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4" r:id="rId4"/>
    <p:sldId id="272" r:id="rId5"/>
    <p:sldId id="285" r:id="rId6"/>
    <p:sldId id="286" r:id="rId7"/>
    <p:sldId id="304" r:id="rId8"/>
    <p:sldId id="305" r:id="rId9"/>
    <p:sldId id="309" r:id="rId10"/>
    <p:sldId id="310" r:id="rId11"/>
    <p:sldId id="311" r:id="rId12"/>
    <p:sldId id="312" r:id="rId13"/>
    <p:sldId id="314" r:id="rId14"/>
    <p:sldId id="313" r:id="rId15"/>
    <p:sldId id="315" r:id="rId16"/>
    <p:sldId id="316" r:id="rId17"/>
    <p:sldId id="317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occc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</a:t>
            </a:r>
            <a:r>
              <a:rPr lang="en-US" sz="4000" dirty="0" err="1" smtClean="0"/>
              <a:t>perl</a:t>
            </a:r>
            <a:r>
              <a:rPr lang="en-US" sz="4000" dirty="0" smtClean="0"/>
              <a:t> is my favorite language</a:t>
            </a:r>
            <a:br>
              <a:rPr lang="en-US" sz="4000" dirty="0" smtClean="0"/>
            </a:br>
            <a:r>
              <a:rPr lang="en-US" sz="4000" dirty="0" smtClean="0"/>
              <a:t>(or “what makes a good programming language?”)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20-Aug-2014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>
                <a:solidFill>
                  <a:srgbClr val="FF0000"/>
                </a:solidFill>
              </a:rPr>
              <a:t>effort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How hard is it to implement the solution?</a:t>
            </a:r>
          </a:p>
          <a:p>
            <a:r>
              <a:rPr lang="en-AU" dirty="0" smtClean="0"/>
              <a:t>The </a:t>
            </a:r>
            <a:r>
              <a:rPr lang="en-AU" dirty="0"/>
              <a:t>language should support a solution to your problem</a:t>
            </a:r>
          </a:p>
          <a:p>
            <a:pPr lvl="1"/>
            <a:r>
              <a:rPr lang="en-AU" dirty="0" smtClean="0"/>
              <a:t>don't </a:t>
            </a:r>
            <a:r>
              <a:rPr lang="en-AU" dirty="0"/>
              <a:t>bother trying to write a web server in Postscript</a:t>
            </a:r>
          </a:p>
          <a:p>
            <a:r>
              <a:rPr lang="en-AU" dirty="0" smtClean="0"/>
              <a:t>The </a:t>
            </a:r>
            <a:r>
              <a:rPr lang="en-AU" dirty="0"/>
              <a:t>language should provide the tools to add functionality as efficiently as possible</a:t>
            </a:r>
          </a:p>
          <a:p>
            <a:pPr lvl="1"/>
            <a:r>
              <a:rPr lang="en-AU" dirty="0" smtClean="0"/>
              <a:t>no </a:t>
            </a:r>
            <a:r>
              <a:rPr lang="en-AU" dirty="0"/>
              <a:t>need to re-invent the wheel again!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uilt-in </a:t>
            </a:r>
            <a:r>
              <a:rPr lang="en-AU" dirty="0"/>
              <a:t>abstractions, modules, libraries, frameworks, ...</a:t>
            </a:r>
          </a:p>
          <a:p>
            <a:pPr lvl="1"/>
            <a:r>
              <a:rPr lang="en-AU" dirty="0" smtClean="0"/>
              <a:t>who </a:t>
            </a:r>
            <a:r>
              <a:rPr lang="en-AU" dirty="0"/>
              <a:t>wants to write another hash table implementation?</a:t>
            </a:r>
          </a:p>
          <a:p>
            <a:r>
              <a:rPr lang="en-AU" dirty="0" smtClean="0"/>
              <a:t>As </a:t>
            </a:r>
            <a:r>
              <a:rPr lang="en-AU" dirty="0"/>
              <a:t>well as making code easier to write, they also make it easier to read</a:t>
            </a:r>
          </a:p>
          <a:p>
            <a:r>
              <a:rPr lang="en-AU" dirty="0" smtClean="0"/>
              <a:t>A language </a:t>
            </a:r>
            <a:r>
              <a:rPr lang="en-AU" dirty="0"/>
              <a:t>is much more than just the grammar and a compiler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>
                <a:solidFill>
                  <a:srgbClr val="FF0000"/>
                </a:solidFill>
              </a:rPr>
              <a:t>time</a:t>
            </a:r>
            <a:r>
              <a:rPr lang="en-AU" dirty="0" smtClean="0"/>
              <a:t>”</a:t>
            </a:r>
          </a:p>
          <a:p>
            <a:pPr lvl="1"/>
            <a:r>
              <a:rPr lang="en-AU" dirty="0"/>
              <a:t> </a:t>
            </a:r>
            <a:r>
              <a:rPr lang="en-AU" dirty="0" smtClean="0"/>
              <a:t>Your time is important</a:t>
            </a:r>
            <a:endParaRPr lang="en-AU" dirty="0"/>
          </a:p>
          <a:p>
            <a:r>
              <a:rPr lang="en-AU" dirty="0"/>
              <a:t>Your language should support efficient development</a:t>
            </a:r>
            <a:endParaRPr lang="en-US" dirty="0"/>
          </a:p>
          <a:p>
            <a:pPr lvl="1"/>
            <a:r>
              <a:rPr lang="en-US" dirty="0" smtClean="0"/>
              <a:t>short </a:t>
            </a:r>
            <a:r>
              <a:rPr lang="en-US" dirty="0"/>
              <a:t>development/test cycles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debugging / diagnostics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in static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good development </a:t>
            </a:r>
            <a:r>
              <a:rPr lang="en-US" dirty="0" smtClean="0"/>
              <a:t>tools</a:t>
            </a:r>
            <a:r>
              <a:rPr lang="en-AU" dirty="0" smtClean="0"/>
              <a:t>, if necessary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I like </a:t>
            </a:r>
            <a:r>
              <a:rPr lang="en-US" dirty="0" smtClean="0"/>
              <a:t>P</a:t>
            </a:r>
            <a:r>
              <a:rPr lang="en-US" dirty="0" smtClean="0"/>
              <a:t>erl…</a:t>
            </a:r>
          </a:p>
          <a:p>
            <a:r>
              <a:rPr lang="en-US" dirty="0" smtClean="0"/>
              <a:t>Strengths</a:t>
            </a:r>
            <a:r>
              <a:rPr lang="en-US" dirty="0" smtClean="0"/>
              <a:t>: text manipulation, regular expressions, interfacing with other systems, concise code</a:t>
            </a:r>
          </a:p>
          <a:p>
            <a:r>
              <a:rPr lang="en-US" dirty="0" smtClean="0"/>
              <a:t>Multiple paradigms: imperative, object-oriented, functional</a:t>
            </a:r>
          </a:p>
          <a:p>
            <a:r>
              <a:rPr lang="en-US" dirty="0" smtClean="0"/>
              <a:t>Written by a linguist:</a:t>
            </a:r>
          </a:p>
          <a:p>
            <a:pPr lvl="1"/>
            <a:r>
              <a:rPr lang="en-US" dirty="0" smtClean="0"/>
              <a:t>Many small built-in functions and operators</a:t>
            </a:r>
          </a:p>
          <a:p>
            <a:pPr lvl="1"/>
            <a:r>
              <a:rPr lang="en-US" dirty="0" smtClean="0"/>
              <a:t>“More than one way to do it”</a:t>
            </a:r>
          </a:p>
          <a:p>
            <a:pPr lvl="1"/>
            <a:r>
              <a:rPr lang="en-US" dirty="0" smtClean="0"/>
              <a:t>“Easy things should be easy, hard things should be possible”</a:t>
            </a:r>
          </a:p>
          <a:p>
            <a:r>
              <a:rPr lang="en-US" dirty="0" smtClean="0"/>
              <a:t>Scalars, arrays, hashes, functions, references</a:t>
            </a:r>
          </a:p>
          <a:p>
            <a:pPr lvl="1"/>
            <a:r>
              <a:rPr lang="en-US" dirty="0"/>
              <a:t>Run-time type </a:t>
            </a:r>
            <a:r>
              <a:rPr lang="en-US" dirty="0" smtClean="0"/>
              <a:t>checking</a:t>
            </a:r>
          </a:p>
          <a:p>
            <a:pPr lvl="1"/>
            <a:r>
              <a:rPr lang="en-US" dirty="0" smtClean="0"/>
              <a:t>Reference-counting memory management</a:t>
            </a:r>
          </a:p>
          <a:p>
            <a:r>
              <a:rPr lang="en-US" dirty="0" smtClean="0"/>
              <a:t>On-the-fly </a:t>
            </a:r>
            <a:r>
              <a:rPr lang="en-US" dirty="0" err="1" smtClean="0"/>
              <a:t>bytecode</a:t>
            </a:r>
            <a:r>
              <a:rPr lang="en-US" dirty="0" smtClean="0"/>
              <a:t> compilation and execution</a:t>
            </a:r>
          </a:p>
          <a:p>
            <a:r>
              <a:rPr lang="en-US" dirty="0" smtClean="0"/>
              <a:t>Comprehensive local documentation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others say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It </a:t>
            </a:r>
            <a:r>
              <a:rPr lang="en-AU" dirty="0"/>
              <a:t>is </a:t>
            </a:r>
            <a:r>
              <a:rPr lang="en-AU" dirty="0" smtClean="0"/>
              <a:t>interpreted, </a:t>
            </a:r>
            <a:r>
              <a:rPr lang="en-AU" dirty="0"/>
              <a:t>so it is </a:t>
            </a:r>
            <a:r>
              <a:rPr lang="en-AU" dirty="0" smtClean="0"/>
              <a:t>slow</a:t>
            </a:r>
          </a:p>
          <a:p>
            <a:pPr lvl="1"/>
            <a:r>
              <a:rPr lang="en-US" dirty="0" smtClean="0"/>
              <a:t>It’s not that slow, and in most cases it is fast enough</a:t>
            </a:r>
            <a:endParaRPr lang="en-AU" dirty="0"/>
          </a:p>
          <a:p>
            <a:r>
              <a:rPr lang="en-AU" dirty="0" smtClean="0"/>
              <a:t>Perl </a:t>
            </a:r>
            <a:r>
              <a:rPr lang="en-AU" dirty="0"/>
              <a:t>is line noise / </a:t>
            </a:r>
            <a:r>
              <a:rPr lang="en-AU" dirty="0" smtClean="0"/>
              <a:t>unmaintainable</a:t>
            </a:r>
          </a:p>
          <a:p>
            <a:pPr lvl="1"/>
            <a:r>
              <a:rPr lang="en-US" dirty="0" smtClean="0"/>
              <a:t>Most languages are unreadable if you aren’t familiar with them</a:t>
            </a:r>
            <a:endParaRPr lang="en-AU" dirty="0"/>
          </a:p>
          <a:p>
            <a:r>
              <a:rPr lang="en-AU" dirty="0" smtClean="0"/>
              <a:t>It </a:t>
            </a:r>
            <a:r>
              <a:rPr lang="en-AU" dirty="0"/>
              <a:t>is too easy to write bad </a:t>
            </a:r>
            <a:r>
              <a:rPr lang="en-AU" dirty="0" err="1" smtClean="0"/>
              <a:t>perl</a:t>
            </a:r>
            <a:endParaRPr lang="en-AU" dirty="0" smtClean="0"/>
          </a:p>
          <a:p>
            <a:pPr lvl="1"/>
            <a:r>
              <a:rPr lang="en-US" dirty="0" smtClean="0"/>
              <a:t>You can write bad code in any language</a:t>
            </a:r>
          </a:p>
          <a:p>
            <a:pPr lvl="1"/>
            <a:r>
              <a:rPr lang="en-US" dirty="0" smtClean="0">
                <a:hlinkClick r:id="rId2"/>
              </a:rPr>
              <a:t>www.ioccc.org</a:t>
            </a:r>
            <a:endParaRPr lang="en-AU" dirty="0"/>
          </a:p>
          <a:p>
            <a:r>
              <a:rPr lang="en-US" dirty="0" smtClean="0"/>
              <a:t>It </a:t>
            </a:r>
            <a:r>
              <a:rPr lang="en-US" dirty="0"/>
              <a:t>is not o</a:t>
            </a:r>
            <a:r>
              <a:rPr lang="en-US" dirty="0" smtClean="0"/>
              <a:t>bject-oriented</a:t>
            </a:r>
          </a:p>
          <a:p>
            <a:pPr lvl="1"/>
            <a:r>
              <a:rPr lang="en-US" dirty="0" smtClean="0"/>
              <a:t>You can use classes and methods if you want</a:t>
            </a:r>
            <a:endParaRPr lang="en-US" dirty="0"/>
          </a:p>
          <a:p>
            <a:r>
              <a:rPr lang="en-AU" dirty="0" smtClean="0"/>
              <a:t>The </a:t>
            </a:r>
            <a:r>
              <a:rPr lang="en-AU" dirty="0"/>
              <a:t>learning curve is </a:t>
            </a:r>
            <a:r>
              <a:rPr lang="en-AU" dirty="0" smtClean="0"/>
              <a:t>steep</a:t>
            </a:r>
          </a:p>
          <a:p>
            <a:pPr lvl="1"/>
            <a:r>
              <a:rPr lang="en-US" dirty="0" smtClean="0"/>
              <a:t>I’d argue there are harder ones out there</a:t>
            </a:r>
          </a:p>
          <a:p>
            <a:pPr lvl="1"/>
            <a:r>
              <a:rPr lang="en-US" dirty="0" smtClean="0"/>
              <a:t>You don’t have to use all the language</a:t>
            </a:r>
            <a:endParaRPr lang="en-AU" dirty="0"/>
          </a:p>
          <a:p>
            <a:r>
              <a:rPr lang="en-AU" dirty="0" smtClean="0"/>
              <a:t>It </a:t>
            </a:r>
            <a:r>
              <a:rPr lang="en-AU" dirty="0"/>
              <a:t>is </a:t>
            </a:r>
            <a:r>
              <a:rPr lang="en-AU" dirty="0" smtClean="0"/>
              <a:t>write-only language</a:t>
            </a:r>
          </a:p>
          <a:p>
            <a:pPr lvl="1"/>
            <a:r>
              <a:rPr lang="en-US" dirty="0" smtClean="0"/>
              <a:t>Whatever that means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CPAN – a repository of 137,000 packages</a:t>
            </a:r>
          </a:p>
          <a:p>
            <a:pPr lvl="1"/>
            <a:r>
              <a:rPr lang="en-US" dirty="0" smtClean="0"/>
              <a:t>Installation via a single command, including running the test suite</a:t>
            </a:r>
          </a:p>
          <a:p>
            <a:r>
              <a:rPr lang="en-US" dirty="0" smtClean="0"/>
              <a:t>Some interesting language features</a:t>
            </a:r>
          </a:p>
          <a:p>
            <a:pPr lvl="1"/>
            <a:r>
              <a:rPr lang="en-US" dirty="0" smtClean="0"/>
              <a:t>Classes and objects, if you want them</a:t>
            </a:r>
          </a:p>
          <a:p>
            <a:pPr lvl="1"/>
            <a:r>
              <a:rPr lang="en-US" dirty="0" smtClean="0"/>
              <a:t>Default variable: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</a:p>
          <a:p>
            <a:pPr lvl="1"/>
            <a:r>
              <a:rPr lang="en-US" dirty="0" smtClean="0"/>
              <a:t>Arrays and hashes are first class data types – concise syntax makes them very efficient to use</a:t>
            </a:r>
          </a:p>
          <a:p>
            <a:pPr lvl="1"/>
            <a:r>
              <a:rPr lang="en-US" dirty="0" smtClean="0"/>
              <a:t>Tainted variables – contain user-supplied data</a:t>
            </a:r>
          </a:p>
          <a:p>
            <a:pPr lvl="1"/>
            <a:r>
              <a:rPr lang="en-US" dirty="0" smtClean="0"/>
              <a:t>Closures – functions with associated stack data</a:t>
            </a:r>
          </a:p>
          <a:p>
            <a:pPr lvl="1"/>
            <a:r>
              <a:rPr lang="en-US" dirty="0" smtClean="0"/>
              <a:t>Tied hashes – act like a hash, but you define the operational semantics via callbacks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0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few modules I have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Some random modules I have used:</a:t>
            </a:r>
          </a:p>
          <a:p>
            <a:pPr lvl="1"/>
            <a:r>
              <a:rPr lang="en-US" dirty="0" smtClean="0"/>
              <a:t>LWP::Agent – turn a script into a web client with a few lines</a:t>
            </a:r>
          </a:p>
          <a:p>
            <a:pPr lvl="1"/>
            <a:r>
              <a:rPr lang="en-US" dirty="0" smtClean="0"/>
              <a:t>MP3::Info – query and update the information tags in MP3 files</a:t>
            </a:r>
          </a:p>
          <a:p>
            <a:pPr lvl="1"/>
            <a:r>
              <a:rPr lang="en-US" dirty="0" smtClean="0"/>
              <a:t>Mail::</a:t>
            </a:r>
            <a:r>
              <a:rPr lang="en-US" dirty="0" err="1" smtClean="0"/>
              <a:t>MboxParser</a:t>
            </a:r>
            <a:r>
              <a:rPr lang="en-US" dirty="0" smtClean="0"/>
              <a:t> – search and extract information from mail folders</a:t>
            </a:r>
          </a:p>
          <a:p>
            <a:pPr lvl="1"/>
            <a:r>
              <a:rPr lang="en-US" dirty="0" smtClean="0"/>
              <a:t>DBI – access to various databases via standard API</a:t>
            </a:r>
          </a:p>
          <a:p>
            <a:pPr lvl="1"/>
            <a:r>
              <a:rPr lang="en-US" dirty="0" smtClean="0"/>
              <a:t>HTML::</a:t>
            </a:r>
            <a:r>
              <a:rPr lang="en-US" dirty="0" err="1" smtClean="0"/>
              <a:t>LinkExtor</a:t>
            </a:r>
            <a:r>
              <a:rPr lang="en-US" dirty="0" smtClean="0"/>
              <a:t> – get the links from a web page, great for writing a spider</a:t>
            </a:r>
          </a:p>
          <a:p>
            <a:pPr lvl="1"/>
            <a:r>
              <a:rPr lang="en-US" dirty="0" smtClean="0"/>
              <a:t>CGI – create and parse web forms</a:t>
            </a:r>
          </a:p>
          <a:p>
            <a:pPr lvl="1"/>
            <a:r>
              <a:rPr lang="en-US" dirty="0" smtClean="0"/>
              <a:t>IO::</a:t>
            </a:r>
            <a:r>
              <a:rPr lang="en-US" dirty="0" err="1" smtClean="0"/>
              <a:t>Uncompress</a:t>
            </a:r>
            <a:r>
              <a:rPr lang="en-US" dirty="0" smtClean="0"/>
              <a:t>::Inflate – decompress some data in a firmware blob</a:t>
            </a:r>
          </a:p>
          <a:p>
            <a:pPr lvl="1"/>
            <a:r>
              <a:rPr lang="en-US" dirty="0" err="1" smtClean="0"/>
              <a:t>ClearQuest</a:t>
            </a:r>
            <a:r>
              <a:rPr lang="en-US" dirty="0" smtClean="0"/>
              <a:t> – you can guess what this talks to…</a:t>
            </a:r>
          </a:p>
          <a:p>
            <a:r>
              <a:rPr lang="en-US" dirty="0" smtClean="0"/>
              <a:t>Each one embeds powerful functionality with very little code – all the hard work is done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39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example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strict;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use warnings;</a:t>
            </a: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();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# create a hash to store the 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(my $line =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&lt;&gt;)			# read a line from a file on the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my $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(split /\s+/, $line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# split the line into whitespace-separated 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{$word}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# add each word to the hash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sort and print the words that start with “r”, in a functional style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				# 5. print the resultant array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				# 4. sort the words lexicographically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map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 "$_\n"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			# 3. for each word, append a newline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{ m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/^r/ }		# 2. filter out the words starting with “r”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keys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%words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# 1. get the hash key values as an array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exit 0;</a:t>
            </a:r>
          </a:p>
        </p:txBody>
      </p:sp>
    </p:spTree>
    <p:extLst>
      <p:ext uri="{BB962C8B-B14F-4D97-AF65-F5344CB8AC3E}">
        <p14:creationId xmlns:p14="http://schemas.microsoft.com/office/powerpoint/2010/main" val="3643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makes a good language</a:t>
            </a:r>
          </a:p>
          <a:p>
            <a:pPr lvl="1"/>
            <a:r>
              <a:rPr lang="en-US" dirty="0" smtClean="0"/>
              <a:t>Objective aspects</a:t>
            </a:r>
          </a:p>
          <a:p>
            <a:pPr lvl="1"/>
            <a:r>
              <a:rPr lang="en-US" dirty="0" smtClean="0"/>
              <a:t>Subjective aspects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perl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Take-home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questions this talk may help you answer…</a:t>
            </a:r>
            <a:endParaRPr lang="en-AU" dirty="0" smtClean="0"/>
          </a:p>
          <a:p>
            <a:pPr lvl="1"/>
            <a:r>
              <a:rPr lang="en-AU" dirty="0" smtClean="0"/>
              <a:t>Why </a:t>
            </a:r>
            <a:r>
              <a:rPr lang="en-AU" dirty="0"/>
              <a:t>is a good language important?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is a good language?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language should you choose next time you have a choice?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hat </a:t>
            </a:r>
            <a:r>
              <a:rPr lang="en-AU" dirty="0"/>
              <a:t>language should you learn next?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</a:t>
            </a:r>
            <a:r>
              <a:rPr lang="en-AU" dirty="0"/>
              <a:t>could you become more productive when you write a program (at work or at home</a:t>
            </a:r>
            <a:r>
              <a:rPr lang="en-AU" dirty="0" smtClean="0"/>
              <a:t>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agendas and biases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Criteria </a:t>
            </a:r>
            <a:r>
              <a:rPr lang="en-AU" dirty="0"/>
              <a:t>for evaluating a language can be </a:t>
            </a:r>
            <a:r>
              <a:rPr lang="en-AU" dirty="0" smtClean="0"/>
              <a:t>subjective </a:t>
            </a:r>
            <a:r>
              <a:rPr lang="en-AU" dirty="0"/>
              <a:t>or o</a:t>
            </a:r>
            <a:r>
              <a:rPr lang="en-AU" dirty="0" smtClean="0"/>
              <a:t>bjective</a:t>
            </a:r>
            <a:endParaRPr lang="en-AU" dirty="0"/>
          </a:p>
          <a:p>
            <a:pPr lvl="1"/>
            <a:r>
              <a:rPr lang="en-AU" dirty="0" smtClean="0"/>
              <a:t>“subjective” = your/my opinion</a:t>
            </a:r>
          </a:p>
          <a:p>
            <a:pPr lvl="1"/>
            <a:r>
              <a:rPr lang="en-AU" dirty="0" smtClean="0"/>
              <a:t>“objective” = someone else’s opinion</a:t>
            </a:r>
          </a:p>
          <a:p>
            <a:r>
              <a:rPr lang="en-US" dirty="0" smtClean="0"/>
              <a:t>My </a:t>
            </a:r>
            <a:r>
              <a:rPr lang="en-US" dirty="0"/>
              <a:t>personal experience: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been paid to write/maintain software in C, Perl, Python, C++, Java, Fortran, </a:t>
            </a:r>
            <a:r>
              <a:rPr lang="en-AU" dirty="0" err="1"/>
              <a:t>Javascript</a:t>
            </a:r>
            <a:endParaRPr lang="en-AU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various DSLs: SQL, </a:t>
            </a:r>
            <a:r>
              <a:rPr lang="en-US" dirty="0" err="1"/>
              <a:t>LaTeX</a:t>
            </a:r>
            <a:r>
              <a:rPr lang="en-US" dirty="0"/>
              <a:t>, PostScript, PDF, </a:t>
            </a:r>
            <a:r>
              <a:rPr lang="en-US" dirty="0" err="1"/>
              <a:t>sendmail</a:t>
            </a:r>
            <a:r>
              <a:rPr lang="en-US" dirty="0"/>
              <a:t>, </a:t>
            </a:r>
            <a:r>
              <a:rPr lang="en-US" dirty="0" err="1"/>
              <a:t>nroff</a:t>
            </a:r>
            <a:endParaRPr lang="en-US" dirty="0"/>
          </a:p>
          <a:p>
            <a:pPr lvl="1"/>
            <a:r>
              <a:rPr lang="en-AU" dirty="0" smtClean="0"/>
              <a:t>At </a:t>
            </a:r>
            <a:r>
              <a:rPr lang="en-AU" dirty="0"/>
              <a:t>home </a:t>
            </a:r>
            <a:r>
              <a:rPr lang="en-AU" dirty="0" smtClean="0"/>
              <a:t>I’ve </a:t>
            </a:r>
            <a:r>
              <a:rPr lang="en-AU" dirty="0"/>
              <a:t>also written a reasonable amount of PHP and Verilog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read books on </a:t>
            </a:r>
            <a:r>
              <a:rPr lang="en-AU" dirty="0" err="1"/>
              <a:t>OCaml</a:t>
            </a:r>
            <a:r>
              <a:rPr lang="en-AU" dirty="0"/>
              <a:t>, Haskell and Ruby :-)</a:t>
            </a:r>
          </a:p>
          <a:p>
            <a:r>
              <a:rPr lang="en-AU" dirty="0" smtClean="0"/>
              <a:t>I </a:t>
            </a:r>
            <a:r>
              <a:rPr lang="en-AU" dirty="0"/>
              <a:t>don't claim to be a language expert, but I'm interested in </a:t>
            </a:r>
            <a:r>
              <a:rPr lang="en-AU" dirty="0" smtClean="0"/>
              <a:t>them</a:t>
            </a:r>
          </a:p>
          <a:p>
            <a:pPr lvl="1"/>
            <a:r>
              <a:rPr lang="en-US" dirty="0" smtClean="0"/>
              <a:t>I’ve given up </a:t>
            </a:r>
            <a:r>
              <a:rPr lang="en-US" dirty="0" smtClean="0"/>
              <a:t>looking for the </a:t>
            </a:r>
            <a:r>
              <a:rPr lang="en-US" dirty="0" smtClean="0"/>
              <a:t>silver bullet</a:t>
            </a:r>
            <a:endParaRPr lang="en-AU" dirty="0" smtClean="0"/>
          </a:p>
          <a:p>
            <a:r>
              <a:rPr lang="en-AU" dirty="0" smtClean="0"/>
              <a:t>My biases are towards open, freely available tools</a:t>
            </a:r>
          </a:p>
          <a:p>
            <a:pPr lvl="1"/>
            <a:r>
              <a:rPr lang="en-AU" dirty="0" smtClean="0"/>
              <a:t>I've </a:t>
            </a:r>
            <a:r>
              <a:rPr lang="en-AU" dirty="0"/>
              <a:t>got no experience with MS languages: VB, VC++, C#, F# </a:t>
            </a:r>
            <a:r>
              <a:rPr lang="en-AU" dirty="0" smtClean="0"/>
              <a:t>etc.</a:t>
            </a:r>
            <a:endParaRPr lang="en-AU" dirty="0"/>
          </a:p>
          <a:p>
            <a:pPr lvl="1"/>
            <a:r>
              <a:rPr lang="en-AU" dirty="0" smtClean="0"/>
              <a:t>I've </a:t>
            </a:r>
            <a:r>
              <a:rPr lang="en-AU" dirty="0"/>
              <a:t>barely done any GUI-related work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Does </a:t>
            </a:r>
            <a:r>
              <a:rPr lang="en-AU" dirty="0"/>
              <a:t>it follow the </a:t>
            </a:r>
            <a:r>
              <a:rPr lang="en-AU" dirty="0" smtClean="0"/>
              <a:t>“right” </a:t>
            </a:r>
            <a:r>
              <a:rPr lang="en-AU" dirty="0"/>
              <a:t>paradigm: imperative, declarative, functional, OO, logic, symbolic, ...</a:t>
            </a:r>
          </a:p>
          <a:p>
            <a:pPr lvl="1"/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://en.wikipedia.org/wiki/Programming_paradigm</a:t>
            </a:r>
            <a:r>
              <a:rPr lang="en-AU" dirty="0"/>
              <a:t> lists many more</a:t>
            </a:r>
          </a:p>
          <a:p>
            <a:pPr lvl="1"/>
            <a:r>
              <a:rPr lang="en-AU" dirty="0" smtClean="0"/>
              <a:t>Really, </a:t>
            </a:r>
            <a:r>
              <a:rPr lang="en-AU" dirty="0"/>
              <a:t>a lot of them are somewhat domain specific, but that doesn't stop proponents from advocating blanket adoption of their choice</a:t>
            </a:r>
          </a:p>
          <a:p>
            <a:r>
              <a:rPr lang="en-AU" dirty="0" smtClean="0"/>
              <a:t>Some claims about </a:t>
            </a:r>
            <a:r>
              <a:rPr lang="en-AU" dirty="0"/>
              <a:t>what makes a language better:</a:t>
            </a:r>
          </a:p>
          <a:p>
            <a:pPr lvl="1"/>
            <a:r>
              <a:rPr lang="en-AU" dirty="0" smtClean="0"/>
              <a:t>OO </a:t>
            </a:r>
            <a:r>
              <a:rPr lang="en-AU" dirty="0"/>
              <a:t>is better than imperative (encapsulate everything into an object)</a:t>
            </a:r>
          </a:p>
          <a:p>
            <a:pPr lvl="2"/>
            <a:r>
              <a:rPr lang="en-AU" i="1" dirty="0" smtClean="0"/>
              <a:t>but </a:t>
            </a:r>
            <a:r>
              <a:rPr lang="en-AU" i="1" dirty="0"/>
              <a:t>everything *isn't* an </a:t>
            </a:r>
            <a:r>
              <a:rPr lang="en-AU" i="1" dirty="0" smtClean="0"/>
              <a:t>object</a:t>
            </a:r>
            <a:endParaRPr lang="en-AU" i="1" dirty="0"/>
          </a:p>
          <a:p>
            <a:pPr lvl="1"/>
            <a:r>
              <a:rPr lang="en-AU" dirty="0" smtClean="0"/>
              <a:t>Functional </a:t>
            </a:r>
            <a:r>
              <a:rPr lang="en-AU" dirty="0"/>
              <a:t>is better than both (no side-effects)</a:t>
            </a:r>
          </a:p>
          <a:p>
            <a:pPr lvl="2"/>
            <a:r>
              <a:rPr lang="en-AU" i="1" dirty="0" smtClean="0"/>
              <a:t>programs </a:t>
            </a:r>
            <a:r>
              <a:rPr lang="en-AU" i="1" dirty="0"/>
              <a:t>without side-effects are not </a:t>
            </a:r>
            <a:r>
              <a:rPr lang="en-AU" i="1" dirty="0" smtClean="0"/>
              <a:t>useful</a:t>
            </a:r>
            <a:endParaRPr lang="en-AU" i="1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learn</a:t>
            </a:r>
          </a:p>
          <a:p>
            <a:pPr lvl="2"/>
            <a:r>
              <a:rPr lang="en-US" i="1" dirty="0" smtClean="0"/>
              <a:t>but you only need to learn a language once</a:t>
            </a:r>
            <a:endParaRPr lang="en-US" i="1" dirty="0"/>
          </a:p>
          <a:p>
            <a:pPr lvl="1"/>
            <a:r>
              <a:rPr lang="en-AU" dirty="0"/>
              <a:t>You should be constrained in how you write ("only one way</a:t>
            </a:r>
            <a:r>
              <a:rPr lang="en-AU" dirty="0" smtClean="0"/>
              <a:t>")</a:t>
            </a:r>
          </a:p>
          <a:p>
            <a:pPr lvl="2"/>
            <a:r>
              <a:rPr lang="en-US" i="1" dirty="0"/>
              <a:t>b</a:t>
            </a:r>
            <a:r>
              <a:rPr lang="en-US" i="1" dirty="0" smtClean="0"/>
              <a:t>ut what if there </a:t>
            </a:r>
            <a:r>
              <a:rPr lang="en-US" i="1" dirty="0" smtClean="0"/>
              <a:t>is then </a:t>
            </a:r>
            <a:r>
              <a:rPr lang="en-US" i="1" dirty="0" smtClean="0"/>
              <a:t>*no* way to solve your problem?</a:t>
            </a:r>
            <a:endParaRPr lang="en-US" i="1" dirty="0"/>
          </a:p>
          <a:p>
            <a:pPr lvl="1"/>
            <a:r>
              <a:rPr lang="en-AU" dirty="0" smtClean="0"/>
              <a:t>It </a:t>
            </a:r>
            <a:r>
              <a:rPr lang="en-AU" dirty="0"/>
              <a:t>should be compiled / interpreted / executed in a </a:t>
            </a:r>
            <a:r>
              <a:rPr lang="en-AU" dirty="0" smtClean="0"/>
              <a:t>VM</a:t>
            </a:r>
          </a:p>
          <a:p>
            <a:pPr lvl="1"/>
            <a:r>
              <a:rPr lang="en-AU" dirty="0"/>
              <a:t>Should be clean, easy to read, minimal syntax, dense </a:t>
            </a:r>
            <a:r>
              <a:rPr lang="en-AU" dirty="0" smtClean="0"/>
              <a:t>concepts</a:t>
            </a:r>
          </a:p>
          <a:p>
            <a:pPr lvl="1"/>
            <a:r>
              <a:rPr lang="en-US" dirty="0" smtClean="0"/>
              <a:t>Etc. etc.</a:t>
            </a:r>
            <a:endParaRPr lang="en-AU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Who </a:t>
            </a:r>
            <a:r>
              <a:rPr lang="en-US" dirty="0"/>
              <a:t>decides these?</a:t>
            </a:r>
          </a:p>
          <a:p>
            <a:pPr lvl="1"/>
            <a:r>
              <a:rPr lang="en-US" dirty="0" smtClean="0"/>
              <a:t>academics</a:t>
            </a:r>
            <a:r>
              <a:rPr lang="en-US" dirty="0"/>
              <a:t>, researchers, language authors.</a:t>
            </a:r>
          </a:p>
          <a:p>
            <a:r>
              <a:rPr lang="en-US" dirty="0" smtClean="0"/>
              <a:t>Who </a:t>
            </a:r>
            <a:r>
              <a:rPr lang="en-US" dirty="0"/>
              <a:t>measures </a:t>
            </a:r>
            <a:r>
              <a:rPr lang="en-US" dirty="0" smtClean="0"/>
              <a:t>this and how?</a:t>
            </a:r>
            <a:endParaRPr lang="en-US" dirty="0"/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r>
              <a:rPr lang="en-AU" dirty="0" smtClean="0"/>
              <a:t>How </a:t>
            </a:r>
            <a:r>
              <a:rPr lang="en-AU" dirty="0"/>
              <a:t>much has software quality improved in the last 30 years?</a:t>
            </a:r>
          </a:p>
          <a:p>
            <a:pPr lvl="1"/>
            <a:r>
              <a:rPr lang="en-AU" dirty="0" smtClean="0"/>
              <a:t>Which </a:t>
            </a:r>
            <a:r>
              <a:rPr lang="en-AU" dirty="0"/>
              <a:t>languages have made significant improvements to software?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much is software quality really down </a:t>
            </a:r>
            <a:r>
              <a:rPr lang="en-AU" dirty="0" smtClean="0"/>
              <a:t>to</a:t>
            </a:r>
          </a:p>
          <a:p>
            <a:pPr lvl="2"/>
            <a:r>
              <a:rPr lang="en-AU" dirty="0" smtClean="0"/>
              <a:t>individual programmer,</a:t>
            </a:r>
          </a:p>
          <a:p>
            <a:pPr lvl="2"/>
            <a:r>
              <a:rPr lang="en-AU" dirty="0" smtClean="0"/>
              <a:t>environment and </a:t>
            </a:r>
            <a:r>
              <a:rPr lang="en-AU" dirty="0"/>
              <a:t>culture</a:t>
            </a:r>
            <a:r>
              <a:rPr lang="en-AU" dirty="0" smtClean="0"/>
              <a:t>,</a:t>
            </a:r>
          </a:p>
          <a:p>
            <a:pPr lvl="2"/>
            <a:r>
              <a:rPr lang="en-AU" dirty="0" smtClean="0"/>
              <a:t>tools,</a:t>
            </a:r>
          </a:p>
          <a:p>
            <a:pPr lvl="2"/>
            <a:r>
              <a:rPr lang="en-AU" dirty="0"/>
              <a:t>d</a:t>
            </a:r>
            <a:r>
              <a:rPr lang="en-AU" dirty="0" smtClean="0"/>
              <a:t>evelopment processes,</a:t>
            </a:r>
          </a:p>
          <a:p>
            <a:pPr lvl="2"/>
            <a:r>
              <a:rPr lang="en-AU" dirty="0"/>
              <a:t>a</a:t>
            </a:r>
            <a:r>
              <a:rPr lang="en-AU" dirty="0" smtClean="0"/>
              <a:t>vailable time and money,</a:t>
            </a:r>
          </a:p>
          <a:p>
            <a:pPr lvl="2"/>
            <a:r>
              <a:rPr lang="en-US" dirty="0" smtClean="0"/>
              <a:t>Etc.</a:t>
            </a:r>
            <a:endParaRPr lang="en-AU" dirty="0"/>
          </a:p>
          <a:p>
            <a:pPr lvl="1"/>
            <a:r>
              <a:rPr lang="en-AU" dirty="0" smtClean="0"/>
              <a:t>The Space Shuttle </a:t>
            </a:r>
            <a:r>
              <a:rPr lang="en-AU" dirty="0"/>
              <a:t>application software was about the size of XEBRA, but had about 3 bugs</a:t>
            </a:r>
          </a:p>
          <a:p>
            <a:pPr lvl="2"/>
            <a:r>
              <a:rPr lang="en-AU" dirty="0" smtClean="0"/>
              <a:t>should </a:t>
            </a:r>
            <a:r>
              <a:rPr lang="en-AU" dirty="0"/>
              <a:t>we adopt HAL/S (a dialect of PL/I)?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Maybe </a:t>
            </a:r>
            <a:r>
              <a:rPr lang="en-US" i="1" dirty="0" smtClean="0"/>
              <a:t>you</a:t>
            </a:r>
            <a:r>
              <a:rPr lang="en-US" dirty="0" smtClean="0"/>
              <a:t> are in the best position to evaluate the language you should be using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36904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“The best language is the one that gets </a:t>
            </a:r>
            <a:r>
              <a:rPr lang="en-AU" sz="3200" u="sng" dirty="0"/>
              <a:t>the job</a:t>
            </a:r>
            <a:r>
              <a:rPr lang="en-AU" sz="3200" dirty="0"/>
              <a:t> </a:t>
            </a:r>
            <a:r>
              <a:rPr lang="en-AU" sz="3200" u="sng" dirty="0"/>
              <a:t>done</a:t>
            </a:r>
            <a:r>
              <a:rPr lang="en-AU" sz="3200" dirty="0"/>
              <a:t> in the least amount of </a:t>
            </a:r>
            <a:r>
              <a:rPr lang="en-AU" sz="3200" u="sng" dirty="0"/>
              <a:t>effort</a:t>
            </a:r>
            <a:r>
              <a:rPr lang="en-AU" sz="3200" dirty="0"/>
              <a:t> and </a:t>
            </a:r>
            <a:r>
              <a:rPr lang="en-AU" sz="3200" u="sng" dirty="0"/>
              <a:t>time</a:t>
            </a:r>
            <a:r>
              <a:rPr lang="en-AU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3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“… gets </a:t>
            </a:r>
            <a:r>
              <a:rPr lang="en-AU" dirty="0" smtClean="0">
                <a:solidFill>
                  <a:srgbClr val="FF0000"/>
                </a:solidFill>
              </a:rPr>
              <a:t>the </a:t>
            </a:r>
            <a:r>
              <a:rPr lang="en-AU" dirty="0">
                <a:solidFill>
                  <a:srgbClr val="FF0000"/>
                </a:solidFill>
              </a:rPr>
              <a:t>j</a:t>
            </a:r>
            <a:r>
              <a:rPr lang="en-AU" dirty="0" smtClean="0">
                <a:solidFill>
                  <a:srgbClr val="FF0000"/>
                </a:solidFill>
              </a:rPr>
              <a:t>ob</a:t>
            </a:r>
            <a:r>
              <a:rPr lang="en-AU" dirty="0" smtClean="0"/>
              <a:t> </a:t>
            </a:r>
            <a:r>
              <a:rPr lang="en-AU" dirty="0"/>
              <a:t>d</a:t>
            </a:r>
            <a:r>
              <a:rPr lang="en-AU" dirty="0" smtClean="0"/>
              <a:t>one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What is the problem you need to solve?</a:t>
            </a:r>
            <a:endParaRPr lang="en-AU" dirty="0" smtClean="0"/>
          </a:p>
          <a:p>
            <a:r>
              <a:rPr lang="en-AU" dirty="0" smtClean="0"/>
              <a:t>You </a:t>
            </a:r>
            <a:r>
              <a:rPr lang="en-AU" dirty="0"/>
              <a:t>have a problem/solution </a:t>
            </a:r>
            <a:r>
              <a:rPr lang="en-AU" dirty="0" smtClean="0"/>
              <a:t>space, which could include:</a:t>
            </a:r>
            <a:endParaRPr lang="en-AU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business area you are in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data repository you need to analyse</a:t>
            </a:r>
          </a:p>
          <a:p>
            <a:pPr lvl="1"/>
            <a:r>
              <a:rPr lang="en-AU" dirty="0" smtClean="0"/>
              <a:t>systems </a:t>
            </a:r>
            <a:r>
              <a:rPr lang="en-AU" dirty="0"/>
              <a:t>you need to interface </a:t>
            </a:r>
            <a:r>
              <a:rPr lang="en-AU" dirty="0" smtClean="0"/>
              <a:t>with</a:t>
            </a:r>
          </a:p>
          <a:p>
            <a:r>
              <a:rPr lang="en-US" dirty="0" smtClean="0"/>
              <a:t>You </a:t>
            </a:r>
            <a:r>
              <a:rPr lang="en-US" dirty="0"/>
              <a:t>have constraints:</a:t>
            </a:r>
          </a:p>
          <a:p>
            <a:pPr lvl="1"/>
            <a:r>
              <a:rPr lang="en-AU" dirty="0" smtClean="0"/>
              <a:t>execution time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ize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nvironment</a:t>
            </a:r>
          </a:p>
          <a:p>
            <a:pPr lvl="1"/>
            <a:r>
              <a:rPr lang="en-AU" dirty="0" smtClean="0"/>
              <a:t>resources</a:t>
            </a:r>
            <a:endParaRPr lang="en-AU" dirty="0"/>
          </a:p>
          <a:p>
            <a:pPr lvl="1"/>
            <a:r>
              <a:rPr lang="en-US" dirty="0" smtClean="0"/>
              <a:t>time, money, staff</a:t>
            </a:r>
          </a:p>
          <a:p>
            <a:pPr lvl="1"/>
            <a:r>
              <a:rPr lang="en-AU" dirty="0" smtClean="0"/>
              <a:t>or maybe you have no constraints (you are your own customer)</a:t>
            </a:r>
          </a:p>
          <a:p>
            <a:r>
              <a:rPr lang="en-AU" dirty="0" smtClean="0"/>
              <a:t>The job </a:t>
            </a:r>
            <a:r>
              <a:rPr lang="en-AU" dirty="0"/>
              <a:t>you need to do today may be different next week, next year or on the weekend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33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Subjective </a:t>
            </a:r>
            <a:r>
              <a:rPr lang="en-US" dirty="0"/>
              <a:t>assessments of a </a:t>
            </a:r>
            <a:r>
              <a:rPr lang="en-US" dirty="0" smtClean="0"/>
              <a:t>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“… gets the </a:t>
            </a:r>
            <a:r>
              <a:rPr lang="en-AU" dirty="0"/>
              <a:t>j</a:t>
            </a:r>
            <a:r>
              <a:rPr lang="en-AU" dirty="0" smtClean="0"/>
              <a:t>ob </a:t>
            </a:r>
            <a:r>
              <a:rPr lang="en-AU" dirty="0">
                <a:solidFill>
                  <a:srgbClr val="FF0000"/>
                </a:solidFill>
              </a:rPr>
              <a:t>d</a:t>
            </a:r>
            <a:r>
              <a:rPr lang="en-AU" dirty="0" smtClean="0">
                <a:solidFill>
                  <a:srgbClr val="FF0000"/>
                </a:solidFill>
              </a:rPr>
              <a:t>one</a:t>
            </a:r>
            <a:r>
              <a:rPr lang="en-AU" dirty="0" smtClean="0"/>
              <a:t> </a:t>
            </a:r>
            <a:r>
              <a:rPr lang="en-AU" dirty="0"/>
              <a:t>in the least amount of </a:t>
            </a:r>
            <a:r>
              <a:rPr lang="en-AU" dirty="0" smtClean="0"/>
              <a:t>effort </a:t>
            </a:r>
            <a:r>
              <a:rPr lang="en-AU" dirty="0"/>
              <a:t>and </a:t>
            </a:r>
            <a:r>
              <a:rPr lang="en-AU" dirty="0" smtClean="0"/>
              <a:t>time”</a:t>
            </a:r>
          </a:p>
          <a:p>
            <a:pPr lvl="1"/>
            <a:r>
              <a:rPr lang="en-US" dirty="0" smtClean="0"/>
              <a:t>What does your solution need to do?</a:t>
            </a:r>
            <a:endParaRPr lang="en-AU" dirty="0" smtClean="0"/>
          </a:p>
          <a:p>
            <a:r>
              <a:rPr lang="en-AU" dirty="0" smtClean="0"/>
              <a:t>Completion </a:t>
            </a:r>
            <a:r>
              <a:rPr lang="en-AU" dirty="0"/>
              <a:t>of the job includes</a:t>
            </a:r>
            <a:r>
              <a:rPr lang="en-AU" dirty="0" smtClean="0"/>
              <a:t>:</a:t>
            </a:r>
          </a:p>
          <a:p>
            <a:pPr lvl="1"/>
            <a:r>
              <a:rPr lang="en-US" dirty="0" smtClean="0"/>
              <a:t>solving </a:t>
            </a:r>
            <a:r>
              <a:rPr lang="en-US" dirty="0"/>
              <a:t>the problem (duh!)</a:t>
            </a:r>
          </a:p>
          <a:p>
            <a:pPr lvl="1"/>
            <a:r>
              <a:rPr lang="en-AU" dirty="0" smtClean="0"/>
              <a:t>…until </a:t>
            </a:r>
            <a:r>
              <a:rPr lang="en-AU" dirty="0"/>
              <a:t>you need to revisit </a:t>
            </a:r>
            <a:r>
              <a:rPr lang="en-AU" dirty="0" smtClean="0"/>
              <a:t>it</a:t>
            </a:r>
          </a:p>
          <a:p>
            <a:pPr lvl="2"/>
            <a:r>
              <a:rPr lang="en-AU" dirty="0"/>
              <a:t>m</a:t>
            </a:r>
            <a:r>
              <a:rPr lang="en-AU" dirty="0" smtClean="0"/>
              <a:t>aintainability</a:t>
            </a:r>
          </a:p>
          <a:p>
            <a:pPr lvl="2"/>
            <a:r>
              <a:rPr lang="en-AU" dirty="0" smtClean="0"/>
              <a:t>extendibility</a:t>
            </a:r>
            <a:endParaRPr lang="en-AU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nsuring that it is reliable</a:t>
            </a:r>
            <a:endParaRPr lang="en-US" dirty="0"/>
          </a:p>
          <a:p>
            <a:pPr lvl="1"/>
            <a:r>
              <a:rPr lang="en-AU" dirty="0" smtClean="0"/>
              <a:t>meeting </a:t>
            </a:r>
            <a:r>
              <a:rPr lang="en-AU" dirty="0"/>
              <a:t>performance and scalability goals</a:t>
            </a:r>
          </a:p>
          <a:p>
            <a:pPr lvl="1"/>
            <a:r>
              <a:rPr lang="en-AU" dirty="0" smtClean="0"/>
              <a:t>other </a:t>
            </a:r>
            <a:r>
              <a:rPr lang="en-AU" dirty="0"/>
              <a:t>non-functional requirements of varying importance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2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6650</TotalTime>
  <Words>1479</Words>
  <Application>Microsoft Office PowerPoint</Application>
  <PresentationFormat>On-screen Show (4:3)</PresentationFormat>
  <Paragraphs>208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semg-cc-by</vt:lpstr>
      <vt:lpstr>Flow</vt:lpstr>
      <vt:lpstr>Why perl is my favorite language (or “what makes a good programming language?”)</vt:lpstr>
      <vt:lpstr>Agenda</vt:lpstr>
      <vt:lpstr>Background</vt:lpstr>
      <vt:lpstr>Personal agendas and biases</vt:lpstr>
      <vt:lpstr>Objective assessments of a language</vt:lpstr>
      <vt:lpstr>Objective assessments of a language</vt:lpstr>
      <vt:lpstr>Subjective assessments of a language</vt:lpstr>
      <vt:lpstr>Subjective assessments of a language</vt:lpstr>
      <vt:lpstr>Subjective assessments of a language</vt:lpstr>
      <vt:lpstr>Subjective assessments of a language</vt:lpstr>
      <vt:lpstr>Subjective assessments of a language</vt:lpstr>
      <vt:lpstr>Perl features</vt:lpstr>
      <vt:lpstr>What others say</vt:lpstr>
      <vt:lpstr>Interesting features</vt:lpstr>
      <vt:lpstr>A few modules I have used</vt:lpstr>
      <vt:lpstr>A simple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106</cp:revision>
  <cp:lastPrinted>2014-08-18T11:47:46Z</cp:lastPrinted>
  <dcterms:created xsi:type="dcterms:W3CDTF">2014-02-17T09:24:27Z</dcterms:created>
  <dcterms:modified xsi:type="dcterms:W3CDTF">2016-06-05T23:17:58Z</dcterms:modified>
</cp:coreProperties>
</file>