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56" r:id="rId3"/>
    <p:sldId id="284" r:id="rId4"/>
    <p:sldId id="272" r:id="rId5"/>
    <p:sldId id="334" r:id="rId6"/>
    <p:sldId id="337" r:id="rId7"/>
    <p:sldId id="338" r:id="rId8"/>
    <p:sldId id="339" r:id="rId9"/>
    <p:sldId id="336" r:id="rId10"/>
    <p:sldId id="345" r:id="rId11"/>
    <p:sldId id="340" r:id="rId12"/>
    <p:sldId id="341" r:id="rId13"/>
    <p:sldId id="343" r:id="rId14"/>
    <p:sldId id="342" r:id="rId15"/>
    <p:sldId id="346" r:id="rId16"/>
    <p:sldId id="335" r:id="rId17"/>
    <p:sldId id="344" r:id="rId18"/>
    <p:sldId id="348" r:id="rId19"/>
    <p:sldId id="347" r:id="rId20"/>
    <p:sldId id="349" r:id="rId21"/>
    <p:sldId id="350" r:id="rId22"/>
    <p:sldId id="351" r:id="rId23"/>
    <p:sldId id="352" r:id="rId24"/>
    <p:sldId id="353" r:id="rId2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 varScale="1">
        <p:scale>
          <a:sx n="108" d="100"/>
          <a:sy n="108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6/06/2016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6/6/2016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orks.bepress.com/jonathan_walpole/12/" TargetMode="External"/><Relationship Id="rId3" Type="http://schemas.openxmlformats.org/officeDocument/2006/relationships/hyperlink" Target="http://lwn.net/Articles/263130/" TargetMode="External"/><Relationship Id="rId7" Type="http://schemas.openxmlformats.org/officeDocument/2006/relationships/hyperlink" Target="http://www.usenix.org/events/atc11/tech/final_files/Triplett.pdf" TargetMode="External"/><Relationship Id="rId2" Type="http://schemas.openxmlformats.org/officeDocument/2006/relationships/hyperlink" Target="http://lwn.net/Articles/26246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fficios.com/pub/rcu/urcu-supp.pdf" TargetMode="External"/><Relationship Id="rId5" Type="http://schemas.openxmlformats.org/officeDocument/2006/relationships/hyperlink" Target="https://www.efficios.com/pub/rcu/urcu-main.pdf" TargetMode="External"/><Relationship Id="rId4" Type="http://schemas.openxmlformats.org/officeDocument/2006/relationships/hyperlink" Target="http://lwn.net/Articles/26409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Concurrent data structures using RCU</a:t>
            </a:r>
            <a:endParaRPr lang="en-AU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19-Oct-2014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Grace periods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584176"/>
          </a:xfrm>
        </p:spPr>
        <p:txBody>
          <a:bodyPr>
            <a:normAutofit/>
          </a:bodyPr>
          <a:lstStyle/>
          <a:p>
            <a:r>
              <a:rPr lang="en-US" dirty="0" smtClean="0"/>
              <a:t>Consider the following stages in deleting an element in a shared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880000"/>
            <a:ext cx="67532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0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Grace periods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5841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next pointer in the previous node is updated to bypass the target node</a:t>
            </a:r>
          </a:p>
          <a:p>
            <a:pPr lvl="1"/>
            <a:r>
              <a:rPr lang="en-US" dirty="0" smtClean="0"/>
              <a:t>But before this, reader 2 has traversed to the target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880000"/>
            <a:ext cx="67532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8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Grace periods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5841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writer waits for a “grace period”</a:t>
            </a:r>
          </a:p>
          <a:p>
            <a:r>
              <a:rPr lang="en-US" dirty="0" smtClean="0"/>
              <a:t>After the grace period has expired, there can be no readers still referencing the target node</a:t>
            </a:r>
          </a:p>
          <a:p>
            <a:pPr lvl="1"/>
            <a:r>
              <a:rPr lang="en-US" dirty="0" smtClean="0"/>
              <a:t>Reader 2 has moved to the final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880000"/>
            <a:ext cx="67532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Grace periods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584176"/>
          </a:xfrm>
        </p:spPr>
        <p:txBody>
          <a:bodyPr>
            <a:normAutofit/>
          </a:bodyPr>
          <a:lstStyle/>
          <a:p>
            <a:r>
              <a:rPr lang="en-US" dirty="0" smtClean="0"/>
              <a:t>The target node is freed</a:t>
            </a:r>
          </a:p>
          <a:p>
            <a:pPr lvl="1"/>
            <a:r>
              <a:rPr lang="en-US" dirty="0" smtClean="0"/>
              <a:t>Meanwhile the first reader traverses the list to the final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880000"/>
            <a:ext cx="67532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6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Grace periods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Different readers can see different views of the list at the “same time”</a:t>
            </a:r>
          </a:p>
          <a:p>
            <a:pPr lvl="1"/>
            <a:r>
              <a:rPr lang="en-US" dirty="0"/>
              <a:t>Reader 1 saw: 3, </a:t>
            </a:r>
            <a:r>
              <a:rPr lang="en-US" dirty="0" smtClean="0"/>
              <a:t>8</a:t>
            </a:r>
            <a:endParaRPr lang="en-US" dirty="0"/>
          </a:p>
          <a:p>
            <a:pPr lvl="1"/>
            <a:r>
              <a:rPr lang="en-US" dirty="0"/>
              <a:t>Reader 2 saw: 3, </a:t>
            </a:r>
            <a:r>
              <a:rPr lang="en-US" dirty="0" smtClean="0"/>
              <a:t>6, 8</a:t>
            </a:r>
            <a:endParaRPr lang="en-US" dirty="0"/>
          </a:p>
          <a:p>
            <a:r>
              <a:rPr lang="en-US" dirty="0" smtClean="0"/>
              <a:t>The grace period allows the writer to safely perform garbage collection of the deleted node</a:t>
            </a:r>
          </a:p>
          <a:p>
            <a:pPr lvl="1"/>
            <a:r>
              <a:rPr lang="en-US" dirty="0" smtClean="0"/>
              <a:t>This needs to be long enough for all readers to no longer reference the deleted data</a:t>
            </a:r>
          </a:p>
          <a:p>
            <a:pPr lvl="1"/>
            <a:r>
              <a:rPr lang="en-US" dirty="0" smtClean="0"/>
              <a:t>It should not be so long as to hold up the writer or cause excess memory usage</a:t>
            </a:r>
          </a:p>
          <a:p>
            <a:r>
              <a:rPr lang="en-US" dirty="0" smtClean="0"/>
              <a:t>If we want to </a:t>
            </a:r>
            <a:r>
              <a:rPr lang="en-US" i="1" dirty="0" smtClean="0"/>
              <a:t>update</a:t>
            </a:r>
            <a:r>
              <a:rPr lang="en-US" dirty="0" smtClean="0"/>
              <a:t> a node, we generally can’t do this atomically (unless the data is atomic)</a:t>
            </a:r>
          </a:p>
          <a:p>
            <a:pPr lvl="1"/>
            <a:r>
              <a:rPr lang="en-US" b="1" dirty="0" smtClean="0"/>
              <a:t>Read</a:t>
            </a:r>
            <a:r>
              <a:rPr lang="en-US" dirty="0" smtClean="0"/>
              <a:t> the node to be replaced</a:t>
            </a:r>
          </a:p>
          <a:p>
            <a:pPr lvl="1"/>
            <a:r>
              <a:rPr lang="en-US" b="1" dirty="0" smtClean="0"/>
              <a:t>Copy</a:t>
            </a:r>
            <a:r>
              <a:rPr lang="en-US" dirty="0" smtClean="0"/>
              <a:t> it to a new node with the </a:t>
            </a:r>
            <a:r>
              <a:rPr lang="en-US" dirty="0"/>
              <a:t>m</a:t>
            </a:r>
            <a:r>
              <a:rPr lang="en-US" dirty="0" smtClean="0"/>
              <a:t>odified values</a:t>
            </a:r>
          </a:p>
          <a:p>
            <a:pPr lvl="1"/>
            <a:r>
              <a:rPr lang="en-US" b="1" dirty="0" smtClean="0"/>
              <a:t>Update</a:t>
            </a:r>
            <a:r>
              <a:rPr lang="en-US" dirty="0" smtClean="0"/>
              <a:t> the list atomically to use the replacement node</a:t>
            </a:r>
            <a:endParaRPr lang="en-US" dirty="0"/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819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Grace periods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 the Linux kernel, grace periods are managed as follows:</a:t>
            </a:r>
          </a:p>
          <a:p>
            <a:pPr lvl="1"/>
            <a:r>
              <a:rPr lang="en-US" dirty="0" smtClean="0"/>
              <a:t>Readers enclose their operations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rcu_read_lock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rcu_read_unlock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“functions” - in the simple case they do nothing</a:t>
            </a:r>
          </a:p>
          <a:p>
            <a:pPr lvl="1"/>
            <a:r>
              <a:rPr lang="en-US" dirty="0" smtClean="0"/>
              <a:t>Code must </a:t>
            </a:r>
            <a:r>
              <a:rPr lang="en-US" i="1" dirty="0" smtClean="0"/>
              <a:t>not</a:t>
            </a:r>
            <a:r>
              <a:rPr lang="en-US" dirty="0" smtClean="0"/>
              <a:t> block between these two functions</a:t>
            </a:r>
          </a:p>
          <a:p>
            <a:pPr lvl="1"/>
            <a:r>
              <a:rPr lang="en-US" dirty="0" smtClean="0"/>
              <a:t>The write thread schedules itself to run on each CPU in turn</a:t>
            </a:r>
          </a:p>
          <a:p>
            <a:pPr lvl="1"/>
            <a:r>
              <a:rPr lang="en-US" dirty="0" smtClean="0"/>
              <a:t>At the end, it is guaranteed that no reader is still holding on to a deleted node</a:t>
            </a:r>
          </a:p>
          <a:p>
            <a:pPr lvl="1"/>
            <a:r>
              <a:rPr lang="en-US" dirty="0" smtClean="0"/>
              <a:t>The node can be freed</a:t>
            </a:r>
          </a:p>
          <a:p>
            <a:r>
              <a:rPr lang="en-US" dirty="0" smtClean="0"/>
              <a:t>Obviously something different needs to be done for </a:t>
            </a:r>
            <a:r>
              <a:rPr lang="en-US" dirty="0" err="1" smtClean="0"/>
              <a:t>userspace</a:t>
            </a:r>
            <a:r>
              <a:rPr lang="en-US" dirty="0" smtClean="0"/>
              <a:t> implementations of RCU</a:t>
            </a:r>
          </a:p>
          <a:p>
            <a:r>
              <a:rPr lang="en-US" dirty="0" smtClean="0"/>
              <a:t>There are now a number of </a:t>
            </a:r>
            <a:r>
              <a:rPr lang="en-US" dirty="0" err="1" smtClean="0"/>
              <a:t>userspace</a:t>
            </a:r>
            <a:r>
              <a:rPr lang="en-US" dirty="0" smtClean="0"/>
              <a:t> libraries that can manage RCU operations in various ways, e.g.</a:t>
            </a:r>
          </a:p>
          <a:p>
            <a:pPr lvl="1"/>
            <a:r>
              <a:rPr lang="en-US" dirty="0" smtClean="0"/>
              <a:t>A global 64-bit grace period counter that can be atomically incremented, plus</a:t>
            </a:r>
          </a:p>
          <a:p>
            <a:pPr lvl="1"/>
            <a:r>
              <a:rPr lang="en-US" dirty="0" smtClean="0"/>
              <a:t>Per-thread grace period counter references to indicate where the reader is</a:t>
            </a:r>
          </a:p>
          <a:p>
            <a:r>
              <a:rPr lang="en-US" dirty="0" smtClean="0"/>
              <a:t>See the references for more information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114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RCU Hash Table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the example of an RCU Hash Table</a:t>
            </a:r>
          </a:p>
          <a:p>
            <a:pPr lvl="1"/>
            <a:r>
              <a:rPr lang="en-US" dirty="0" smtClean="0"/>
              <a:t>In open hashing, collisions are resolved by adding a linked list to the bucket</a:t>
            </a:r>
          </a:p>
          <a:p>
            <a:pPr lvl="1"/>
            <a:r>
              <a:rPr lang="en-US" dirty="0" smtClean="0"/>
              <a:t>We can see that RCU lets us add, modify and delete entries to a hash table, including the bucket lists</a:t>
            </a:r>
          </a:p>
          <a:p>
            <a:r>
              <a:rPr lang="en-US" dirty="0" smtClean="0"/>
              <a:t>But what about resizing?</a:t>
            </a:r>
          </a:p>
          <a:p>
            <a:pPr lvl="1"/>
            <a:r>
              <a:rPr lang="en-US" dirty="0" smtClean="0"/>
              <a:t>We can resize a hash table without blocking readers with the following conditions:</a:t>
            </a:r>
          </a:p>
          <a:p>
            <a:pPr lvl="2"/>
            <a:r>
              <a:rPr lang="en-US" dirty="0" smtClean="0"/>
              <a:t>The table grows or shrinks by a factor of two</a:t>
            </a:r>
          </a:p>
          <a:p>
            <a:pPr lvl="2"/>
            <a:r>
              <a:rPr lang="en-US" dirty="0" smtClean="0"/>
              <a:t>Bucket lists can be </a:t>
            </a:r>
            <a:r>
              <a:rPr lang="en-US" i="1" dirty="0" smtClean="0"/>
              <a:t>imprecise</a:t>
            </a:r>
            <a:r>
              <a:rPr lang="en-US" dirty="0" smtClean="0"/>
              <a:t> – they can contain extra entries (from different hash values)</a:t>
            </a:r>
          </a:p>
          <a:p>
            <a:pPr lvl="1"/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39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RCU Hash Table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440160"/>
          </a:xfrm>
        </p:spPr>
        <p:txBody>
          <a:bodyPr>
            <a:normAutofit/>
          </a:bodyPr>
          <a:lstStyle/>
          <a:p>
            <a:r>
              <a:rPr lang="en-US" dirty="0" smtClean="0"/>
              <a:t>Consider a hash table with 4 buckets</a:t>
            </a:r>
          </a:p>
          <a:p>
            <a:r>
              <a:rPr lang="en-US" dirty="0" smtClean="0"/>
              <a:t>We want to shrink it to size 2</a:t>
            </a:r>
          </a:p>
          <a:p>
            <a:pPr lvl="1"/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520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RCU Hash Table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4401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Create the new bucket array</a:t>
            </a:r>
          </a:p>
          <a:p>
            <a:r>
              <a:rPr lang="en-US" dirty="0" smtClean="0"/>
              <a:t>Chain the bucket lists according to their new hash value</a:t>
            </a:r>
          </a:p>
          <a:p>
            <a:pPr lvl="1"/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520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1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RCU Hash Table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440160"/>
          </a:xfrm>
        </p:spPr>
        <p:txBody>
          <a:bodyPr>
            <a:normAutofit/>
          </a:bodyPr>
          <a:lstStyle/>
          <a:p>
            <a:r>
              <a:rPr lang="en-US" dirty="0" smtClean="0"/>
              <a:t>Publish the new table and wait for readers</a:t>
            </a:r>
          </a:p>
          <a:p>
            <a:pPr lvl="1"/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520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0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Wait-free data structures</a:t>
            </a:r>
          </a:p>
          <a:p>
            <a:r>
              <a:rPr lang="en-US" dirty="0" smtClean="0"/>
              <a:t>How does the RCU mechanism work?</a:t>
            </a:r>
          </a:p>
          <a:p>
            <a:r>
              <a:rPr lang="en-US" dirty="0" smtClean="0"/>
              <a:t>A hash table with wait-free readers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07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RCU Hash Table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440160"/>
          </a:xfrm>
        </p:spPr>
        <p:txBody>
          <a:bodyPr>
            <a:normAutofit/>
          </a:bodyPr>
          <a:lstStyle/>
          <a:p>
            <a:r>
              <a:rPr lang="en-US" dirty="0" smtClean="0"/>
              <a:t>The old bucket array can now be freed</a:t>
            </a:r>
          </a:p>
          <a:p>
            <a:pPr lvl="1"/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520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RCU Hash Table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440160"/>
          </a:xfrm>
        </p:spPr>
        <p:txBody>
          <a:bodyPr>
            <a:normAutofit/>
          </a:bodyPr>
          <a:lstStyle/>
          <a:p>
            <a:r>
              <a:rPr lang="en-US" dirty="0" smtClean="0"/>
              <a:t>The final version</a:t>
            </a:r>
          </a:p>
          <a:p>
            <a:endParaRPr lang="en-US" dirty="0" smtClean="0"/>
          </a:p>
          <a:p>
            <a:pPr lvl="1"/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520000"/>
            <a:ext cx="3600000" cy="36000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5157192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Growing is essentially the reverse process</a:t>
            </a:r>
          </a:p>
          <a:p>
            <a:pPr lvl="1"/>
            <a:r>
              <a:rPr lang="en-US" dirty="0" smtClean="0"/>
              <a:t>It is a bit more involved due to the need to unzip the bucket lists and wait for readers for each step</a:t>
            </a:r>
          </a:p>
          <a:p>
            <a:endParaRPr lang="en-US" dirty="0" smtClean="0"/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73471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280831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RCU is a </a:t>
            </a:r>
            <a:r>
              <a:rPr lang="en-US" dirty="0" err="1" smtClean="0"/>
              <a:t>synchronisation</a:t>
            </a:r>
            <a:r>
              <a:rPr lang="en-US" dirty="0" smtClean="0"/>
              <a:t> mechanism for managing data structures with wait-free readers</a:t>
            </a:r>
          </a:p>
          <a:p>
            <a:pPr lvl="1"/>
            <a:r>
              <a:rPr lang="en-US" dirty="0" smtClean="0"/>
              <a:t>Most suitable where reads &gt;&gt; writes</a:t>
            </a:r>
          </a:p>
          <a:p>
            <a:pPr lvl="1"/>
            <a:r>
              <a:rPr lang="en-US" dirty="0" smtClean="0"/>
              <a:t>The data structure semantics may need some adjustment (e.g. imprecise bucket lists)</a:t>
            </a:r>
          </a:p>
          <a:p>
            <a:r>
              <a:rPr lang="en-US" dirty="0" smtClean="0"/>
              <a:t>It has been used in Linux kernels for over 10 years</a:t>
            </a:r>
          </a:p>
          <a:p>
            <a:r>
              <a:rPr lang="en-US" dirty="0" smtClean="0"/>
              <a:t>To implement, you need a few things</a:t>
            </a:r>
          </a:p>
          <a:p>
            <a:pPr lvl="1"/>
            <a:r>
              <a:rPr lang="en-US" dirty="0" smtClean="0"/>
              <a:t>Atomic operations</a:t>
            </a:r>
          </a:p>
          <a:p>
            <a:pPr lvl="1"/>
            <a:r>
              <a:rPr lang="en-US" dirty="0" smtClean="0"/>
              <a:t>Memory barriers</a:t>
            </a:r>
          </a:p>
          <a:p>
            <a:pPr lvl="1"/>
            <a:r>
              <a:rPr lang="en-US" dirty="0" smtClean="0"/>
              <a:t>A suitable grace period mechanism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436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09634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What is RCU, Fundamentally? [3 parts]</a:t>
            </a:r>
          </a:p>
          <a:p>
            <a:pPr lvl="1"/>
            <a:r>
              <a:rPr lang="en-US" dirty="0" smtClean="0">
                <a:hlinkClick r:id="rId2"/>
              </a:rPr>
              <a:t>http://lwn.net/Articles/262464/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http://lwn.net/Articles/263130/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http://lwn.net/Articles/264090/</a:t>
            </a:r>
            <a:endParaRPr lang="en-US" dirty="0" smtClean="0"/>
          </a:p>
          <a:p>
            <a:r>
              <a:rPr lang="en-US" dirty="0" smtClean="0"/>
              <a:t>“User-Level Implementations of Read-Copy Update”</a:t>
            </a:r>
          </a:p>
          <a:p>
            <a:pPr lvl="1"/>
            <a:r>
              <a:rPr lang="en-US" dirty="0" smtClean="0">
                <a:hlinkClick r:id="rId5"/>
              </a:rPr>
              <a:t>https://www.efficios.com/pub/rcu/urcu-main.pdf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https://www.efficios.com/pub/rcu/urcu-supp.pdf</a:t>
            </a:r>
            <a:endParaRPr lang="en-US" dirty="0" smtClean="0"/>
          </a:p>
          <a:p>
            <a:r>
              <a:rPr lang="en-US" dirty="0" smtClean="0"/>
              <a:t>Resizable, Scalable, Concurrent Hash Tables via Relativistic Programming</a:t>
            </a:r>
          </a:p>
          <a:p>
            <a:pPr lvl="1"/>
            <a:r>
              <a:rPr lang="en-US" dirty="0" smtClean="0">
                <a:hlinkClick r:id="rId7"/>
              </a:rPr>
              <a:t>http://www.usenix.org/events/atc11/tech/final_files/Triplett.pdf</a:t>
            </a:r>
            <a:endParaRPr lang="en-US" dirty="0" smtClean="0"/>
          </a:p>
          <a:p>
            <a:pPr lvl="1"/>
            <a:r>
              <a:rPr lang="en-US" dirty="0" smtClean="0">
                <a:hlinkClick r:id="rId8"/>
              </a:rPr>
              <a:t>http://works.bepress.com/jonathan_walpole/12/</a:t>
            </a: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697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RCU – Read-Copy-Update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What is RCU?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synchronisation</a:t>
            </a:r>
            <a:r>
              <a:rPr lang="en-US" dirty="0" smtClean="0"/>
              <a:t> method that can often be used in place of a traditional reader-write lock</a:t>
            </a:r>
          </a:p>
          <a:p>
            <a:pPr lvl="1"/>
            <a:r>
              <a:rPr lang="en-US" dirty="0" smtClean="0"/>
              <a:t>Used to protect data structures that are written and read at the same time</a:t>
            </a:r>
          </a:p>
          <a:p>
            <a:pPr lvl="1"/>
            <a:r>
              <a:rPr lang="en-US" dirty="0" smtClean="0"/>
              <a:t>Extremely low overhead for readers – wait-free</a:t>
            </a:r>
          </a:p>
          <a:p>
            <a:pPr lvl="1"/>
            <a:r>
              <a:rPr lang="en-US" dirty="0" smtClean="0"/>
              <a:t>Readers cannot block writers</a:t>
            </a:r>
          </a:p>
          <a:p>
            <a:pPr lvl="1"/>
            <a:r>
              <a:rPr lang="en-US" dirty="0" smtClean="0"/>
              <a:t>Multiple writes are </a:t>
            </a:r>
            <a:r>
              <a:rPr lang="en-US" dirty="0" err="1" smtClean="0"/>
              <a:t>serialised</a:t>
            </a:r>
            <a:endParaRPr lang="en-US" dirty="0" smtClean="0"/>
          </a:p>
          <a:p>
            <a:r>
              <a:rPr lang="en-US" dirty="0" smtClean="0"/>
              <a:t>What are the drawbacks then?</a:t>
            </a:r>
          </a:p>
          <a:p>
            <a:pPr lvl="1"/>
            <a:r>
              <a:rPr lang="en-US" dirty="0" smtClean="0"/>
              <a:t>Multiple versions of the data structure can be present at any one time</a:t>
            </a:r>
          </a:p>
          <a:p>
            <a:pPr lvl="1"/>
            <a:r>
              <a:rPr lang="en-US" dirty="0" smtClean="0"/>
              <a:t>Concurrent readers can see different [valid] versions</a:t>
            </a:r>
          </a:p>
          <a:p>
            <a:pPr lvl="1"/>
            <a:r>
              <a:rPr lang="en-US" dirty="0" smtClean="0"/>
              <a:t>Some memory overhead in keeping older versions of the structure around (for a period)</a:t>
            </a:r>
          </a:p>
          <a:p>
            <a:r>
              <a:rPr lang="en-US" dirty="0" smtClean="0"/>
              <a:t>RCU has been used in the Linux kernel for over 10 years</a:t>
            </a:r>
          </a:p>
          <a:p>
            <a:r>
              <a:rPr lang="en-US" dirty="0" smtClean="0"/>
              <a:t>RCU requires 2 pieces of functionality:</a:t>
            </a:r>
          </a:p>
          <a:p>
            <a:pPr lvl="1"/>
            <a:r>
              <a:rPr lang="en-US" dirty="0" smtClean="0"/>
              <a:t>Publish-subscribe mechanism</a:t>
            </a:r>
          </a:p>
          <a:p>
            <a:pPr lvl="1"/>
            <a:r>
              <a:rPr lang="en-US" dirty="0" smtClean="0"/>
              <a:t>Grace periods</a:t>
            </a:r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290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Publish-subscribe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584176"/>
          </a:xfrm>
        </p:spPr>
        <p:txBody>
          <a:bodyPr>
            <a:normAutofit/>
          </a:bodyPr>
          <a:lstStyle/>
          <a:p>
            <a:r>
              <a:rPr lang="en-US" dirty="0" smtClean="0"/>
              <a:t>Consider the following stages in adding an element to a shared linked list</a:t>
            </a:r>
          </a:p>
          <a:p>
            <a:pPr lvl="1"/>
            <a:r>
              <a:rPr lang="en-US" dirty="0" smtClean="0"/>
              <a:t>There are two readers, currently at the first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880000"/>
            <a:ext cx="67532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Publish-subscribe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58417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create a new node and set its next pointer to the correct destination</a:t>
            </a:r>
          </a:p>
          <a:p>
            <a:pPr lvl="1"/>
            <a:r>
              <a:rPr lang="en-US" dirty="0" smtClean="0"/>
              <a:t>No reader can see the new node yet</a:t>
            </a:r>
          </a:p>
          <a:p>
            <a:pPr lvl="1"/>
            <a:r>
              <a:rPr lang="en-US" dirty="0" smtClean="0"/>
              <a:t>Meanwhile, the second reader has moved to the last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880000"/>
            <a:ext cx="67532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Publish-subscribe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5841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Finally, we </a:t>
            </a:r>
            <a:r>
              <a:rPr lang="en-US" i="1" dirty="0" smtClean="0"/>
              <a:t>atomically</a:t>
            </a:r>
            <a:r>
              <a:rPr lang="en-US" dirty="0" smtClean="0"/>
              <a:t> update the previous nodes next pointer to include the new node</a:t>
            </a:r>
          </a:p>
          <a:p>
            <a:pPr lvl="1"/>
            <a:r>
              <a:rPr lang="en-US" dirty="0" smtClean="0"/>
              <a:t>The first reader follows the pointer to the new node (and then finally to the last node)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2880000"/>
            <a:ext cx="67532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Publish-subscribe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5121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OK, this seems pretty simple, but…</a:t>
            </a:r>
          </a:p>
          <a:p>
            <a:pPr lvl="1"/>
            <a:r>
              <a:rPr lang="en-US" dirty="0" smtClean="0"/>
              <a:t>Don’t forget about compiler and CPU re-ordering of instructions!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636912"/>
            <a:ext cx="403244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Writer</a:t>
            </a:r>
          </a:p>
          <a:p>
            <a:endParaRPr lang="en-US" dirty="0" smtClean="0"/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(node));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-&gt;value = 6;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rcu_assign_pointer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p);</a:t>
            </a:r>
          </a:p>
          <a:p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2636912"/>
            <a:ext cx="43204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Reader</a:t>
            </a:r>
          </a:p>
          <a:p>
            <a:endParaRPr lang="en-US" dirty="0"/>
          </a:p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list_for_each_entry_rcu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(p, head, next)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do_something_with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(p-&gt;value);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Line Callout 1 6"/>
          <p:cNvSpPr/>
          <p:nvPr/>
        </p:nvSpPr>
        <p:spPr>
          <a:xfrm>
            <a:off x="1691680" y="4941168"/>
            <a:ext cx="1944216" cy="1080120"/>
          </a:xfrm>
          <a:prstGeom prst="borderCallout1">
            <a:avLst>
              <a:gd name="adj1" fmla="val 18750"/>
              <a:gd name="adj2" fmla="val -8333"/>
              <a:gd name="adj3" fmla="val -56466"/>
              <a:gd name="adj4" fmla="val -3147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a write barrier before setting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-&gt;next</a:t>
            </a:r>
            <a:endParaRPr lang="en-A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5868144" y="4941168"/>
            <a:ext cx="1944216" cy="1080120"/>
          </a:xfrm>
          <a:prstGeom prst="borderCallout1">
            <a:avLst>
              <a:gd name="adj1" fmla="val 18750"/>
              <a:gd name="adj2" fmla="val -8333"/>
              <a:gd name="adj3" fmla="val -134003"/>
              <a:gd name="adj4" fmla="val -5389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Add a read barrier for each step through the list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90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Publish-subscribe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Different </a:t>
            </a:r>
            <a:r>
              <a:rPr lang="en-US" dirty="0"/>
              <a:t>readers can see different views of the list at the “same </a:t>
            </a:r>
            <a:r>
              <a:rPr lang="en-US" dirty="0" smtClean="0"/>
              <a:t>time”</a:t>
            </a:r>
          </a:p>
          <a:p>
            <a:pPr lvl="1"/>
            <a:r>
              <a:rPr lang="en-US" dirty="0"/>
              <a:t>Reader 1 saw: 3, 6, </a:t>
            </a:r>
            <a:r>
              <a:rPr lang="en-US" dirty="0" smtClean="0"/>
              <a:t>8</a:t>
            </a:r>
          </a:p>
          <a:p>
            <a:pPr lvl="1"/>
            <a:r>
              <a:rPr lang="en-US" dirty="0"/>
              <a:t>Reader 2 saw: 3, </a:t>
            </a:r>
            <a:r>
              <a:rPr lang="en-US" dirty="0" smtClean="0"/>
              <a:t>8</a:t>
            </a:r>
          </a:p>
          <a:p>
            <a:r>
              <a:rPr lang="en-US" dirty="0" smtClean="0"/>
              <a:t>Publish semantics:</a:t>
            </a:r>
          </a:p>
          <a:p>
            <a:pPr lvl="1"/>
            <a:r>
              <a:rPr lang="en-US" dirty="0" smtClean="0"/>
              <a:t>Writer updates the data structure atomically</a:t>
            </a:r>
          </a:p>
          <a:p>
            <a:pPr lvl="1"/>
            <a:r>
              <a:rPr lang="en-US" dirty="0" smtClean="0"/>
              <a:t>Writer uses memory barriers to prevent store re-ordering</a:t>
            </a:r>
          </a:p>
          <a:p>
            <a:r>
              <a:rPr lang="en-US" dirty="0" smtClean="0"/>
              <a:t>Subscribe semantics</a:t>
            </a:r>
          </a:p>
          <a:p>
            <a:pPr lvl="1"/>
            <a:r>
              <a:rPr lang="en-US" dirty="0" smtClean="0"/>
              <a:t>Readers are prepared for things to change on the fly</a:t>
            </a:r>
          </a:p>
          <a:p>
            <a:pPr lvl="1"/>
            <a:r>
              <a:rPr lang="en-US" dirty="0" smtClean="0"/>
              <a:t>Readers use memory barriers to prevent load re-ordering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069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Grace periods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Deleting an item from an RCU list is not quite so straightforward…</a:t>
            </a:r>
          </a:p>
          <a:p>
            <a:pPr lvl="1"/>
            <a:r>
              <a:rPr lang="en-US" dirty="0" smtClean="0"/>
              <a:t>Remember that readers can be looking at any node in the list while we are deleting</a:t>
            </a:r>
          </a:p>
          <a:p>
            <a:pPr lvl="1"/>
            <a:r>
              <a:rPr lang="en-US" dirty="0" smtClean="0"/>
              <a:t>… including the node we want to remove!</a:t>
            </a:r>
          </a:p>
          <a:p>
            <a:r>
              <a:rPr lang="en-US" dirty="0" smtClean="0"/>
              <a:t>To allow for this, we preserve the existing data for a grace period, to allow readers to complete</a:t>
            </a:r>
          </a:p>
          <a:p>
            <a:pPr lvl="1"/>
            <a:r>
              <a:rPr lang="en-US" dirty="0" smtClean="0"/>
              <a:t>After the grace period has expired, we can delete the old node</a:t>
            </a:r>
          </a:p>
          <a:p>
            <a:pPr lvl="1"/>
            <a:r>
              <a:rPr lang="en-US" dirty="0" smtClean="0"/>
              <a:t>Obviously we need something a bit more rigorous than a “timeout”</a:t>
            </a:r>
          </a:p>
          <a:p>
            <a:pPr lvl="1"/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395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8541</TotalTime>
  <Words>1442</Words>
  <Application>Microsoft Office PowerPoint</Application>
  <PresentationFormat>On-screen Show (4:3)</PresentationFormat>
  <Paragraphs>172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semg-cc-by</vt:lpstr>
      <vt:lpstr>Flow</vt:lpstr>
      <vt:lpstr>Concurrent data structures using RCU</vt:lpstr>
      <vt:lpstr>Agenda</vt:lpstr>
      <vt:lpstr>RCU – Read-Copy-Update</vt:lpstr>
      <vt:lpstr>Publish-subscribe</vt:lpstr>
      <vt:lpstr>Publish-subscribe</vt:lpstr>
      <vt:lpstr>Publish-subscribe</vt:lpstr>
      <vt:lpstr>Publish-subscribe</vt:lpstr>
      <vt:lpstr>Publish-subscribe</vt:lpstr>
      <vt:lpstr>Grace periods</vt:lpstr>
      <vt:lpstr>Grace periods</vt:lpstr>
      <vt:lpstr>Grace periods</vt:lpstr>
      <vt:lpstr>Grace periods</vt:lpstr>
      <vt:lpstr>Grace periods</vt:lpstr>
      <vt:lpstr>Grace periods</vt:lpstr>
      <vt:lpstr>Grace periods</vt:lpstr>
      <vt:lpstr>An RCU Hash Table</vt:lpstr>
      <vt:lpstr>An RCU Hash Table</vt:lpstr>
      <vt:lpstr>An RCU Hash Table</vt:lpstr>
      <vt:lpstr>An RCU Hash Table</vt:lpstr>
      <vt:lpstr>An RCU Hash Table</vt:lpstr>
      <vt:lpstr>An RCU Hash Table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– part I</dc:title>
  <dc:creator>Rolfe</dc:creator>
  <cp:lastModifiedBy>Rolfe</cp:lastModifiedBy>
  <cp:revision>184</cp:revision>
  <cp:lastPrinted>2014-08-18T11:47:46Z</cp:lastPrinted>
  <dcterms:created xsi:type="dcterms:W3CDTF">2014-02-17T09:24:27Z</dcterms:created>
  <dcterms:modified xsi:type="dcterms:W3CDTF">2016-06-05T23:21:30Z</dcterms:modified>
</cp:coreProperties>
</file>