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58" r:id="rId5"/>
    <p:sldId id="259" r:id="rId6"/>
    <p:sldId id="260" r:id="rId7"/>
    <p:sldId id="264" r:id="rId8"/>
    <p:sldId id="261" r:id="rId9"/>
    <p:sldId id="265" r:id="rId10"/>
    <p:sldId id="262" r:id="rId11"/>
    <p:sldId id="266" r:id="rId12"/>
    <p:sldId id="263" r:id="rId13"/>
    <p:sldId id="271" r:id="rId14"/>
    <p:sldId id="267" r:id="rId15"/>
    <p:sldId id="268" r:id="rId16"/>
    <p:sldId id="269" r:id="rId17"/>
    <p:sldId id="272" r:id="rId18"/>
    <p:sldId id="270" r:id="rId19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51" autoAdjust="0"/>
  </p:normalViewPr>
  <p:slideViewPr>
    <p:cSldViewPr>
      <p:cViewPr varScale="1">
        <p:scale>
          <a:sx n="108" d="100"/>
          <a:sy n="108" d="100"/>
        </p:scale>
        <p:origin x="-2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616EA-7DD0-4941-A75A-3667382BAFA7}" type="datetimeFigureOut">
              <a:rPr lang="en-AU" smtClean="0"/>
              <a:t>6/06/2016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9D33E-A3FB-4934-A650-17B0E40F5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96569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278A0-4A02-4D4B-A8AB-1E1752F8063F}" type="datetimeFigureOut">
              <a:rPr lang="en-AU" smtClean="0"/>
              <a:t>6/06/2016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B237-D46E-4369-8BD7-541EBC30F6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68066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13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99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46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2179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3868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67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358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804" y="98072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861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777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51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37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29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680" y="6356350"/>
            <a:ext cx="4328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47717"/>
            <a:ext cx="1117460" cy="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5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Webpages that don’t suck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Rolfe </a:t>
            </a:r>
            <a:r>
              <a:rPr lang="en-US" dirty="0" err="1" smtClean="0"/>
              <a:t>Bozier</a:t>
            </a:r>
            <a:endParaRPr lang="en-US" dirty="0" smtClean="0"/>
          </a:p>
          <a:p>
            <a:r>
              <a:rPr lang="en-US" dirty="0" smtClean="0"/>
              <a:t>3-Mar-2015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3597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content via server-side </a:t>
            </a:r>
            <a:r>
              <a:rPr lang="en-US" dirty="0" smtClean="0"/>
              <a:t>scripting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/>
              <a:t>Another </a:t>
            </a:r>
            <a:r>
              <a:rPr lang="en-AU" dirty="0" smtClean="0"/>
              <a:t>way to generate content is to use server-side scripts</a:t>
            </a:r>
          </a:p>
          <a:p>
            <a:r>
              <a:rPr lang="en-AU" dirty="0" smtClean="0"/>
              <a:t>Web pages are really scripts in some language</a:t>
            </a:r>
            <a:endParaRPr lang="en-AU" dirty="0"/>
          </a:p>
          <a:p>
            <a:pPr lvl="1"/>
            <a:r>
              <a:rPr lang="en-AU" dirty="0" smtClean="0"/>
              <a:t>the </a:t>
            </a:r>
            <a:r>
              <a:rPr lang="en-AU" dirty="0"/>
              <a:t>script looks like a normal URL</a:t>
            </a:r>
          </a:p>
          <a:p>
            <a:pPr lvl="1"/>
            <a:r>
              <a:rPr lang="en-AU" dirty="0" smtClean="0"/>
              <a:t>the </a:t>
            </a:r>
            <a:r>
              <a:rPr lang="en-AU" dirty="0"/>
              <a:t>script is executed on the server</a:t>
            </a:r>
          </a:p>
          <a:p>
            <a:pPr lvl="1"/>
            <a:r>
              <a:rPr lang="en-AU" dirty="0" smtClean="0"/>
              <a:t>execution </a:t>
            </a:r>
            <a:r>
              <a:rPr lang="en-AU" dirty="0"/>
              <a:t>results are merged with static content to create HTML output</a:t>
            </a:r>
          </a:p>
          <a:p>
            <a:pPr lvl="1"/>
            <a:r>
              <a:rPr lang="en-AU" dirty="0" smtClean="0"/>
              <a:t>the </a:t>
            </a:r>
            <a:r>
              <a:rPr lang="en-AU" dirty="0"/>
              <a:t>HTML output is sent to the browser</a:t>
            </a:r>
          </a:p>
          <a:p>
            <a:pPr lvl="1"/>
            <a:r>
              <a:rPr lang="en-AU" dirty="0" smtClean="0"/>
              <a:t>somewhere </a:t>
            </a:r>
            <a:r>
              <a:rPr lang="en-AU" dirty="0"/>
              <a:t>in between static HTML and a pure CGI executable</a:t>
            </a:r>
          </a:p>
          <a:p>
            <a:r>
              <a:rPr lang="en-US" dirty="0" smtClean="0"/>
              <a:t>Typical languages:</a:t>
            </a:r>
          </a:p>
          <a:p>
            <a:pPr lvl="1"/>
            <a:r>
              <a:rPr lang="en-US" dirty="0" smtClean="0"/>
              <a:t>PHP</a:t>
            </a:r>
            <a:endParaRPr lang="en-US" dirty="0"/>
          </a:p>
          <a:p>
            <a:pPr lvl="1"/>
            <a:r>
              <a:rPr lang="en-US" dirty="0" smtClean="0"/>
              <a:t>ASP</a:t>
            </a:r>
            <a:endParaRPr lang="en-US" dirty="0"/>
          </a:p>
          <a:p>
            <a:pPr lvl="1"/>
            <a:r>
              <a:rPr lang="en-US" dirty="0" smtClean="0"/>
              <a:t>ColdFusion</a:t>
            </a:r>
            <a:endParaRPr lang="en-US" dirty="0"/>
          </a:p>
          <a:p>
            <a:r>
              <a:rPr lang="en-AU" dirty="0" smtClean="0"/>
              <a:t>Most common scripting </a:t>
            </a:r>
            <a:r>
              <a:rPr lang="en-AU" dirty="0"/>
              <a:t>languages using an HTML-generation and/or </a:t>
            </a:r>
            <a:r>
              <a:rPr lang="en-AU" dirty="0" err="1"/>
              <a:t>templating</a:t>
            </a:r>
            <a:r>
              <a:rPr lang="en-AU" dirty="0"/>
              <a:t> modules</a:t>
            </a:r>
          </a:p>
          <a:p>
            <a:endParaRPr lang="en-US" dirty="0" smtClean="0"/>
          </a:p>
          <a:p>
            <a:r>
              <a:rPr lang="en-US" dirty="0" smtClean="0"/>
              <a:t>[Example 4]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501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Client-side scripting - JavaScript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/>
              <a:t>We can also run scripts in the browser using JavaScript</a:t>
            </a:r>
          </a:p>
          <a:p>
            <a:r>
              <a:rPr lang="en-AU" dirty="0" smtClean="0"/>
              <a:t>What </a:t>
            </a:r>
            <a:r>
              <a:rPr lang="en-AU" dirty="0"/>
              <a:t>can we do with this</a:t>
            </a:r>
            <a:r>
              <a:rPr lang="en-AU" dirty="0" smtClean="0"/>
              <a:t>?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AU" dirty="0" smtClean="0"/>
              <a:t>add </a:t>
            </a:r>
            <a:r>
              <a:rPr lang="en-AU" dirty="0"/>
              <a:t>event handlers to the DOM</a:t>
            </a:r>
          </a:p>
          <a:p>
            <a:pPr lvl="2"/>
            <a:r>
              <a:rPr lang="en-US" dirty="0" smtClean="0"/>
              <a:t>trigger </a:t>
            </a:r>
            <a:r>
              <a:rPr lang="en-US" dirty="0"/>
              <a:t>on page load</a:t>
            </a:r>
          </a:p>
          <a:p>
            <a:pPr lvl="2"/>
            <a:r>
              <a:rPr lang="en-AU" dirty="0" smtClean="0"/>
              <a:t>trigger </a:t>
            </a:r>
            <a:r>
              <a:rPr lang="en-AU" dirty="0"/>
              <a:t>on some user interaction (e.g. button, </a:t>
            </a:r>
            <a:r>
              <a:rPr lang="en-AU" dirty="0" err="1"/>
              <a:t>mouseover</a:t>
            </a:r>
            <a:r>
              <a:rPr lang="en-AU" dirty="0"/>
              <a:t>)</a:t>
            </a:r>
          </a:p>
          <a:p>
            <a:pPr lvl="1"/>
            <a:r>
              <a:rPr lang="en-AU" dirty="0" smtClean="0"/>
              <a:t>we </a:t>
            </a:r>
            <a:r>
              <a:rPr lang="en-AU" dirty="0"/>
              <a:t>can change the DOM (structure and/or style)</a:t>
            </a:r>
          </a:p>
          <a:p>
            <a:pPr lvl="2"/>
            <a:r>
              <a:rPr lang="en-US" dirty="0" smtClean="0"/>
              <a:t>show </a:t>
            </a:r>
            <a:r>
              <a:rPr lang="en-US" dirty="0"/>
              <a:t>or hide elements</a:t>
            </a:r>
          </a:p>
          <a:p>
            <a:pPr lvl="2"/>
            <a:r>
              <a:rPr lang="en-AU" dirty="0" smtClean="0"/>
              <a:t>adjust </a:t>
            </a:r>
            <a:r>
              <a:rPr lang="en-AU" dirty="0"/>
              <a:t>style based on some local information</a:t>
            </a:r>
          </a:p>
          <a:p>
            <a:pPr lvl="2"/>
            <a:r>
              <a:rPr lang="en-AU" dirty="0" smtClean="0"/>
              <a:t>validate </a:t>
            </a:r>
            <a:r>
              <a:rPr lang="en-AU" dirty="0"/>
              <a:t>user input before it is sent</a:t>
            </a:r>
          </a:p>
          <a:p>
            <a:pPr lvl="2"/>
            <a:r>
              <a:rPr lang="en-US" dirty="0" smtClean="0"/>
              <a:t>create </a:t>
            </a:r>
            <a:r>
              <a:rPr lang="en-US" dirty="0"/>
              <a:t>interactive widgets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967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Client-side scripting - JavaScript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AU" dirty="0" smtClean="0"/>
              <a:t>improve </a:t>
            </a:r>
            <a:r>
              <a:rPr lang="en-AU" dirty="0"/>
              <a:t>the utility of web pages</a:t>
            </a:r>
          </a:p>
          <a:p>
            <a:pPr lvl="1"/>
            <a:r>
              <a:rPr lang="en-AU" dirty="0" smtClean="0"/>
              <a:t>save </a:t>
            </a:r>
            <a:r>
              <a:rPr lang="en-AU" dirty="0"/>
              <a:t>expense of round-trip to server for simple actions</a:t>
            </a:r>
          </a:p>
          <a:p>
            <a:r>
              <a:rPr lang="en-US" dirty="0" smtClean="0"/>
              <a:t>How </a:t>
            </a:r>
            <a:r>
              <a:rPr lang="en-US" dirty="0"/>
              <a:t>to add it</a:t>
            </a:r>
          </a:p>
          <a:p>
            <a:pPr lvl="1"/>
            <a:r>
              <a:rPr lang="en-AU" dirty="0" smtClean="0"/>
              <a:t>including </a:t>
            </a:r>
            <a:r>
              <a:rPr lang="en-AU" dirty="0"/>
              <a:t>it in an HTML page or reference an external script using &lt;script&gt; tags</a:t>
            </a:r>
          </a:p>
          <a:p>
            <a:pPr lvl="1"/>
            <a:r>
              <a:rPr lang="en-AU" dirty="0" smtClean="0"/>
              <a:t>the </a:t>
            </a:r>
            <a:r>
              <a:rPr lang="en-AU" dirty="0"/>
              <a:t>sky is the limit with what you can do</a:t>
            </a:r>
          </a:p>
          <a:p>
            <a:pPr lvl="1"/>
            <a:r>
              <a:rPr lang="en-AU" dirty="0" smtClean="0"/>
              <a:t>rather </a:t>
            </a:r>
            <a:r>
              <a:rPr lang="en-AU" dirty="0"/>
              <a:t>than creating lots of new JavaScript, look for existing toolkits</a:t>
            </a:r>
          </a:p>
          <a:p>
            <a:pPr lvl="2"/>
            <a:r>
              <a:rPr lang="en-US" dirty="0" smtClean="0"/>
              <a:t>jQuery </a:t>
            </a:r>
            <a:r>
              <a:rPr lang="en-US" dirty="0"/>
              <a:t>is one example</a:t>
            </a:r>
          </a:p>
          <a:p>
            <a:endParaRPr lang="en-US" dirty="0" smtClean="0"/>
          </a:p>
          <a:p>
            <a:r>
              <a:rPr lang="en-US" dirty="0" smtClean="0"/>
              <a:t>[Example 5, 6]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9108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Breaking the stateless shackles - cookies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 smtClean="0"/>
              <a:t>A </a:t>
            </a:r>
            <a:r>
              <a:rPr lang="en-AU" dirty="0"/>
              <a:t>cookie is a blob of state data the web server keeps in your browser</a:t>
            </a:r>
          </a:p>
          <a:p>
            <a:pPr lvl="1"/>
            <a:r>
              <a:rPr lang="en-AU" dirty="0" smtClean="0"/>
              <a:t>associated </a:t>
            </a:r>
            <a:r>
              <a:rPr lang="en-AU" dirty="0"/>
              <a:t>with a specific URL</a:t>
            </a:r>
          </a:p>
          <a:p>
            <a:pPr lvl="1"/>
            <a:r>
              <a:rPr lang="en-AU" dirty="0" smtClean="0"/>
              <a:t>web </a:t>
            </a:r>
            <a:r>
              <a:rPr lang="en-AU" dirty="0"/>
              <a:t>server includes cookie with HTTP reply</a:t>
            </a:r>
          </a:p>
          <a:p>
            <a:pPr lvl="1"/>
            <a:r>
              <a:rPr lang="en-AU" dirty="0" smtClean="0"/>
              <a:t>browser </a:t>
            </a:r>
            <a:r>
              <a:rPr lang="en-AU" dirty="0"/>
              <a:t>sends cookie if there is one for the </a:t>
            </a:r>
            <a:r>
              <a:rPr lang="en-AU" dirty="0" smtClean="0"/>
              <a:t>domain</a:t>
            </a:r>
            <a:endParaRPr lang="en-US" dirty="0"/>
          </a:p>
          <a:p>
            <a:r>
              <a:rPr lang="en-AU" dirty="0" smtClean="0"/>
              <a:t>Now </a:t>
            </a:r>
            <a:r>
              <a:rPr lang="en-AU" dirty="0"/>
              <a:t>HTTP is not stateless any more</a:t>
            </a:r>
          </a:p>
          <a:p>
            <a:pPr lvl="1"/>
            <a:r>
              <a:rPr lang="en-AU" dirty="0" smtClean="0"/>
              <a:t>a </a:t>
            </a:r>
            <a:r>
              <a:rPr lang="en-AU" dirty="0"/>
              <a:t>session is multiple HTTP requests/replies linked by a </a:t>
            </a:r>
            <a:r>
              <a:rPr lang="en-AU" dirty="0" smtClean="0"/>
              <a:t>cookie</a:t>
            </a:r>
            <a:endParaRPr lang="en-US" dirty="0"/>
          </a:p>
          <a:p>
            <a:r>
              <a:rPr lang="en-AU" dirty="0"/>
              <a:t>P</a:t>
            </a:r>
            <a:r>
              <a:rPr lang="en-AU" dirty="0" smtClean="0"/>
              <a:t>retty </a:t>
            </a:r>
            <a:r>
              <a:rPr lang="en-AU" dirty="0"/>
              <a:t>much essential for banking, ecommerce </a:t>
            </a:r>
            <a:r>
              <a:rPr lang="en-AU" dirty="0" err="1"/>
              <a:t>etc</a:t>
            </a:r>
            <a:endParaRPr lang="en-AU" dirty="0"/>
          </a:p>
          <a:p>
            <a:pPr lvl="1"/>
            <a:r>
              <a:rPr lang="en-AU" dirty="0"/>
              <a:t>    web server needs to keep track of users for secure interactions</a:t>
            </a:r>
          </a:p>
          <a:p>
            <a:pPr lvl="1"/>
            <a:r>
              <a:rPr lang="en-AU" dirty="0"/>
              <a:t>    cookie contents need to be protected for web server security</a:t>
            </a:r>
          </a:p>
          <a:p>
            <a:pPr lvl="1"/>
            <a:r>
              <a:rPr lang="en-AU" dirty="0"/>
              <a:t>    malicious users can't be able to fake someone else's cookie</a:t>
            </a:r>
          </a:p>
          <a:p>
            <a:r>
              <a:rPr lang="en-AU" dirty="0" smtClean="0"/>
              <a:t>Cookies </a:t>
            </a:r>
            <a:r>
              <a:rPr lang="en-AU" dirty="0"/>
              <a:t>can also be used for other purposes, such as behavioural tracking or preference storage</a:t>
            </a:r>
          </a:p>
          <a:p>
            <a:r>
              <a:rPr lang="en-AU" dirty="0" smtClean="0"/>
              <a:t>You </a:t>
            </a:r>
            <a:r>
              <a:rPr lang="en-AU" dirty="0"/>
              <a:t>probably won't care about cookies, but sometimes they can be </a:t>
            </a:r>
            <a:r>
              <a:rPr lang="en-AU" dirty="0" smtClean="0"/>
              <a:t>handy</a:t>
            </a:r>
          </a:p>
          <a:p>
            <a:endParaRPr lang="en-US" dirty="0"/>
          </a:p>
          <a:p>
            <a:r>
              <a:rPr lang="en-US" dirty="0" smtClean="0"/>
              <a:t>[Example 7]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299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Breaking the synchronous shackles - AJAX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/>
              <a:t>U</a:t>
            </a:r>
            <a:r>
              <a:rPr lang="en-AU" dirty="0" smtClean="0"/>
              <a:t>p </a:t>
            </a:r>
            <a:r>
              <a:rPr lang="en-AU" dirty="0"/>
              <a:t>to now, all interactions between browser and server are synchronous</a:t>
            </a:r>
          </a:p>
          <a:p>
            <a:pPr lvl="1"/>
            <a:r>
              <a:rPr lang="en-AU" dirty="0" smtClean="0"/>
              <a:t>nothing </a:t>
            </a:r>
            <a:r>
              <a:rPr lang="en-AU" dirty="0"/>
              <a:t>major happens until you submit a new HTTP request e.g. click on a form</a:t>
            </a:r>
          </a:p>
          <a:p>
            <a:pPr lvl="1"/>
            <a:r>
              <a:rPr lang="en-AU" dirty="0" smtClean="0"/>
              <a:t>but </a:t>
            </a:r>
            <a:r>
              <a:rPr lang="en-AU" dirty="0"/>
              <a:t>this is an expensive operations - the entire page is discarded and a new one sent from the server</a:t>
            </a:r>
          </a:p>
          <a:p>
            <a:pPr lvl="1"/>
            <a:r>
              <a:rPr lang="en-AU" dirty="0" smtClean="0"/>
              <a:t>plus </a:t>
            </a:r>
            <a:r>
              <a:rPr lang="en-AU" dirty="0"/>
              <a:t>it looks ugly seeing the page redrawn</a:t>
            </a:r>
          </a:p>
          <a:p>
            <a:r>
              <a:rPr lang="en-AU" dirty="0" smtClean="0"/>
              <a:t>There </a:t>
            </a:r>
            <a:r>
              <a:rPr lang="en-AU" dirty="0"/>
              <a:t>is/was a facility called </a:t>
            </a:r>
            <a:r>
              <a:rPr lang="en-AU" i="1" dirty="0"/>
              <a:t>server push</a:t>
            </a:r>
          </a:p>
          <a:p>
            <a:pPr lvl="1"/>
            <a:r>
              <a:rPr lang="en-AU" dirty="0" smtClean="0"/>
              <a:t>web </a:t>
            </a:r>
            <a:r>
              <a:rPr lang="en-AU" dirty="0"/>
              <a:t>server keeps sending updated HTML replies back to the browser</a:t>
            </a:r>
          </a:p>
          <a:p>
            <a:pPr lvl="1"/>
            <a:r>
              <a:rPr lang="en-AU" dirty="0" smtClean="0"/>
              <a:t>ugly </a:t>
            </a:r>
            <a:r>
              <a:rPr lang="en-AU" dirty="0"/>
              <a:t>and </a:t>
            </a:r>
            <a:r>
              <a:rPr lang="en-AU" dirty="0" err="1"/>
              <a:t>unscalable</a:t>
            </a:r>
            <a:r>
              <a:rPr lang="en-AU" dirty="0"/>
              <a:t>, no-one in their right mind uses this any more</a:t>
            </a:r>
          </a:p>
          <a:p>
            <a:r>
              <a:rPr lang="en-AU" dirty="0" smtClean="0"/>
              <a:t>AJAX </a:t>
            </a:r>
            <a:r>
              <a:rPr lang="en-AU" dirty="0"/>
              <a:t>is a JavaScript facility </a:t>
            </a:r>
            <a:r>
              <a:rPr lang="en-AU" dirty="0" smtClean="0"/>
              <a:t>for sending </a:t>
            </a:r>
            <a:r>
              <a:rPr lang="en-AU" i="1" dirty="0" smtClean="0"/>
              <a:t>asynchronous </a:t>
            </a:r>
            <a:r>
              <a:rPr lang="en-AU" i="1" dirty="0"/>
              <a:t>HTTP requests </a:t>
            </a:r>
            <a:r>
              <a:rPr lang="en-AU" dirty="0"/>
              <a:t>to the server</a:t>
            </a:r>
          </a:p>
          <a:p>
            <a:pPr lvl="1"/>
            <a:r>
              <a:rPr lang="en-AU" dirty="0" smtClean="0"/>
              <a:t>Initiated by some </a:t>
            </a:r>
            <a:r>
              <a:rPr lang="en-AU" dirty="0"/>
              <a:t>event on the client </a:t>
            </a:r>
            <a:r>
              <a:rPr lang="en-AU" dirty="0" smtClean="0"/>
              <a:t>side</a:t>
            </a:r>
          </a:p>
          <a:p>
            <a:pPr lvl="1"/>
            <a:r>
              <a:rPr lang="en-US" dirty="0" smtClean="0"/>
              <a:t>Send a request via HTTP for some data (may not be HTML)</a:t>
            </a:r>
            <a:endParaRPr lang="en-AU" dirty="0"/>
          </a:p>
          <a:p>
            <a:pPr lvl="1"/>
            <a:r>
              <a:rPr lang="en-AU" dirty="0"/>
              <a:t>A</a:t>
            </a:r>
            <a:r>
              <a:rPr lang="en-AU" dirty="0" smtClean="0"/>
              <a:t>synchronous </a:t>
            </a:r>
            <a:r>
              <a:rPr lang="en-AU" dirty="0"/>
              <a:t>action </a:t>
            </a:r>
            <a:r>
              <a:rPr lang="en-AU" dirty="0" smtClean="0"/>
              <a:t>request, need a </a:t>
            </a:r>
            <a:r>
              <a:rPr lang="en-AU" dirty="0" err="1"/>
              <a:t>javascript</a:t>
            </a:r>
            <a:r>
              <a:rPr lang="en-AU" dirty="0"/>
              <a:t> </a:t>
            </a:r>
            <a:r>
              <a:rPr lang="en-AU" dirty="0" err="1"/>
              <a:t>callback</a:t>
            </a:r>
            <a:r>
              <a:rPr lang="en-AU" dirty="0"/>
              <a:t> to handle the reply</a:t>
            </a:r>
          </a:p>
          <a:p>
            <a:pPr lvl="1"/>
            <a:r>
              <a:rPr lang="en-AU" dirty="0" smtClean="0"/>
              <a:t>The </a:t>
            </a:r>
            <a:r>
              <a:rPr lang="en-AU" dirty="0" err="1" smtClean="0"/>
              <a:t>callback</a:t>
            </a:r>
            <a:r>
              <a:rPr lang="en-AU" dirty="0" smtClean="0"/>
              <a:t> </a:t>
            </a:r>
            <a:r>
              <a:rPr lang="en-AU" dirty="0"/>
              <a:t>can do things like update the </a:t>
            </a:r>
            <a:r>
              <a:rPr lang="en-AU" dirty="0" smtClean="0"/>
              <a:t>DOM</a:t>
            </a:r>
          </a:p>
          <a:p>
            <a:pPr lvl="1"/>
            <a:r>
              <a:rPr lang="en-US" dirty="0" smtClean="0"/>
              <a:t>A common format for AJAX data is JSON</a:t>
            </a:r>
            <a:endParaRPr lang="en-AU" dirty="0"/>
          </a:p>
          <a:p>
            <a:endParaRPr lang="en-US" dirty="0"/>
          </a:p>
          <a:p>
            <a:r>
              <a:rPr lang="en-US" dirty="0" smtClean="0"/>
              <a:t>[Example 8]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299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future (actually now)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HTML5 was recently standardised (HTML4 is 18 years old)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canvas&gt;, &lt;video&gt;, &lt;audio&gt; tags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semantic markup tags</a:t>
            </a:r>
          </a:p>
          <a:p>
            <a:pPr lvl="1"/>
            <a:r>
              <a:rPr lang="en-US" dirty="0" smtClean="0"/>
              <a:t>SVG </a:t>
            </a:r>
            <a:r>
              <a:rPr lang="en-US" dirty="0"/>
              <a:t>integration</a:t>
            </a:r>
          </a:p>
          <a:p>
            <a:pPr lvl="1"/>
            <a:r>
              <a:rPr lang="en-US" dirty="0" smtClean="0"/>
              <a:t>DOM </a:t>
            </a:r>
            <a:r>
              <a:rPr lang="en-US" dirty="0"/>
              <a:t>support now </a:t>
            </a:r>
            <a:r>
              <a:rPr lang="en-US" dirty="0" err="1" smtClean="0"/>
              <a:t>standardised</a:t>
            </a:r>
            <a:endParaRPr lang="en-US" dirty="0"/>
          </a:p>
          <a:p>
            <a:pPr lvl="1"/>
            <a:r>
              <a:rPr lang="en-AU" dirty="0" smtClean="0"/>
              <a:t>new </a:t>
            </a:r>
            <a:r>
              <a:rPr lang="en-AU" dirty="0"/>
              <a:t>APIs for DOM interaction e.g. drag-and-drop</a:t>
            </a:r>
          </a:p>
          <a:p>
            <a:pPr lvl="1"/>
            <a:r>
              <a:rPr lang="en-AU" dirty="0" smtClean="0"/>
              <a:t>deprecation </a:t>
            </a:r>
            <a:r>
              <a:rPr lang="en-AU" dirty="0"/>
              <a:t>of appearance-only tags (should be done in CSS)</a:t>
            </a:r>
          </a:p>
          <a:p>
            <a:pPr lvl="1"/>
            <a:r>
              <a:rPr lang="en-US" dirty="0" smtClean="0"/>
              <a:t>support </a:t>
            </a:r>
            <a:r>
              <a:rPr lang="en-US" dirty="0"/>
              <a:t>for DRM 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</a:t>
            </a:r>
            <a:endParaRPr lang="en-US" dirty="0" smtClean="0"/>
          </a:p>
          <a:p>
            <a:r>
              <a:rPr lang="en-US" dirty="0" smtClean="0"/>
              <a:t>Browsers already support HTML5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299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applications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Fully-blown web applications are another level again</a:t>
            </a:r>
          </a:p>
          <a:p>
            <a:pPr lvl="1"/>
            <a:r>
              <a:rPr lang="en-US" dirty="0" smtClean="0"/>
              <a:t>HTTP shrinks to a tiny part</a:t>
            </a:r>
          </a:p>
          <a:p>
            <a:pPr lvl="1"/>
            <a:r>
              <a:rPr lang="en-US" dirty="0" smtClean="0"/>
              <a:t>Browser runs a UI based on a JavaScript framework</a:t>
            </a:r>
          </a:p>
          <a:p>
            <a:pPr lvl="2"/>
            <a:r>
              <a:rPr lang="en-US" dirty="0" smtClean="0"/>
              <a:t>Angular.js, Io.js, Ember.js, Backbone.js, </a:t>
            </a:r>
            <a:r>
              <a:rPr lang="en-US" dirty="0" smtClean="0"/>
              <a:t>etc.</a:t>
            </a:r>
            <a:endParaRPr lang="en-US" dirty="0" smtClean="0"/>
          </a:p>
          <a:p>
            <a:pPr lvl="1"/>
            <a:r>
              <a:rPr lang="en-US" dirty="0" smtClean="0"/>
              <a:t>Extended HTML is parsed in the browser</a:t>
            </a:r>
          </a:p>
          <a:p>
            <a:pPr lvl="1"/>
            <a:r>
              <a:rPr lang="en-US" dirty="0" smtClean="0"/>
              <a:t>AJAX becomes the default</a:t>
            </a:r>
          </a:p>
          <a:p>
            <a:pPr lvl="1"/>
            <a:r>
              <a:rPr lang="en-US" dirty="0" smtClean="0"/>
              <a:t>Data exchange using SOAP, XML, JSON,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895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Web pages are an excellent mechanism for </a:t>
            </a:r>
            <a:r>
              <a:rPr lang="en-AU" dirty="0" smtClean="0"/>
              <a:t>deploying </a:t>
            </a:r>
            <a:r>
              <a:rPr lang="en-AU" dirty="0"/>
              <a:t>content to users</a:t>
            </a:r>
          </a:p>
          <a:p>
            <a:pPr lvl="1"/>
            <a:r>
              <a:rPr lang="en-US" dirty="0"/>
              <a:t>Everyone has a browser</a:t>
            </a:r>
          </a:p>
          <a:p>
            <a:pPr lvl="1"/>
            <a:r>
              <a:rPr lang="en-AU" dirty="0"/>
              <a:t>These days you generally don't need to worry about varying support between browsers</a:t>
            </a:r>
          </a:p>
          <a:p>
            <a:r>
              <a:rPr lang="en-AU" dirty="0" smtClean="0"/>
              <a:t>There </a:t>
            </a:r>
            <a:r>
              <a:rPr lang="en-AU" dirty="0"/>
              <a:t>is a continuum of complexity from simple HTML+CSS to full-blown interactive browser-based applications</a:t>
            </a:r>
          </a:p>
          <a:p>
            <a:r>
              <a:rPr lang="en-AU" dirty="0" smtClean="0"/>
              <a:t>There </a:t>
            </a:r>
            <a:r>
              <a:rPr lang="en-AU" dirty="0"/>
              <a:t>are always opportunities and reasons to deploy HTTP-based tools</a:t>
            </a:r>
          </a:p>
          <a:p>
            <a:pPr lvl="1"/>
            <a:r>
              <a:rPr lang="en-AU" dirty="0" smtClean="0"/>
              <a:t>you </a:t>
            </a:r>
            <a:r>
              <a:rPr lang="en-AU" dirty="0"/>
              <a:t>can easily slot in at the complexity level you need</a:t>
            </a:r>
          </a:p>
          <a:p>
            <a:pPr lvl="1"/>
            <a:r>
              <a:rPr lang="en-AU" dirty="0" smtClean="0"/>
              <a:t>maybe </a:t>
            </a:r>
            <a:r>
              <a:rPr lang="en-AU" dirty="0"/>
              <a:t>later you can add new features</a:t>
            </a:r>
          </a:p>
          <a:p>
            <a:pPr lvl="1"/>
            <a:r>
              <a:rPr lang="en-AU" dirty="0" smtClean="0"/>
              <a:t>there </a:t>
            </a:r>
            <a:r>
              <a:rPr lang="en-AU" dirty="0"/>
              <a:t>are infinite resources on the Internet </a:t>
            </a:r>
            <a:r>
              <a:rPr lang="en-AU" dirty="0" smtClean="0"/>
              <a:t>to learn this (only </a:t>
            </a:r>
            <a:r>
              <a:rPr lang="en-AU" dirty="0"/>
              <a:t>a slight exaggeration)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299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Quick intro to HTTP and HTML</a:t>
            </a:r>
          </a:p>
          <a:p>
            <a:r>
              <a:rPr lang="en-US" dirty="0" smtClean="0"/>
              <a:t>CSS – managing appearance</a:t>
            </a:r>
          </a:p>
          <a:p>
            <a:r>
              <a:rPr lang="en-US" dirty="0" smtClean="0"/>
              <a:t>CGI – dynamic content and user interaction</a:t>
            </a:r>
          </a:p>
          <a:p>
            <a:r>
              <a:rPr lang="en-US" dirty="0" smtClean="0"/>
              <a:t>Server-side scripting – app development</a:t>
            </a:r>
          </a:p>
          <a:p>
            <a:r>
              <a:rPr lang="en-US" dirty="0" smtClean="0"/>
              <a:t>JavaScript – client-side scripting</a:t>
            </a:r>
          </a:p>
          <a:p>
            <a:r>
              <a:rPr lang="en-US" dirty="0" smtClean="0"/>
              <a:t>Cookies – </a:t>
            </a:r>
            <a:r>
              <a:rPr lang="en-US" dirty="0" err="1" smtClean="0"/>
              <a:t>stateful</a:t>
            </a:r>
            <a:r>
              <a:rPr lang="en-US" dirty="0" smtClean="0"/>
              <a:t> web applications</a:t>
            </a:r>
          </a:p>
          <a:p>
            <a:r>
              <a:rPr lang="en-US" dirty="0" smtClean="0"/>
              <a:t>AJAX – asynchronous updates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60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HTTP and HTML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HTTP is the protocol used for communications between a web server and a browser</a:t>
            </a:r>
          </a:p>
          <a:p>
            <a:r>
              <a:rPr lang="en-AU" dirty="0" smtClean="0"/>
              <a:t>HTTP </a:t>
            </a:r>
            <a:r>
              <a:rPr lang="en-AU" dirty="0"/>
              <a:t>is a stateless protocol</a:t>
            </a:r>
          </a:p>
          <a:p>
            <a:pPr lvl="1"/>
            <a:r>
              <a:rPr lang="en-AU" dirty="0" smtClean="0"/>
              <a:t>a </a:t>
            </a:r>
            <a:r>
              <a:rPr lang="en-AU" dirty="0"/>
              <a:t>browser sends a request </a:t>
            </a:r>
            <a:r>
              <a:rPr lang="en-AU" dirty="0" smtClean="0"/>
              <a:t>to a web server for </a:t>
            </a:r>
            <a:r>
              <a:rPr lang="en-AU" dirty="0"/>
              <a:t>some resource</a:t>
            </a:r>
          </a:p>
          <a:p>
            <a:pPr lvl="1"/>
            <a:r>
              <a:rPr lang="en-AU" dirty="0" smtClean="0"/>
              <a:t>web </a:t>
            </a:r>
            <a:r>
              <a:rPr lang="en-AU" dirty="0"/>
              <a:t>server sends back content</a:t>
            </a:r>
          </a:p>
          <a:p>
            <a:pPr lvl="1"/>
            <a:r>
              <a:rPr lang="en-US" dirty="0" smtClean="0"/>
              <a:t>web </a:t>
            </a:r>
            <a:r>
              <a:rPr lang="en-US" dirty="0"/>
              <a:t>server forgets everything</a:t>
            </a:r>
          </a:p>
          <a:p>
            <a:r>
              <a:rPr lang="en-AU" dirty="0" smtClean="0"/>
              <a:t>Most common </a:t>
            </a:r>
            <a:r>
              <a:rPr lang="en-AU" dirty="0"/>
              <a:t>resource is a page marked up in HTML</a:t>
            </a:r>
          </a:p>
          <a:p>
            <a:r>
              <a:rPr lang="en-AU" dirty="0" smtClean="0"/>
              <a:t>but also:</a:t>
            </a:r>
          </a:p>
          <a:p>
            <a:pPr lvl="1"/>
            <a:r>
              <a:rPr lang="en-AU" dirty="0" smtClean="0"/>
              <a:t>Images</a:t>
            </a:r>
          </a:p>
          <a:p>
            <a:pPr lvl="1"/>
            <a:r>
              <a:rPr lang="en-AU" dirty="0" smtClean="0"/>
              <a:t>Flash objects</a:t>
            </a:r>
          </a:p>
          <a:p>
            <a:pPr lvl="1"/>
            <a:r>
              <a:rPr lang="en-AU" dirty="0" smtClean="0"/>
              <a:t>style sheets</a:t>
            </a:r>
          </a:p>
          <a:p>
            <a:pPr lvl="1"/>
            <a:r>
              <a:rPr lang="en-AU" dirty="0" err="1" smtClean="0"/>
              <a:t>javascript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2405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HTTP and HTML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HTML </a:t>
            </a:r>
            <a:r>
              <a:rPr lang="en-AU" dirty="0" smtClean="0"/>
              <a:t>defines </a:t>
            </a:r>
            <a:r>
              <a:rPr lang="en-AU" dirty="0"/>
              <a:t>the structure of page content</a:t>
            </a:r>
          </a:p>
          <a:p>
            <a:r>
              <a:rPr lang="en-US" dirty="0"/>
              <a:t>M</a:t>
            </a:r>
            <a:r>
              <a:rPr lang="en-US" dirty="0" smtClean="0"/>
              <a:t>arkup </a:t>
            </a:r>
            <a:r>
              <a:rPr lang="en-US" dirty="0"/>
              <a:t>includes:</a:t>
            </a:r>
          </a:p>
          <a:p>
            <a:pPr lvl="1"/>
            <a:r>
              <a:rPr lang="en-US" dirty="0" smtClean="0"/>
              <a:t>headings</a:t>
            </a:r>
            <a:r>
              <a:rPr lang="en-US" dirty="0"/>
              <a:t>, paragraphs, fonts, </a:t>
            </a:r>
            <a:r>
              <a:rPr lang="en-US" dirty="0" err="1"/>
              <a:t>colours</a:t>
            </a:r>
            <a:endParaRPr lang="en-US" dirty="0"/>
          </a:p>
          <a:p>
            <a:pPr lvl="1"/>
            <a:r>
              <a:rPr lang="en-AU" dirty="0" smtClean="0"/>
              <a:t>images</a:t>
            </a:r>
            <a:r>
              <a:rPr lang="en-AU" dirty="0"/>
              <a:t>, </a:t>
            </a:r>
            <a:r>
              <a:rPr lang="en-AU" dirty="0" err="1"/>
              <a:t>imagemaps</a:t>
            </a:r>
            <a:r>
              <a:rPr lang="en-AU" dirty="0"/>
              <a:t>, links to other pages</a:t>
            </a:r>
          </a:p>
          <a:p>
            <a:pPr lvl="1"/>
            <a:r>
              <a:rPr lang="en-US" dirty="0" smtClean="0"/>
              <a:t>lists</a:t>
            </a:r>
            <a:endParaRPr lang="en-US" dirty="0"/>
          </a:p>
          <a:p>
            <a:pPr lvl="1"/>
            <a:r>
              <a:rPr lang="en-US" dirty="0" smtClean="0"/>
              <a:t>forms </a:t>
            </a:r>
            <a:r>
              <a:rPr lang="en-US" dirty="0"/>
              <a:t>(buttons, textboxes, dropdowns)</a:t>
            </a:r>
          </a:p>
          <a:p>
            <a:pPr lvl="1"/>
            <a:r>
              <a:rPr lang="en-US" dirty="0" smtClean="0"/>
              <a:t>tables</a:t>
            </a:r>
            <a:endParaRPr lang="en-US" dirty="0"/>
          </a:p>
          <a:p>
            <a:r>
              <a:rPr lang="en-AU" dirty="0" smtClean="0"/>
              <a:t>HTML </a:t>
            </a:r>
            <a:r>
              <a:rPr lang="en-AU" dirty="0"/>
              <a:t>pages are downloaded and rendered in your browser</a:t>
            </a:r>
          </a:p>
          <a:p>
            <a:r>
              <a:rPr lang="en-US" dirty="0" smtClean="0"/>
              <a:t>Some advantages </a:t>
            </a:r>
            <a:r>
              <a:rPr lang="en-US" dirty="0"/>
              <a:t>of HTML </a:t>
            </a:r>
            <a:r>
              <a:rPr lang="en-US" dirty="0" smtClean="0"/>
              <a:t>pages:</a:t>
            </a:r>
            <a:endParaRPr lang="en-US" dirty="0"/>
          </a:p>
          <a:p>
            <a:pPr lvl="1"/>
            <a:r>
              <a:rPr lang="en-US" dirty="0" smtClean="0"/>
              <a:t>structured </a:t>
            </a:r>
            <a:r>
              <a:rPr lang="en-US" dirty="0"/>
              <a:t>output</a:t>
            </a:r>
          </a:p>
          <a:p>
            <a:pPr lvl="1"/>
            <a:r>
              <a:rPr lang="en-AU" dirty="0" smtClean="0"/>
              <a:t>formatted </a:t>
            </a:r>
            <a:r>
              <a:rPr lang="en-AU" dirty="0"/>
              <a:t>output (default format provided by browser)</a:t>
            </a:r>
          </a:p>
          <a:p>
            <a:pPr lvl="1"/>
            <a:r>
              <a:rPr lang="en-US" dirty="0" smtClean="0"/>
              <a:t>low transmission overhead</a:t>
            </a:r>
            <a:endParaRPr lang="en-US" dirty="0"/>
          </a:p>
          <a:p>
            <a:pPr lvl="1"/>
            <a:r>
              <a:rPr lang="en-US" dirty="0" smtClean="0"/>
              <a:t>everyone </a:t>
            </a:r>
            <a:r>
              <a:rPr lang="en-US" dirty="0"/>
              <a:t>has a </a:t>
            </a:r>
            <a:r>
              <a:rPr lang="en-US" dirty="0" smtClean="0"/>
              <a:t>browser</a:t>
            </a:r>
          </a:p>
          <a:p>
            <a:endParaRPr lang="en-US" dirty="0" smtClean="0"/>
          </a:p>
          <a:p>
            <a:r>
              <a:rPr lang="en-US" dirty="0" smtClean="0"/>
              <a:t>[Example 1]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7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Controlling appearance using CSS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 smtClean="0"/>
              <a:t>The browser's </a:t>
            </a:r>
            <a:r>
              <a:rPr lang="en-AU" dirty="0"/>
              <a:t>default </a:t>
            </a:r>
            <a:r>
              <a:rPr lang="en-AU" dirty="0" smtClean="0"/>
              <a:t>rendering is </a:t>
            </a:r>
            <a:r>
              <a:rPr lang="en-AU" dirty="0"/>
              <a:t>pretty boring</a:t>
            </a:r>
          </a:p>
          <a:p>
            <a:r>
              <a:rPr lang="en-AU" dirty="0"/>
              <a:t>A</a:t>
            </a:r>
            <a:r>
              <a:rPr lang="en-AU" dirty="0" smtClean="0"/>
              <a:t>dvantages </a:t>
            </a:r>
            <a:r>
              <a:rPr lang="en-AU" dirty="0"/>
              <a:t>in customising the appearance</a:t>
            </a:r>
          </a:p>
          <a:p>
            <a:pPr lvl="1"/>
            <a:r>
              <a:rPr lang="en-US" dirty="0" smtClean="0"/>
              <a:t>page </a:t>
            </a:r>
            <a:r>
              <a:rPr lang="en-US" dirty="0"/>
              <a:t>looks </a:t>
            </a:r>
            <a:r>
              <a:rPr lang="en-US" dirty="0" smtClean="0"/>
              <a:t>nicer – web publishing becomes a thing</a:t>
            </a:r>
            <a:endParaRPr lang="en-US" dirty="0"/>
          </a:p>
          <a:p>
            <a:pPr lvl="1"/>
            <a:r>
              <a:rPr lang="en-AU" dirty="0" smtClean="0"/>
              <a:t>make </a:t>
            </a:r>
            <a:r>
              <a:rPr lang="en-AU" dirty="0"/>
              <a:t>the content easier to parse</a:t>
            </a:r>
          </a:p>
          <a:p>
            <a:pPr lvl="1"/>
            <a:r>
              <a:rPr lang="en-AU" dirty="0" smtClean="0"/>
              <a:t>web </a:t>
            </a:r>
            <a:r>
              <a:rPr lang="en-AU" dirty="0"/>
              <a:t>sites can have distinctive </a:t>
            </a:r>
            <a:r>
              <a:rPr lang="en-AU" dirty="0" smtClean="0"/>
              <a:t>style / branding</a:t>
            </a:r>
            <a:endParaRPr lang="en-US" dirty="0"/>
          </a:p>
          <a:p>
            <a:r>
              <a:rPr lang="en-AU" dirty="0"/>
              <a:t>A</a:t>
            </a:r>
            <a:r>
              <a:rPr lang="en-AU" dirty="0" smtClean="0"/>
              <a:t> </a:t>
            </a:r>
            <a:r>
              <a:rPr lang="en-AU" dirty="0"/>
              <a:t>brief aside: the DOM</a:t>
            </a:r>
          </a:p>
          <a:p>
            <a:pPr lvl="1"/>
            <a:r>
              <a:rPr lang="en-AU" dirty="0" smtClean="0"/>
              <a:t>browser </a:t>
            </a:r>
            <a:r>
              <a:rPr lang="en-AU" dirty="0"/>
              <a:t>creates a tree representation of the page from the HTML </a:t>
            </a:r>
            <a:r>
              <a:rPr lang="en-AU" dirty="0" err="1"/>
              <a:t>markup</a:t>
            </a:r>
            <a:endParaRPr lang="en-AU" dirty="0"/>
          </a:p>
          <a:p>
            <a:pPr lvl="1"/>
            <a:r>
              <a:rPr lang="en-AU" dirty="0" smtClean="0"/>
              <a:t>this </a:t>
            </a:r>
            <a:r>
              <a:rPr lang="en-AU" dirty="0"/>
              <a:t>is the Document Object Model</a:t>
            </a:r>
          </a:p>
          <a:p>
            <a:pPr lvl="1"/>
            <a:r>
              <a:rPr lang="en-AU" dirty="0" smtClean="0"/>
              <a:t>it </a:t>
            </a:r>
            <a:r>
              <a:rPr lang="en-AU" dirty="0"/>
              <a:t>is a cross-platform convention</a:t>
            </a:r>
          </a:p>
          <a:p>
            <a:pPr lvl="1"/>
            <a:r>
              <a:rPr lang="en-AU" dirty="0" smtClean="0"/>
              <a:t>the </a:t>
            </a:r>
            <a:r>
              <a:rPr lang="en-AU" dirty="0"/>
              <a:t>nodes ("elements") and tree structure are defined by the HTML</a:t>
            </a:r>
          </a:p>
          <a:p>
            <a:pPr lvl="1"/>
            <a:r>
              <a:rPr lang="en-AU" dirty="0" smtClean="0"/>
              <a:t>each </a:t>
            </a:r>
            <a:r>
              <a:rPr lang="en-AU" dirty="0"/>
              <a:t>element has additional appearance ("style") attributes</a:t>
            </a:r>
          </a:p>
          <a:p>
            <a:r>
              <a:rPr lang="en-AU" dirty="0" smtClean="0"/>
              <a:t>Controlling </a:t>
            </a:r>
            <a:r>
              <a:rPr lang="en-AU" dirty="0"/>
              <a:t>the appearance of a page is done with Cascading Style Sheets ("CSS")</a:t>
            </a:r>
          </a:p>
          <a:p>
            <a:pPr lvl="1"/>
            <a:r>
              <a:rPr lang="en-US" dirty="0" smtClean="0"/>
              <a:t>CSS </a:t>
            </a:r>
            <a:r>
              <a:rPr lang="en-US" dirty="0"/>
              <a:t>is another language</a:t>
            </a:r>
          </a:p>
          <a:p>
            <a:pPr lvl="1"/>
            <a:r>
              <a:rPr lang="en-AU" dirty="0" smtClean="0"/>
              <a:t>It defines </a:t>
            </a:r>
            <a:r>
              <a:rPr lang="en-AU" dirty="0"/>
              <a:t>the appearance and layout of an </a:t>
            </a:r>
            <a:r>
              <a:rPr lang="en-AU" dirty="0" smtClean="0"/>
              <a:t>element in the DOM</a:t>
            </a:r>
            <a:endParaRPr lang="en-AU" dirty="0"/>
          </a:p>
          <a:p>
            <a:pPr lvl="1"/>
            <a:r>
              <a:rPr lang="en-AU" dirty="0"/>
              <a:t>T</a:t>
            </a:r>
            <a:r>
              <a:rPr lang="en-AU" dirty="0" smtClean="0"/>
              <a:t>his </a:t>
            </a:r>
            <a:r>
              <a:rPr lang="en-AU" dirty="0"/>
              <a:t>can be inherited by lower elements in the DOM</a:t>
            </a:r>
          </a:p>
          <a:p>
            <a:pPr lvl="1"/>
            <a:r>
              <a:rPr lang="en-AU" dirty="0" smtClean="0"/>
              <a:t>CSS </a:t>
            </a:r>
            <a:r>
              <a:rPr lang="en-AU" dirty="0"/>
              <a:t>lets you override just about anything for an </a:t>
            </a:r>
            <a:r>
              <a:rPr lang="en-AU" dirty="0" smtClean="0"/>
              <a:t>element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5347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Controlling appearance using CSS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/>
              <a:t>You can provide CSS information by:</a:t>
            </a:r>
          </a:p>
          <a:p>
            <a:pPr lvl="1"/>
            <a:r>
              <a:rPr lang="en-AU" dirty="0" smtClean="0"/>
              <a:t>including </a:t>
            </a:r>
            <a:r>
              <a:rPr lang="en-AU" dirty="0"/>
              <a:t>it in an HTML page using &lt;style&gt;...&lt;/style&gt; tags</a:t>
            </a:r>
          </a:p>
          <a:p>
            <a:pPr lvl="1"/>
            <a:r>
              <a:rPr lang="en-AU" dirty="0" smtClean="0"/>
              <a:t>referencing </a:t>
            </a:r>
            <a:r>
              <a:rPr lang="en-AU" dirty="0"/>
              <a:t>an external style sheet: &lt;link </a:t>
            </a:r>
            <a:r>
              <a:rPr lang="en-AU" dirty="0" err="1"/>
              <a:t>rel</a:t>
            </a:r>
            <a:r>
              <a:rPr lang="en-AU" dirty="0"/>
              <a:t>="stylesheet" ... /&gt; tag</a:t>
            </a:r>
          </a:p>
          <a:p>
            <a:r>
              <a:rPr lang="en-AU" dirty="0" smtClean="0"/>
              <a:t>Style </a:t>
            </a:r>
            <a:r>
              <a:rPr lang="en-AU" dirty="0"/>
              <a:t>information is defined separately from the HTML content</a:t>
            </a:r>
          </a:p>
          <a:p>
            <a:r>
              <a:rPr lang="en-AU" dirty="0" smtClean="0"/>
              <a:t>… so </a:t>
            </a:r>
            <a:r>
              <a:rPr lang="en-AU" dirty="0"/>
              <a:t>you need a way to reference HTML elements:</a:t>
            </a:r>
          </a:p>
          <a:p>
            <a:pPr lvl="1"/>
            <a:r>
              <a:rPr lang="en-AU" dirty="0" smtClean="0"/>
              <a:t>by </a:t>
            </a:r>
            <a:r>
              <a:rPr lang="en-AU" dirty="0"/>
              <a:t>element type, e.g. table, body, p</a:t>
            </a:r>
          </a:p>
          <a:p>
            <a:pPr lvl="1"/>
            <a:r>
              <a:rPr lang="en-AU" dirty="0" smtClean="0"/>
              <a:t>by </a:t>
            </a:r>
            <a:r>
              <a:rPr lang="en-AU" dirty="0"/>
              <a:t>element "class" - multiple elements in a class, element can have </a:t>
            </a:r>
            <a:r>
              <a:rPr lang="en-AU" dirty="0" err="1"/>
              <a:t>multiuple</a:t>
            </a:r>
            <a:r>
              <a:rPr lang="en-AU" dirty="0"/>
              <a:t> classes</a:t>
            </a:r>
          </a:p>
          <a:p>
            <a:pPr lvl="1"/>
            <a:r>
              <a:rPr lang="en-AU" dirty="0" smtClean="0"/>
              <a:t>by </a:t>
            </a:r>
            <a:r>
              <a:rPr lang="en-AU" dirty="0"/>
              <a:t>element "id" - unique identifier for one element</a:t>
            </a:r>
          </a:p>
          <a:p>
            <a:pPr lvl="1"/>
            <a:r>
              <a:rPr lang="en-AU" dirty="0" smtClean="0"/>
              <a:t>relative </a:t>
            </a:r>
            <a:r>
              <a:rPr lang="en-AU" dirty="0"/>
              <a:t>to one of the above, e.g. all tables in a "fancy" div</a:t>
            </a:r>
          </a:p>
          <a:p>
            <a:endParaRPr lang="en-US" dirty="0" smtClean="0"/>
          </a:p>
          <a:p>
            <a:r>
              <a:rPr lang="en-US" dirty="0" smtClean="0"/>
              <a:t>[Example 2]</a:t>
            </a:r>
          </a:p>
          <a:p>
            <a:endParaRPr lang="en-US" dirty="0"/>
          </a:p>
          <a:p>
            <a:r>
              <a:rPr lang="en-AU" dirty="0" smtClean="0"/>
              <a:t>So</a:t>
            </a:r>
            <a:r>
              <a:rPr lang="en-AU" dirty="0"/>
              <a:t>, now we can provide static information with structure and </a:t>
            </a:r>
            <a:r>
              <a:rPr lang="en-AU" dirty="0" smtClean="0"/>
              <a:t>appearance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222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</a:t>
            </a:r>
            <a:r>
              <a:rPr lang="en-US" dirty="0" smtClean="0"/>
              <a:t>content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Run </a:t>
            </a:r>
            <a:r>
              <a:rPr lang="en-AU" dirty="0"/>
              <a:t>a </a:t>
            </a:r>
            <a:r>
              <a:rPr lang="en-AU" i="1" dirty="0"/>
              <a:t>program</a:t>
            </a:r>
            <a:r>
              <a:rPr lang="en-AU" dirty="0"/>
              <a:t> on the server that </a:t>
            </a:r>
            <a:r>
              <a:rPr lang="en-AU" i="1" dirty="0"/>
              <a:t>generates</a:t>
            </a:r>
            <a:r>
              <a:rPr lang="en-AU" dirty="0"/>
              <a:t> the HTML content</a:t>
            </a:r>
          </a:p>
          <a:p>
            <a:pPr lvl="1"/>
            <a:r>
              <a:rPr lang="pt-BR" dirty="0" smtClean="0"/>
              <a:t>this is </a:t>
            </a:r>
            <a:r>
              <a:rPr lang="pt-BR" dirty="0"/>
              <a:t>a CGI program</a:t>
            </a:r>
          </a:p>
          <a:p>
            <a:pPr lvl="1"/>
            <a:r>
              <a:rPr lang="en-AU" dirty="0" smtClean="0"/>
              <a:t>It can be </a:t>
            </a:r>
            <a:r>
              <a:rPr lang="en-AU" dirty="0"/>
              <a:t>any executable program</a:t>
            </a:r>
          </a:p>
          <a:p>
            <a:pPr lvl="1"/>
            <a:r>
              <a:rPr lang="en-AU" dirty="0" smtClean="0"/>
              <a:t>Program’s output </a:t>
            </a:r>
            <a:r>
              <a:rPr lang="en-AU" dirty="0"/>
              <a:t>is HTML data that is sent back to the browser by the web server</a:t>
            </a:r>
          </a:p>
          <a:p>
            <a:pPr lvl="1"/>
            <a:r>
              <a:rPr lang="en-AU" dirty="0" smtClean="0"/>
              <a:t>CGI </a:t>
            </a:r>
            <a:r>
              <a:rPr lang="en-AU" dirty="0"/>
              <a:t>program are general programs so they can do anything:</a:t>
            </a:r>
          </a:p>
          <a:p>
            <a:pPr lvl="2"/>
            <a:r>
              <a:rPr lang="en-US" dirty="0" smtClean="0"/>
              <a:t>retrieve </a:t>
            </a:r>
            <a:r>
              <a:rPr lang="en-US" dirty="0"/>
              <a:t>data from a database</a:t>
            </a:r>
          </a:p>
          <a:p>
            <a:pPr lvl="2"/>
            <a:r>
              <a:rPr lang="en-AU" dirty="0" smtClean="0"/>
              <a:t>summarise </a:t>
            </a:r>
            <a:r>
              <a:rPr lang="en-AU" dirty="0"/>
              <a:t>content from local data files</a:t>
            </a:r>
          </a:p>
          <a:p>
            <a:pPr lvl="2"/>
            <a:r>
              <a:rPr lang="en-AU" dirty="0" smtClean="0"/>
              <a:t>retrieve </a:t>
            </a:r>
            <a:r>
              <a:rPr lang="en-AU" dirty="0"/>
              <a:t>data from hardware (e.g. webcam)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278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interaction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CGI program can also be driven by input from the user</a:t>
            </a:r>
          </a:p>
          <a:p>
            <a:pPr lvl="1"/>
            <a:r>
              <a:rPr lang="en-AU" dirty="0" smtClean="0"/>
              <a:t>classic </a:t>
            </a:r>
            <a:r>
              <a:rPr lang="en-AU" dirty="0"/>
              <a:t>example: HTML form </a:t>
            </a:r>
            <a:r>
              <a:rPr lang="en-AU" dirty="0" smtClean="0"/>
              <a:t>submitting</a:t>
            </a:r>
          </a:p>
          <a:p>
            <a:pPr lvl="2"/>
            <a:r>
              <a:rPr lang="en-AU" dirty="0" smtClean="0"/>
              <a:t>HTML form </a:t>
            </a:r>
            <a:r>
              <a:rPr lang="en-AU" dirty="0"/>
              <a:t>data sent to CGI </a:t>
            </a:r>
            <a:r>
              <a:rPr lang="en-AU" dirty="0" smtClean="0"/>
              <a:t>program</a:t>
            </a:r>
          </a:p>
          <a:p>
            <a:pPr lvl="2"/>
            <a:r>
              <a:rPr lang="en-AU" dirty="0" smtClean="0"/>
              <a:t>…which </a:t>
            </a:r>
            <a:r>
              <a:rPr lang="en-AU" dirty="0"/>
              <a:t>then sends back "the results"</a:t>
            </a:r>
          </a:p>
          <a:p>
            <a:pPr lvl="1"/>
            <a:r>
              <a:rPr lang="en-AU" dirty="0" smtClean="0"/>
              <a:t>or </a:t>
            </a:r>
            <a:r>
              <a:rPr lang="en-AU" dirty="0"/>
              <a:t>you can bypass the form and just pass data as extra arguments to the URL - the query string </a:t>
            </a:r>
            <a:endParaRPr lang="en-AU" dirty="0" smtClean="0"/>
          </a:p>
          <a:p>
            <a:pPr lvl="2"/>
            <a:r>
              <a:rPr lang="en-AU" dirty="0" smtClean="0"/>
              <a:t>http://somehost/someurl</a:t>
            </a:r>
            <a:r>
              <a:rPr lang="en-AU" dirty="0" smtClean="0">
                <a:solidFill>
                  <a:srgbClr val="FF0000"/>
                </a:solidFill>
              </a:rPr>
              <a:t>?param1=1&amp;param2=hello</a:t>
            </a:r>
            <a:endParaRPr lang="en-AU" dirty="0">
              <a:solidFill>
                <a:srgbClr val="FF0000"/>
              </a:solidFill>
            </a:endParaRPr>
          </a:p>
          <a:p>
            <a:r>
              <a:rPr lang="en-AU" dirty="0" smtClean="0"/>
              <a:t>HTML </a:t>
            </a:r>
            <a:r>
              <a:rPr lang="en-AU" dirty="0"/>
              <a:t>forms have two ways of passing data to the CGI program:</a:t>
            </a:r>
          </a:p>
          <a:p>
            <a:pPr lvl="1"/>
            <a:r>
              <a:rPr lang="en-AU" dirty="0" smtClean="0"/>
              <a:t>GET</a:t>
            </a:r>
            <a:r>
              <a:rPr lang="en-AU" dirty="0"/>
              <a:t>: pass form values at the end of the URL</a:t>
            </a:r>
          </a:p>
          <a:p>
            <a:pPr lvl="1"/>
            <a:r>
              <a:rPr lang="en-AU" dirty="0" smtClean="0"/>
              <a:t>POST</a:t>
            </a:r>
            <a:r>
              <a:rPr lang="en-AU" dirty="0"/>
              <a:t>: include in HTTP request not as part of the URL</a:t>
            </a:r>
          </a:p>
          <a:p>
            <a:r>
              <a:rPr lang="en-AU" dirty="0" smtClean="0"/>
              <a:t>GET </a:t>
            </a:r>
            <a:r>
              <a:rPr lang="en-AU" dirty="0"/>
              <a:t>normally used for </a:t>
            </a:r>
            <a:r>
              <a:rPr lang="en-AU" dirty="0" smtClean="0"/>
              <a:t>queries</a:t>
            </a:r>
          </a:p>
          <a:p>
            <a:r>
              <a:rPr lang="en-AU" dirty="0" smtClean="0"/>
              <a:t>POST </a:t>
            </a:r>
            <a:r>
              <a:rPr lang="en-AU" dirty="0"/>
              <a:t>used for </a:t>
            </a:r>
            <a:r>
              <a:rPr lang="en-AU" dirty="0" smtClean="0"/>
              <a:t>state-changing operations</a:t>
            </a:r>
          </a:p>
          <a:p>
            <a:endParaRPr lang="en-US" dirty="0"/>
          </a:p>
          <a:p>
            <a:r>
              <a:rPr lang="en-US" dirty="0"/>
              <a:t>[Example </a:t>
            </a:r>
            <a:r>
              <a:rPr lang="en-US" dirty="0" smtClean="0"/>
              <a:t>3]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847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content and user </a:t>
            </a:r>
            <a:r>
              <a:rPr lang="en-US" dirty="0" smtClean="0"/>
              <a:t>interaction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B</a:t>
            </a:r>
            <a:r>
              <a:rPr lang="en-AU" dirty="0" smtClean="0"/>
              <a:t>ut </a:t>
            </a:r>
            <a:r>
              <a:rPr lang="en-AU" dirty="0"/>
              <a:t>still this is </a:t>
            </a:r>
            <a:r>
              <a:rPr lang="en-AU" dirty="0" smtClean="0"/>
              <a:t>stateless</a:t>
            </a:r>
          </a:p>
          <a:p>
            <a:pPr lvl="1"/>
            <a:r>
              <a:rPr lang="en-AU" dirty="0" smtClean="0"/>
              <a:t>all </a:t>
            </a:r>
            <a:r>
              <a:rPr lang="en-AU" dirty="0"/>
              <a:t>information shared between requests is stored in the returned HTML page</a:t>
            </a:r>
          </a:p>
          <a:p>
            <a:r>
              <a:rPr lang="en-AU" dirty="0" smtClean="0"/>
              <a:t>Also</a:t>
            </a:r>
            <a:r>
              <a:rPr lang="en-AU" dirty="0"/>
              <a:t>, CGI programs which accept user input can be a security issue</a:t>
            </a:r>
          </a:p>
          <a:p>
            <a:pPr lvl="1"/>
            <a:r>
              <a:rPr lang="en-AU" dirty="0" smtClean="0"/>
              <a:t>CGI </a:t>
            </a:r>
            <a:r>
              <a:rPr lang="en-AU" dirty="0"/>
              <a:t>executes on the web server</a:t>
            </a:r>
          </a:p>
          <a:p>
            <a:pPr lvl="1"/>
            <a:r>
              <a:rPr lang="en-AU" dirty="0" smtClean="0"/>
              <a:t>needs </a:t>
            </a:r>
            <a:r>
              <a:rPr lang="en-AU" dirty="0"/>
              <a:t>to absolutely protect against broken or malicious input</a:t>
            </a:r>
          </a:p>
          <a:p>
            <a:pPr lvl="1"/>
            <a:r>
              <a:rPr lang="en-AU" dirty="0" smtClean="0"/>
              <a:t>this </a:t>
            </a:r>
            <a:r>
              <a:rPr lang="en-AU" dirty="0"/>
              <a:t>can be harder than you think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9136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emg-cc-b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5171</TotalTime>
  <Words>1648</Words>
  <Application>Microsoft Office PowerPoint</Application>
  <PresentationFormat>On-screen Show (4:3)</PresentationFormat>
  <Paragraphs>213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semg-cc-by</vt:lpstr>
      <vt:lpstr>Flow</vt:lpstr>
      <vt:lpstr>Webpages that don’t suck</vt:lpstr>
      <vt:lpstr>Agenda</vt:lpstr>
      <vt:lpstr>Introduction to HTTP and HTML</vt:lpstr>
      <vt:lpstr>Introduction to HTTP and HTML</vt:lpstr>
      <vt:lpstr>Controlling appearance using CSS</vt:lpstr>
      <vt:lpstr>Controlling appearance using CSS</vt:lpstr>
      <vt:lpstr>Dynamic content</vt:lpstr>
      <vt:lpstr>User interaction</vt:lpstr>
      <vt:lpstr>Dynamic content and user interaction</vt:lpstr>
      <vt:lpstr>Dynamic content via server-side scripting</vt:lpstr>
      <vt:lpstr>Client-side scripting - JavaScript</vt:lpstr>
      <vt:lpstr>Client-side scripting - JavaScript</vt:lpstr>
      <vt:lpstr>Breaking the stateless shackles - cookies</vt:lpstr>
      <vt:lpstr>Breaking the synchronous shackles - AJAX</vt:lpstr>
      <vt:lpstr>The future (actually now)</vt:lpstr>
      <vt:lpstr>Web applications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Software Development – part I</dc:title>
  <dc:creator>Rolfe</dc:creator>
  <cp:lastModifiedBy>Rolfe</cp:lastModifiedBy>
  <cp:revision>54</cp:revision>
  <cp:lastPrinted>2015-02-28T02:46:19Z</cp:lastPrinted>
  <dcterms:created xsi:type="dcterms:W3CDTF">2014-02-17T09:24:27Z</dcterms:created>
  <dcterms:modified xsi:type="dcterms:W3CDTF">2016-06-05T23:23:25Z</dcterms:modified>
</cp:coreProperties>
</file>