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61" r:id="rId5"/>
    <p:sldId id="262" r:id="rId6"/>
    <p:sldId id="258" r:id="rId7"/>
    <p:sldId id="259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1" autoAdjust="0"/>
  </p:normalViewPr>
  <p:slideViewPr>
    <p:cSldViewPr>
      <p:cViewPr varScale="1">
        <p:scale>
          <a:sx n="108" d="100"/>
          <a:sy n="108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16EA-7DD0-4941-A75A-3667382BAFA7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33E-A3FB-4934-A650-17B0E40F5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656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8A0-4A02-4D4B-A8AB-1E1752F8063F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B237-D46E-4369-8BD7-541EBC30F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806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6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7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432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47717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q.com/conferences/qconsf201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qCon</a:t>
            </a:r>
            <a:r>
              <a:rPr lang="en-US" dirty="0" smtClean="0"/>
              <a:t> SF 2014 – Conference Report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Rolfe </a:t>
            </a:r>
            <a:r>
              <a:rPr lang="en-US" dirty="0" err="1" smtClean="0"/>
              <a:t>Bozier</a:t>
            </a:r>
            <a:endParaRPr lang="en-US" dirty="0" smtClean="0"/>
          </a:p>
          <a:p>
            <a:r>
              <a:rPr lang="en-US" dirty="0" smtClean="0"/>
              <a:t>18-Mar-2015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597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“Programming Should Be More Than Coding”</a:t>
            </a:r>
            <a:endParaRPr lang="en-AU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Keynote from Leslie </a:t>
            </a:r>
            <a:r>
              <a:rPr lang="en-US" sz="2400" dirty="0" err="1" smtClean="0"/>
              <a:t>Lamport</a:t>
            </a:r>
            <a:r>
              <a:rPr lang="en-US" sz="2400" dirty="0" smtClean="0"/>
              <a:t> (distributed systems, L</a:t>
            </a:r>
            <a:r>
              <a:rPr lang="en-US" sz="2400" baseline="20000" dirty="0" smtClean="0"/>
              <a:t>A</a:t>
            </a:r>
            <a:r>
              <a:rPr lang="en-US" sz="2400" dirty="0" smtClean="0"/>
              <a:t>T</a:t>
            </a:r>
            <a:r>
              <a:rPr lang="en-US" baseline="-20000" dirty="0" smtClean="0"/>
              <a:t>E</a:t>
            </a:r>
            <a:r>
              <a:rPr lang="en-US" sz="2400" dirty="0" smtClean="0"/>
              <a:t>X, TLA+)</a:t>
            </a:r>
          </a:p>
          <a:p>
            <a:r>
              <a:rPr lang="en-US" sz="2400" dirty="0" smtClean="0"/>
              <a:t>We should spend more time thinking before coding, i.e. writing specifications.</a:t>
            </a:r>
          </a:p>
          <a:p>
            <a:pPr lvl="1"/>
            <a:r>
              <a:rPr lang="en-US" sz="2000" dirty="0" smtClean="0"/>
              <a:t>But how?  Borrow from </a:t>
            </a:r>
            <a:r>
              <a:rPr lang="en-US" sz="2000" dirty="0" err="1" smtClean="0"/>
              <a:t>maths</a:t>
            </a:r>
            <a:r>
              <a:rPr lang="en-US" sz="2000" dirty="0" smtClean="0"/>
              <a:t>/science</a:t>
            </a:r>
          </a:p>
          <a:p>
            <a:r>
              <a:rPr lang="en-US" sz="2400" dirty="0" smtClean="0"/>
              <a:t>TLA+ (Temporal Logic of Actions) is a tool to help with this</a:t>
            </a:r>
          </a:p>
          <a:p>
            <a:pPr lvl="1"/>
            <a:r>
              <a:rPr lang="en-US" sz="2000" dirty="0" smtClean="0"/>
              <a:t>Break down algorithm into a series of </a:t>
            </a:r>
            <a:r>
              <a:rPr lang="en-US" sz="2000" dirty="0" err="1" smtClean="0"/>
              <a:t>init</a:t>
            </a:r>
            <a:r>
              <a:rPr lang="en-US" sz="2000" dirty="0" smtClean="0"/>
              <a:t>-state / next-state definitions</a:t>
            </a:r>
          </a:p>
          <a:p>
            <a:pPr lvl="1"/>
            <a:r>
              <a:rPr lang="en-US" sz="2000" dirty="0" smtClean="0"/>
              <a:t>Define </a:t>
            </a:r>
            <a:r>
              <a:rPr lang="en-US" sz="2000" dirty="0" err="1" smtClean="0"/>
              <a:t>behaviours</a:t>
            </a:r>
            <a:r>
              <a:rPr lang="en-US" sz="2000" dirty="0" smtClean="0"/>
              <a:t> using:</a:t>
            </a:r>
          </a:p>
          <a:p>
            <a:pPr lvl="2"/>
            <a:r>
              <a:rPr lang="en-US" sz="1600" dirty="0" smtClean="0"/>
              <a:t>Safety properties (nothing bad happens)</a:t>
            </a:r>
          </a:p>
          <a:p>
            <a:pPr lvl="2"/>
            <a:r>
              <a:rPr lang="en-US" sz="1600" dirty="0" err="1" smtClean="0"/>
              <a:t>Liveness</a:t>
            </a:r>
            <a:r>
              <a:rPr lang="en-US" sz="1600" dirty="0" smtClean="0"/>
              <a:t> properties (something good happens, eventually)</a:t>
            </a:r>
          </a:p>
          <a:p>
            <a:pPr lvl="1"/>
            <a:r>
              <a:rPr lang="en-US" sz="2000" dirty="0" smtClean="0"/>
              <a:t>Run a model checker over the TLA+ specification to verify it</a:t>
            </a:r>
          </a:p>
          <a:p>
            <a:r>
              <a:rPr lang="en-US" sz="2400" dirty="0" smtClean="0"/>
              <a:t>Used by Amazon AWS team to check their designs</a:t>
            </a:r>
          </a:p>
          <a:p>
            <a:pPr lvl="1"/>
            <a:endParaRPr lang="en-US" sz="1200" dirty="0" smtClean="0"/>
          </a:p>
          <a:p>
            <a:pPr lvl="1"/>
            <a:endParaRPr lang="en-US" sz="1600" dirty="0" smtClean="0"/>
          </a:p>
          <a:p>
            <a:pPr lvl="1"/>
            <a:endParaRPr lang="en-US" sz="20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703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“How DevOps and the Cloud Changed Google Engineering”</a:t>
            </a:r>
            <a:endParaRPr lang="en-AU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Keynote from Melody </a:t>
            </a:r>
            <a:r>
              <a:rPr lang="en-US" sz="2400" dirty="0" err="1" smtClean="0"/>
              <a:t>Meckfessel</a:t>
            </a:r>
            <a:r>
              <a:rPr lang="en-US" sz="2400" dirty="0" smtClean="0"/>
              <a:t> (Google Engineering Director)</a:t>
            </a:r>
          </a:p>
          <a:p>
            <a:r>
              <a:rPr lang="en-US" sz="2400" dirty="0" smtClean="0"/>
              <a:t>Google Cloud computing</a:t>
            </a:r>
          </a:p>
          <a:p>
            <a:pPr lvl="1"/>
            <a:r>
              <a:rPr lang="en-US" sz="2000" dirty="0" err="1" smtClean="0"/>
              <a:t>IaaS</a:t>
            </a:r>
            <a:r>
              <a:rPr lang="en-US" sz="2000" dirty="0" smtClean="0"/>
              <a:t> – Google provides network, storage, servers, </a:t>
            </a:r>
            <a:r>
              <a:rPr lang="en-US" sz="2000" dirty="0" err="1" smtClean="0"/>
              <a:t>virtualisation</a:t>
            </a:r>
            <a:endParaRPr lang="en-US" sz="2000" dirty="0" smtClean="0"/>
          </a:p>
          <a:p>
            <a:pPr lvl="1"/>
            <a:r>
              <a:rPr lang="en-US" sz="2000" dirty="0" err="1" smtClean="0"/>
              <a:t>PaaS</a:t>
            </a:r>
            <a:r>
              <a:rPr lang="en-US" sz="2000" dirty="0" smtClean="0"/>
              <a:t> – </a:t>
            </a:r>
            <a:r>
              <a:rPr lang="en-US" sz="2000" dirty="0" err="1" smtClean="0"/>
              <a:t>IaaS</a:t>
            </a:r>
            <a:r>
              <a:rPr lang="en-US" sz="2000" dirty="0" smtClean="0"/>
              <a:t> + O/S, middleware, runtime</a:t>
            </a:r>
          </a:p>
          <a:p>
            <a:pPr lvl="1"/>
            <a:r>
              <a:rPr lang="en-US" sz="2000" dirty="0" smtClean="0"/>
              <a:t>SaaS – </a:t>
            </a:r>
            <a:r>
              <a:rPr lang="en-US" sz="2000" dirty="0" err="1" smtClean="0"/>
              <a:t>PaaS</a:t>
            </a:r>
            <a:r>
              <a:rPr lang="en-US" sz="2000" dirty="0" smtClean="0"/>
              <a:t> + data, applications</a:t>
            </a:r>
          </a:p>
          <a:p>
            <a:r>
              <a:rPr lang="en-US" sz="2400" dirty="0" smtClean="0"/>
              <a:t>Cloud platform uses the same platform as Google itself</a:t>
            </a:r>
          </a:p>
          <a:p>
            <a:r>
              <a:rPr lang="en-US" sz="2400" dirty="0" smtClean="0"/>
              <a:t>DevOps: 800K builds, 100M+ tests, 30K+ changes – each day</a:t>
            </a:r>
          </a:p>
          <a:p>
            <a:pPr lvl="1"/>
            <a:r>
              <a:rPr lang="en-US" sz="2000" dirty="0" smtClean="0"/>
              <a:t>Single repository</a:t>
            </a:r>
          </a:p>
          <a:p>
            <a:pPr lvl="1"/>
            <a:r>
              <a:rPr lang="en-US" sz="2000" dirty="0" err="1" smtClean="0"/>
              <a:t>Dogfooding</a:t>
            </a:r>
            <a:endParaRPr lang="en-US" sz="2000" dirty="0" smtClean="0"/>
          </a:p>
          <a:p>
            <a:pPr lvl="1"/>
            <a:endParaRPr lang="en-US" sz="1200" dirty="0" smtClean="0"/>
          </a:p>
          <a:p>
            <a:pPr lvl="1"/>
            <a:endParaRPr lang="en-US" sz="1600" dirty="0" smtClean="0"/>
          </a:p>
          <a:p>
            <a:pPr lvl="1"/>
            <a:endParaRPr lang="en-US" sz="20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450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“How DevOps and the Cloud Changed Google Engineering”</a:t>
            </a:r>
            <a:endParaRPr lang="en-AU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Testing is seen as extremely important</a:t>
            </a:r>
          </a:p>
          <a:p>
            <a:pPr lvl="1"/>
            <a:r>
              <a:rPr lang="en-US" sz="2000" dirty="0" smtClean="0"/>
              <a:t>Test the whole codebase after every commit</a:t>
            </a:r>
          </a:p>
          <a:p>
            <a:pPr lvl="1"/>
            <a:r>
              <a:rPr lang="en-US" sz="2000" dirty="0" smtClean="0"/>
              <a:t>Make testing available before committing</a:t>
            </a:r>
          </a:p>
          <a:p>
            <a:pPr lvl="1"/>
            <a:r>
              <a:rPr lang="en-US" sz="2000" dirty="0" smtClean="0"/>
              <a:t>Easy test environment management</a:t>
            </a:r>
          </a:p>
          <a:p>
            <a:r>
              <a:rPr lang="en-US" sz="2400" dirty="0" smtClean="0"/>
              <a:t>“Testing has our back”</a:t>
            </a:r>
          </a:p>
          <a:p>
            <a:pPr lvl="1"/>
            <a:r>
              <a:rPr lang="en-US" sz="2000" dirty="0"/>
              <a:t>Merge early and often</a:t>
            </a:r>
          </a:p>
          <a:p>
            <a:pPr lvl="1"/>
            <a:r>
              <a:rPr lang="en-US" sz="2000" dirty="0"/>
              <a:t>Easy experimentation and </a:t>
            </a:r>
            <a:r>
              <a:rPr lang="en-US" sz="2000" dirty="0" smtClean="0"/>
              <a:t>rollback</a:t>
            </a:r>
          </a:p>
          <a:p>
            <a:pPr lvl="1"/>
            <a:r>
              <a:rPr lang="en-US" sz="2000" dirty="0" smtClean="0"/>
              <a:t>Try ideas, and maybe abandon them</a:t>
            </a:r>
            <a:endParaRPr lang="en-US" sz="2000" dirty="0"/>
          </a:p>
          <a:p>
            <a:r>
              <a:rPr lang="en-US" sz="2400" dirty="0" smtClean="0"/>
              <a:t>When things go wrong</a:t>
            </a:r>
          </a:p>
          <a:p>
            <a:pPr lvl="1"/>
            <a:r>
              <a:rPr lang="en-US" sz="2000" dirty="0" smtClean="0"/>
              <a:t>Logs are aggregated – only one place to search</a:t>
            </a:r>
          </a:p>
          <a:p>
            <a:pPr lvl="1"/>
            <a:r>
              <a:rPr lang="en-US" sz="2000" dirty="0" smtClean="0"/>
              <a:t>Performance tracing is always on</a:t>
            </a:r>
          </a:p>
          <a:p>
            <a:pPr lvl="1"/>
            <a:r>
              <a:rPr lang="en-US" sz="2000" dirty="0" smtClean="0"/>
              <a:t>Analysis / debug / investigation tools are all integrated</a:t>
            </a:r>
          </a:p>
          <a:p>
            <a:pPr lvl="1"/>
            <a:endParaRPr lang="en-US" sz="1200" dirty="0" smtClean="0"/>
          </a:p>
          <a:p>
            <a:pPr lvl="1"/>
            <a:endParaRPr lang="en-US" sz="1600" dirty="0" smtClean="0"/>
          </a:p>
          <a:p>
            <a:pPr lvl="1"/>
            <a:endParaRPr lang="en-US" sz="20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00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“Designing the Second Interface”</a:t>
            </a:r>
            <a:endParaRPr lang="en-AU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brain relies on pattern recognition to reduce load</a:t>
            </a:r>
          </a:p>
          <a:p>
            <a:pPr lvl="1"/>
            <a:r>
              <a:rPr lang="en-US" sz="2000" dirty="0" smtClean="0"/>
              <a:t>Visual pattern recognition bypasses the normal path and is very fast</a:t>
            </a:r>
          </a:p>
          <a:p>
            <a:pPr lvl="1"/>
            <a:r>
              <a:rPr lang="en-US" sz="2000" dirty="0" smtClean="0"/>
              <a:t>It is like adding extra cognitive bandwidth</a:t>
            </a:r>
          </a:p>
          <a:p>
            <a:pPr lvl="1"/>
            <a:r>
              <a:rPr lang="en-US" sz="2000" dirty="0" smtClean="0"/>
              <a:t>UI/UX designers understand this</a:t>
            </a:r>
          </a:p>
          <a:p>
            <a:r>
              <a:rPr lang="en-US" sz="2400" dirty="0"/>
              <a:t>As developers, we have some understanding of UIs and usability</a:t>
            </a:r>
          </a:p>
          <a:p>
            <a:r>
              <a:rPr lang="en-US" sz="2400" dirty="0" smtClean="0"/>
              <a:t>What about the interface between you and the code?</a:t>
            </a:r>
          </a:p>
          <a:p>
            <a:pPr lvl="1"/>
            <a:r>
              <a:rPr lang="en-US" sz="2000" dirty="0" smtClean="0"/>
              <a:t>Syntax highlighting</a:t>
            </a:r>
          </a:p>
          <a:p>
            <a:pPr lvl="1"/>
            <a:r>
              <a:rPr lang="en-US" sz="2000" dirty="0" smtClean="0"/>
              <a:t>Semantic highlighting</a:t>
            </a:r>
          </a:p>
          <a:p>
            <a:r>
              <a:rPr lang="en-US" sz="2400" dirty="0" smtClean="0"/>
              <a:t>Modern IDEs and editors usually have some syntax </a:t>
            </a:r>
            <a:r>
              <a:rPr lang="en-US" sz="2400" dirty="0" err="1" smtClean="0"/>
              <a:t>colouring</a:t>
            </a:r>
            <a:endParaRPr lang="en-US" sz="2400" dirty="0" smtClean="0"/>
          </a:p>
          <a:p>
            <a:pPr lvl="1"/>
            <a:r>
              <a:rPr lang="en-US" sz="2000" dirty="0" smtClean="0"/>
              <a:t>Should comments be made to stand out or </a:t>
            </a:r>
            <a:r>
              <a:rPr lang="en-US" sz="2000" dirty="0" err="1" smtClean="0"/>
              <a:t>de-emphasised</a:t>
            </a:r>
            <a:endParaRPr lang="en-US" sz="2000" dirty="0" smtClean="0"/>
          </a:p>
          <a:p>
            <a:pPr lvl="1"/>
            <a:r>
              <a:rPr lang="en-US" sz="2000" dirty="0" smtClean="0"/>
              <a:t>Should variables be one </a:t>
            </a:r>
            <a:r>
              <a:rPr lang="en-US" sz="2000" dirty="0" err="1" smtClean="0"/>
              <a:t>colour</a:t>
            </a:r>
            <a:r>
              <a:rPr lang="en-US" sz="2000" dirty="0" smtClean="0"/>
              <a:t>, or each one with its own?</a:t>
            </a:r>
          </a:p>
          <a:p>
            <a:pPr lvl="1"/>
            <a:r>
              <a:rPr lang="en-US" sz="2000" dirty="0" smtClean="0"/>
              <a:t>Should == and = be different </a:t>
            </a:r>
            <a:r>
              <a:rPr lang="en-US" sz="2000" dirty="0" err="1" smtClean="0"/>
              <a:t>colours</a:t>
            </a:r>
            <a:r>
              <a:rPr lang="en-US" sz="2000" dirty="0" smtClean="0"/>
              <a:t>?</a:t>
            </a:r>
          </a:p>
          <a:p>
            <a:pPr lvl="1"/>
            <a:endParaRPr lang="en-US" sz="1200" dirty="0" smtClean="0"/>
          </a:p>
          <a:p>
            <a:pPr lvl="1"/>
            <a:endParaRPr lang="en-US" sz="1600" dirty="0" smtClean="0"/>
          </a:p>
          <a:p>
            <a:pPr lvl="1"/>
            <a:endParaRPr lang="en-US" sz="20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71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“Designing the Second Interface”</a:t>
            </a:r>
            <a:endParaRPr lang="en-AU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Emphasise</a:t>
            </a:r>
            <a:r>
              <a:rPr lang="en-US" sz="2400" dirty="0"/>
              <a:t> the important and </a:t>
            </a:r>
            <a:r>
              <a:rPr lang="en-US" sz="2400" dirty="0" err="1"/>
              <a:t>de-emphasise</a:t>
            </a:r>
            <a:r>
              <a:rPr lang="en-US" sz="2400" dirty="0"/>
              <a:t> the </a:t>
            </a:r>
            <a:r>
              <a:rPr lang="en-US" sz="2400" dirty="0" smtClean="0"/>
              <a:t>irrelevant</a:t>
            </a:r>
          </a:p>
          <a:p>
            <a:r>
              <a:rPr lang="en-US" sz="2400" dirty="0" smtClean="0"/>
              <a:t>It might be nice to have different </a:t>
            </a:r>
            <a:r>
              <a:rPr lang="en-US" sz="2400" dirty="0" err="1" smtClean="0"/>
              <a:t>colour</a:t>
            </a:r>
            <a:r>
              <a:rPr lang="en-US" sz="2400" dirty="0" smtClean="0"/>
              <a:t> schemes for different tasks</a:t>
            </a:r>
          </a:p>
          <a:p>
            <a:pPr lvl="1"/>
            <a:r>
              <a:rPr lang="en-US" sz="2000" dirty="0" smtClean="0"/>
              <a:t>Writing code</a:t>
            </a:r>
          </a:p>
          <a:p>
            <a:pPr lvl="1"/>
            <a:r>
              <a:rPr lang="en-US" sz="2000" dirty="0" smtClean="0"/>
              <a:t>Reading / understanding code</a:t>
            </a:r>
          </a:p>
          <a:p>
            <a:pPr lvl="1"/>
            <a:r>
              <a:rPr lang="en-US" sz="2000" dirty="0" smtClean="0"/>
              <a:t>Debugging code</a:t>
            </a:r>
          </a:p>
          <a:p>
            <a:r>
              <a:rPr lang="en-US" sz="2400" dirty="0" smtClean="0"/>
              <a:t>The CiSRA angle</a:t>
            </a:r>
          </a:p>
          <a:p>
            <a:pPr lvl="1"/>
            <a:r>
              <a:rPr lang="en-US" sz="2000" dirty="0" smtClean="0"/>
              <a:t>Unfortunately </a:t>
            </a:r>
            <a:r>
              <a:rPr lang="en-US" sz="2000" dirty="0"/>
              <a:t>Visual Studio / Visual Assist X </a:t>
            </a:r>
            <a:r>
              <a:rPr lang="en-US" sz="2000" dirty="0" smtClean="0"/>
              <a:t>have </a:t>
            </a:r>
            <a:r>
              <a:rPr lang="en-US" sz="2000" dirty="0"/>
              <a:t>limited support for adjusting syntax </a:t>
            </a:r>
            <a:r>
              <a:rPr lang="en-US" sz="2000" dirty="0" err="1" smtClean="0"/>
              <a:t>colouring</a:t>
            </a:r>
            <a:endParaRPr lang="en-US" sz="2000" dirty="0" smtClean="0"/>
          </a:p>
          <a:p>
            <a:pPr lvl="1"/>
            <a:r>
              <a:rPr lang="en-US" sz="2000" dirty="0" smtClean="0"/>
              <a:t>But don’t go over the top</a:t>
            </a:r>
          </a:p>
          <a:p>
            <a:pPr lvl="2"/>
            <a:r>
              <a:rPr lang="en-US" sz="2000" dirty="0" smtClean="0">
                <a:latin typeface="Vijaya" panose="020B0604020202020204" pitchFamily="34" charset="0"/>
                <a:cs typeface="Vijaya" panose="020B0604020202020204" pitchFamily="34" charset="0"/>
              </a:rPr>
              <a:t>“Everyone can be super! And when everyone’s super… no-one will be!”</a:t>
            </a:r>
            <a:endParaRPr lang="en-US" sz="2000" dirty="0">
              <a:latin typeface="Vijaya" panose="020B0604020202020204" pitchFamily="34" charset="0"/>
              <a:cs typeface="Vijaya" panose="020B0604020202020204" pitchFamily="34" charset="0"/>
            </a:endParaRPr>
          </a:p>
          <a:p>
            <a:endParaRPr lang="en-US" sz="2000" dirty="0" smtClean="0"/>
          </a:p>
          <a:p>
            <a:pPr lvl="1"/>
            <a:endParaRPr lang="en-US" sz="1200" dirty="0" smtClean="0"/>
          </a:p>
          <a:p>
            <a:pPr lvl="1"/>
            <a:endParaRPr lang="en-US" sz="1600" dirty="0" smtClean="0"/>
          </a:p>
          <a:p>
            <a:pPr lvl="1"/>
            <a:endParaRPr lang="en-US" sz="20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697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other common points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Asserts – were mentioned by several presenters</a:t>
            </a:r>
          </a:p>
          <a:p>
            <a:pPr marL="742950" lvl="2" indent="-342900"/>
            <a:r>
              <a:rPr lang="en-US" sz="2000" dirty="0" smtClean="0"/>
              <a:t>Tend to be used for “error handling”</a:t>
            </a:r>
          </a:p>
          <a:p>
            <a:pPr marL="742950" lvl="2" indent="-342900"/>
            <a:r>
              <a:rPr lang="en-US" sz="2000" dirty="0" smtClean="0"/>
              <a:t>Should be treated as automatically-verified comments</a:t>
            </a:r>
          </a:p>
          <a:p>
            <a:pPr marL="1200150" lvl="3" indent="-342900"/>
            <a:r>
              <a:rPr lang="en-US" sz="1600" dirty="0" smtClean="0"/>
              <a:t>Define pre-conditions, post-conditions, invariants</a:t>
            </a:r>
          </a:p>
          <a:p>
            <a:pPr marL="1200150" lvl="3" indent="-342900"/>
            <a:r>
              <a:rPr lang="en-US" sz="1600" dirty="0" smtClean="0"/>
              <a:t>Should be everywhere</a:t>
            </a:r>
          </a:p>
          <a:p>
            <a:pPr marL="1200150" lvl="3" indent="-342900"/>
            <a:r>
              <a:rPr lang="en-US" sz="1600" dirty="0" smtClean="0"/>
              <a:t>Enforce the specification in the code</a:t>
            </a:r>
          </a:p>
          <a:p>
            <a:pPr marL="742950" lvl="2" indent="-342900"/>
            <a:r>
              <a:rPr lang="en-US" sz="2000" dirty="0" smtClean="0"/>
              <a:t>In practice:</a:t>
            </a:r>
          </a:p>
          <a:p>
            <a:pPr marL="1200150" lvl="3" indent="-342900"/>
            <a:r>
              <a:rPr lang="en-US" sz="1600" dirty="0" smtClean="0"/>
              <a:t>Amazon AWS – 99% of asserts are live in production code</a:t>
            </a:r>
          </a:p>
          <a:p>
            <a:pPr marL="1200150" lvl="3" indent="-342900"/>
            <a:r>
              <a:rPr lang="en-US" sz="1600" dirty="0" smtClean="0"/>
              <a:t>Linux kernel contains 11,000 asserts – </a:t>
            </a:r>
            <a:r>
              <a:rPr lang="en-US" sz="1600" dirty="0"/>
              <a:t>asserts are </a:t>
            </a:r>
            <a:r>
              <a:rPr lang="en-US" sz="1600" dirty="0" smtClean="0"/>
              <a:t>always on</a:t>
            </a:r>
          </a:p>
          <a:p>
            <a:pPr marL="1200150" lvl="3" indent="-342900"/>
            <a:r>
              <a:rPr lang="en-US" sz="1600" dirty="0" err="1" smtClean="0"/>
              <a:t>Gcc</a:t>
            </a:r>
            <a:r>
              <a:rPr lang="en-US" sz="1600" dirty="0" smtClean="0"/>
              <a:t> and </a:t>
            </a:r>
            <a:r>
              <a:rPr lang="en-US" sz="1600" dirty="0" err="1" smtClean="0"/>
              <a:t>llvm</a:t>
            </a:r>
            <a:r>
              <a:rPr lang="en-US" sz="1600" dirty="0" smtClean="0"/>
              <a:t> compilers – asserts are always on</a:t>
            </a:r>
          </a:p>
          <a:p>
            <a:pPr marL="1200150" lvl="3" indent="-342900"/>
            <a:r>
              <a:rPr lang="en-US" sz="1600" dirty="0" err="1" smtClean="0"/>
              <a:t>Valgrind</a:t>
            </a:r>
            <a:r>
              <a:rPr lang="en-US" sz="1600" dirty="0" smtClean="0"/>
              <a:t> – asserts are always on</a:t>
            </a:r>
          </a:p>
          <a:p>
            <a:pPr marL="1200150" lvl="3" indent="-342900"/>
            <a:r>
              <a:rPr lang="en-US" sz="1600" dirty="0" smtClean="0"/>
              <a:t>Mars lander (NASA) – asserts are off </a:t>
            </a:r>
            <a:r>
              <a:rPr lang="en-US" sz="1600" dirty="0" smtClean="0">
                <a:sym typeface="Wingdings"/>
              </a:rPr>
              <a:t></a:t>
            </a:r>
            <a:endParaRPr lang="en-US" sz="1600" dirty="0" smtClean="0"/>
          </a:p>
          <a:p>
            <a:pPr marL="1200150" lvl="3" indent="-342900"/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000" dirty="0" smtClean="0"/>
          </a:p>
          <a:p>
            <a:pPr lvl="1"/>
            <a:endParaRPr lang="en-US" sz="1200" dirty="0" smtClean="0"/>
          </a:p>
          <a:p>
            <a:pPr lvl="1"/>
            <a:endParaRPr lang="en-US" sz="1600" dirty="0" smtClean="0"/>
          </a:p>
          <a:p>
            <a:pPr lvl="1"/>
            <a:endParaRPr lang="en-US" sz="20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67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other common points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Merging / committing to the trunk</a:t>
            </a:r>
          </a:p>
          <a:p>
            <a:pPr marL="742950" lvl="2" indent="-342900"/>
            <a:r>
              <a:rPr lang="en-US" dirty="0" smtClean="0">
                <a:latin typeface="Vijaya" panose="020B0604020202020204" pitchFamily="34" charset="0"/>
                <a:cs typeface="Vijaya" panose="020B0604020202020204" pitchFamily="34" charset="0"/>
              </a:rPr>
              <a:t>“Long-lived branches are good” </a:t>
            </a:r>
            <a:r>
              <a:rPr lang="en-US" sz="2000" dirty="0" smtClean="0"/>
              <a:t>– no-one</a:t>
            </a:r>
          </a:p>
          <a:p>
            <a:pPr marL="742950" lvl="2" indent="-342900"/>
            <a:r>
              <a:rPr lang="en-US" sz="2000" dirty="0" smtClean="0"/>
              <a:t>Merge your code at least once a day</a:t>
            </a:r>
          </a:p>
          <a:p>
            <a:pPr marL="742950" lvl="2" indent="-342900"/>
            <a:r>
              <a:rPr lang="en-US" sz="2000" dirty="0" smtClean="0"/>
              <a:t>Long-lived branches are incompatible with continuous deployment</a:t>
            </a:r>
          </a:p>
          <a:p>
            <a:pPr marL="742950" lvl="2" indent="-342900"/>
            <a:r>
              <a:rPr lang="en-US" sz="2000" dirty="0" smtClean="0"/>
              <a:t>Complete testing only happens on the trunk</a:t>
            </a:r>
          </a:p>
          <a:p>
            <a:pPr marL="1200150" lvl="3" indent="-342900"/>
            <a:r>
              <a:rPr lang="en-US" sz="1600" dirty="0" smtClean="0"/>
              <a:t>Your branch isn’t getting this</a:t>
            </a:r>
          </a:p>
          <a:p>
            <a:pPr marL="1200150" lvl="3" indent="-342900"/>
            <a:r>
              <a:rPr lang="en-US" sz="1600" dirty="0" smtClean="0"/>
              <a:t>No-one sees your changes until after you commit them</a:t>
            </a:r>
          </a:p>
          <a:p>
            <a:pPr marL="1200150" lvl="3" indent="-342900"/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000" dirty="0" smtClean="0"/>
          </a:p>
          <a:p>
            <a:pPr lvl="1"/>
            <a:endParaRPr lang="en-US" sz="1200" dirty="0" smtClean="0"/>
          </a:p>
          <a:p>
            <a:pPr lvl="1"/>
            <a:endParaRPr lang="en-US" sz="1600" dirty="0" smtClean="0"/>
          </a:p>
          <a:p>
            <a:pPr lvl="1"/>
            <a:endParaRPr lang="en-US" sz="20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597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Bonus – Visual pattern recognition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080120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err="1" smtClean="0"/>
              <a:t>Stroop</a:t>
            </a:r>
            <a:r>
              <a:rPr lang="en-US" sz="2400" dirty="0" smtClean="0"/>
              <a:t> Effect</a:t>
            </a:r>
          </a:p>
          <a:p>
            <a:pPr marL="742950" lvl="2" indent="-342900"/>
            <a:r>
              <a:rPr lang="en-US" sz="2000" dirty="0" smtClean="0"/>
              <a:t>Name each of the </a:t>
            </a:r>
            <a:r>
              <a:rPr lang="en-US" sz="2000" dirty="0" err="1" smtClean="0"/>
              <a:t>colours</a:t>
            </a:r>
            <a:endParaRPr lang="en-US" sz="2000" dirty="0" smtClean="0"/>
          </a:p>
          <a:p>
            <a:pPr marL="342900" lvl="1" indent="-342900"/>
            <a:endParaRPr lang="en-US" dirty="0" smtClean="0"/>
          </a:p>
          <a:p>
            <a:pPr marL="1200150" lvl="3" indent="-342900"/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000" dirty="0" smtClean="0"/>
          </a:p>
          <a:p>
            <a:pPr lvl="1"/>
            <a:endParaRPr lang="en-US" sz="1200" dirty="0" smtClean="0"/>
          </a:p>
          <a:p>
            <a:pPr lvl="1"/>
            <a:endParaRPr lang="en-US" sz="1600" dirty="0" smtClean="0"/>
          </a:p>
          <a:p>
            <a:pPr lvl="1"/>
            <a:endParaRPr lang="en-US" sz="20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2123727" y="2060848"/>
            <a:ext cx="473719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sym typeface="Wingdings"/>
              </a:rPr>
              <a:t></a:t>
            </a:r>
            <a:r>
              <a:rPr lang="en-US" sz="3600" b="1" dirty="0" smtClean="0"/>
              <a:t>  </a:t>
            </a:r>
            <a:r>
              <a:rPr lang="en-US" sz="3600" b="1" dirty="0" smtClean="0">
                <a:solidFill>
                  <a:srgbClr val="0070C0"/>
                </a:solidFill>
                <a:sym typeface="Wingdings"/>
              </a:rPr>
              <a:t> 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B050"/>
                </a:solidFill>
                <a:sym typeface="Wingdings"/>
              </a:rPr>
              <a:t> </a:t>
            </a:r>
            <a:endParaRPr lang="en-US" sz="3600" b="1" dirty="0" smtClean="0">
              <a:solidFill>
                <a:srgbClr val="00B050"/>
              </a:solidFill>
            </a:endParaRPr>
          </a:p>
          <a:p>
            <a:r>
              <a:rPr lang="en-US" sz="3600" b="1" dirty="0" smtClean="0"/>
              <a:t>  </a:t>
            </a:r>
            <a:r>
              <a:rPr lang="en-US" sz="3600" b="1" dirty="0" smtClean="0">
                <a:solidFill>
                  <a:srgbClr val="F8F200"/>
                </a:solidFill>
                <a:sym typeface="Wingdings"/>
              </a:rPr>
              <a:t></a:t>
            </a:r>
            <a:r>
              <a:rPr lang="en-US" sz="3600" b="1" dirty="0" smtClean="0"/>
              <a:t> </a:t>
            </a:r>
            <a:r>
              <a:rPr lang="en-US" sz="3600" b="1" dirty="0">
                <a:solidFill>
                  <a:srgbClr val="00B050"/>
                </a:solidFill>
                <a:sym typeface="Wingdings"/>
              </a:rPr>
              <a:t></a:t>
            </a:r>
            <a:r>
              <a:rPr lang="en-US" sz="3600" b="1" dirty="0" smtClean="0"/>
              <a:t>  </a:t>
            </a:r>
            <a:r>
              <a:rPr lang="en-US" sz="3600" b="1" dirty="0" smtClean="0">
                <a:sym typeface="Wingdings"/>
              </a:rPr>
              <a:t>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>
                <a:solidFill>
                  <a:srgbClr val="0070C0"/>
                </a:solidFill>
                <a:sym typeface="Wingdings"/>
              </a:rPr>
              <a:t></a:t>
            </a:r>
            <a:r>
              <a:rPr lang="en-US" sz="3600" b="1" dirty="0" smtClean="0"/>
              <a:t> </a:t>
            </a:r>
            <a:r>
              <a:rPr lang="en-US" sz="3600" b="1" dirty="0">
                <a:solidFill>
                  <a:srgbClr val="FF0000"/>
                </a:solidFill>
                <a:sym typeface="Wingdings"/>
              </a:rPr>
              <a:t></a:t>
            </a:r>
            <a:r>
              <a:rPr lang="en-US" sz="3600" b="1" dirty="0" smtClean="0"/>
              <a:t>  </a:t>
            </a:r>
            <a:r>
              <a:rPr lang="en-US" sz="3600" b="1" dirty="0" smtClean="0">
                <a:solidFill>
                  <a:srgbClr val="F8F200"/>
                </a:solidFill>
                <a:sym typeface="Wingdings"/>
              </a:rPr>
              <a:t></a:t>
            </a:r>
          </a:p>
          <a:p>
            <a:r>
              <a:rPr lang="en-US" sz="3600" b="1" dirty="0" smtClean="0"/>
              <a:t> </a:t>
            </a:r>
            <a:r>
              <a:rPr lang="en-US" sz="3600" b="1" dirty="0">
                <a:sym typeface="Wingdings"/>
              </a:rPr>
              <a:t></a:t>
            </a:r>
            <a:r>
              <a:rPr lang="en-US" sz="3600" b="1" dirty="0" smtClean="0"/>
              <a:t>  </a:t>
            </a:r>
            <a:r>
              <a:rPr lang="en-US" sz="3600" b="1" dirty="0">
                <a:solidFill>
                  <a:srgbClr val="F8F200"/>
                </a:solidFill>
                <a:sym typeface="Wingdings"/>
              </a:rPr>
              <a:t>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70C0"/>
                </a:solidFill>
                <a:sym typeface="Wingdings"/>
              </a:rPr>
              <a:t></a:t>
            </a:r>
          </a:p>
          <a:p>
            <a:r>
              <a:rPr lang="en-US" sz="3600" b="1" dirty="0" smtClean="0"/>
              <a:t> </a:t>
            </a:r>
            <a:r>
              <a:rPr lang="en-US" sz="3600" b="1" dirty="0">
                <a:solidFill>
                  <a:srgbClr val="00B050"/>
                </a:solidFill>
                <a:sym typeface="Wingdings"/>
              </a:rPr>
              <a:t>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FF0000"/>
                </a:solidFill>
                <a:sym typeface="Wingdings"/>
              </a:rPr>
              <a:t></a:t>
            </a:r>
            <a:r>
              <a:rPr lang="en-US" sz="3600" b="1" dirty="0" smtClean="0"/>
              <a:t>  </a:t>
            </a:r>
            <a:r>
              <a:rPr lang="en-US" sz="3600" b="1" dirty="0" smtClean="0">
                <a:sym typeface="Wingdings"/>
              </a:rPr>
              <a:t></a:t>
            </a:r>
            <a:endParaRPr lang="en-AU" sz="3600" b="1" dirty="0"/>
          </a:p>
        </p:txBody>
      </p:sp>
    </p:spTree>
    <p:extLst>
      <p:ext uri="{BB962C8B-B14F-4D97-AF65-F5344CB8AC3E}">
        <p14:creationId xmlns:p14="http://schemas.microsoft.com/office/powerpoint/2010/main" val="252747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Bonus – Visual pattern recognition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080120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err="1" smtClean="0"/>
              <a:t>Stroop</a:t>
            </a:r>
            <a:r>
              <a:rPr lang="en-US" sz="2400" dirty="0" smtClean="0"/>
              <a:t> Effect</a:t>
            </a:r>
          </a:p>
          <a:p>
            <a:pPr marL="742950" lvl="2" indent="-342900"/>
            <a:r>
              <a:rPr lang="en-US" sz="2000" dirty="0" smtClean="0"/>
              <a:t>What is the </a:t>
            </a:r>
            <a:r>
              <a:rPr lang="en-US" sz="2000" u="sng" dirty="0" err="1" smtClean="0"/>
              <a:t>colour</a:t>
            </a:r>
            <a:r>
              <a:rPr lang="en-US" sz="2000" dirty="0" smtClean="0"/>
              <a:t> of each word?</a:t>
            </a:r>
          </a:p>
          <a:p>
            <a:pPr marL="342900" lvl="1" indent="-342900"/>
            <a:endParaRPr lang="en-US" dirty="0" smtClean="0"/>
          </a:p>
          <a:p>
            <a:pPr marL="1200150" lvl="3" indent="-342900"/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000" dirty="0" smtClean="0"/>
          </a:p>
          <a:p>
            <a:pPr lvl="1"/>
            <a:endParaRPr lang="en-US" sz="1200" dirty="0" smtClean="0"/>
          </a:p>
          <a:p>
            <a:pPr lvl="1"/>
            <a:endParaRPr lang="en-US" sz="1600" dirty="0" smtClean="0"/>
          </a:p>
          <a:p>
            <a:pPr lvl="1"/>
            <a:endParaRPr lang="en-US" sz="20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2123727" y="2060848"/>
            <a:ext cx="462722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PURPLE</a:t>
            </a:r>
            <a:r>
              <a:rPr lang="en-US" sz="3600" b="1" dirty="0" smtClean="0"/>
              <a:t>  </a:t>
            </a:r>
            <a:r>
              <a:rPr lang="en-US" sz="3600" b="1" dirty="0" smtClean="0">
                <a:solidFill>
                  <a:srgbClr val="0070C0"/>
                </a:solidFill>
              </a:rPr>
              <a:t>YELLOW</a:t>
            </a:r>
            <a:r>
              <a:rPr lang="en-US" sz="3600" b="1" dirty="0" smtClean="0"/>
              <a:t>  </a:t>
            </a:r>
            <a:r>
              <a:rPr lang="en-US" sz="3600" b="1" dirty="0" smtClean="0">
                <a:solidFill>
                  <a:srgbClr val="00B050"/>
                </a:solidFill>
              </a:rPr>
              <a:t>RED</a:t>
            </a:r>
          </a:p>
          <a:p>
            <a:r>
              <a:rPr lang="en-US" sz="3600" b="1" dirty="0" smtClean="0"/>
              <a:t>   </a:t>
            </a:r>
            <a:r>
              <a:rPr lang="en-US" sz="3600" b="1" dirty="0" smtClean="0">
                <a:solidFill>
                  <a:srgbClr val="F8F200"/>
                </a:solidFill>
              </a:rPr>
              <a:t>BLACK</a:t>
            </a:r>
            <a:r>
              <a:rPr lang="en-US" sz="3600" b="1" dirty="0" smtClean="0"/>
              <a:t>  </a:t>
            </a:r>
            <a:r>
              <a:rPr lang="en-US" sz="3600" b="1" dirty="0" smtClean="0">
                <a:solidFill>
                  <a:srgbClr val="00B050"/>
                </a:solidFill>
              </a:rPr>
              <a:t>RED</a:t>
            </a:r>
            <a:r>
              <a:rPr lang="en-US" sz="3600" b="1" dirty="0" smtClean="0"/>
              <a:t>  GREEN</a:t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0070C0"/>
                </a:solidFill>
              </a:rPr>
              <a:t>RED</a:t>
            </a:r>
            <a:r>
              <a:rPr lang="en-US" sz="3600" b="1" dirty="0" smtClean="0"/>
              <a:t>  </a:t>
            </a:r>
            <a:r>
              <a:rPr lang="en-US" sz="3600" b="1" dirty="0" smtClean="0">
                <a:solidFill>
                  <a:srgbClr val="FF0000"/>
                </a:solidFill>
              </a:rPr>
              <a:t>YELLOW</a:t>
            </a:r>
            <a:r>
              <a:rPr lang="en-US" sz="3600" b="1" dirty="0" smtClean="0"/>
              <a:t>  </a:t>
            </a:r>
            <a:r>
              <a:rPr lang="en-US" sz="3600" b="1" dirty="0" smtClean="0">
                <a:solidFill>
                  <a:srgbClr val="FFFF00"/>
                </a:solidFill>
              </a:rPr>
              <a:t>ORANGE</a:t>
            </a:r>
          </a:p>
          <a:p>
            <a:r>
              <a:rPr lang="en-US" sz="3600" b="1" dirty="0" smtClean="0"/>
              <a:t> BLUE  </a:t>
            </a:r>
            <a:r>
              <a:rPr lang="en-US" sz="3600" b="1" dirty="0" smtClean="0">
                <a:solidFill>
                  <a:srgbClr val="FFFF00"/>
                </a:solidFill>
              </a:rPr>
              <a:t>PURPLE</a:t>
            </a:r>
            <a:r>
              <a:rPr lang="en-US" sz="3600" b="1" dirty="0" smtClean="0"/>
              <a:t>  </a:t>
            </a:r>
            <a:r>
              <a:rPr lang="en-US" sz="3600" b="1" dirty="0" smtClean="0">
                <a:solidFill>
                  <a:srgbClr val="0070C0"/>
                </a:solidFill>
              </a:rPr>
              <a:t>BLACK</a:t>
            </a:r>
          </a:p>
          <a:p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B050"/>
                </a:solidFill>
              </a:rPr>
              <a:t>RED</a:t>
            </a:r>
            <a:r>
              <a:rPr lang="en-US" sz="3600" b="1" dirty="0" smtClean="0"/>
              <a:t>  </a:t>
            </a:r>
            <a:r>
              <a:rPr lang="en-US" sz="3600" b="1" dirty="0" smtClean="0">
                <a:solidFill>
                  <a:srgbClr val="FF0000"/>
                </a:solidFill>
              </a:rPr>
              <a:t>GREEN</a:t>
            </a:r>
            <a:r>
              <a:rPr lang="en-US" sz="3600" b="1" dirty="0" smtClean="0"/>
              <a:t>  ORANGE</a:t>
            </a:r>
            <a:endParaRPr lang="en-AU" sz="3600" b="1" dirty="0"/>
          </a:p>
        </p:txBody>
      </p:sp>
    </p:spTree>
    <p:extLst>
      <p:ext uri="{BB962C8B-B14F-4D97-AF65-F5344CB8AC3E}">
        <p14:creationId xmlns:p14="http://schemas.microsoft.com/office/powerpoint/2010/main" val="32255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</a:t>
            </a:r>
            <a:r>
              <a:rPr lang="en-US" sz="2400" dirty="0" err="1" smtClean="0"/>
              <a:t>qCon</a:t>
            </a:r>
            <a:r>
              <a:rPr lang="en-US" sz="2400" dirty="0" smtClean="0"/>
              <a:t>?</a:t>
            </a:r>
          </a:p>
          <a:p>
            <a:r>
              <a:rPr lang="en-US" sz="2400" dirty="0"/>
              <a:t>Aside – why go to an SE conference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Interesting talks</a:t>
            </a:r>
          </a:p>
          <a:p>
            <a:pPr lvl="1"/>
            <a:r>
              <a:rPr lang="en-US" sz="2400" dirty="0" smtClean="0"/>
              <a:t>“Continuous Delivery For the Rest of Us”</a:t>
            </a:r>
          </a:p>
          <a:p>
            <a:pPr lvl="1"/>
            <a:r>
              <a:rPr lang="en-US" sz="2400" dirty="0" smtClean="0"/>
              <a:t>“Programming Should Be More Than Coding”</a:t>
            </a:r>
          </a:p>
          <a:p>
            <a:pPr lvl="1"/>
            <a:r>
              <a:rPr lang="en-US" sz="2400" dirty="0" smtClean="0"/>
              <a:t>“How DevOps and the Cloud Changed Google Engineering”</a:t>
            </a:r>
          </a:p>
          <a:p>
            <a:pPr lvl="1"/>
            <a:r>
              <a:rPr lang="en-US" sz="2400" dirty="0" smtClean="0"/>
              <a:t>“Designing the Second Interface”</a:t>
            </a:r>
          </a:p>
          <a:p>
            <a:r>
              <a:rPr lang="en-US" sz="2400" dirty="0" smtClean="0"/>
              <a:t>Some other common 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0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qCon</a:t>
            </a:r>
            <a:r>
              <a:rPr lang="en-US" dirty="0" smtClean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8 annual conferences around the world</a:t>
            </a:r>
          </a:p>
          <a:p>
            <a:r>
              <a:rPr lang="en-US" sz="2400" dirty="0" smtClean="0"/>
              <a:t>Practitioner-based rather than academic</a:t>
            </a:r>
          </a:p>
          <a:p>
            <a:pPr lvl="1"/>
            <a:r>
              <a:rPr lang="en-US" sz="2000" dirty="0"/>
              <a:t>No papers, just the talk (videoed</a:t>
            </a:r>
            <a:r>
              <a:rPr lang="en-US" sz="2000" dirty="0" smtClean="0"/>
              <a:t>) and slides</a:t>
            </a:r>
          </a:p>
          <a:p>
            <a:r>
              <a:rPr lang="en-US" sz="2400" dirty="0" smtClean="0"/>
              <a:t>3 days of talks arranged in 6 topic streams</a:t>
            </a:r>
          </a:p>
          <a:p>
            <a:r>
              <a:rPr lang="en-US" sz="2400" dirty="0" smtClean="0"/>
              <a:t>Topics are near cutting-edge, but in actual use, e.g.</a:t>
            </a:r>
          </a:p>
          <a:p>
            <a:pPr lvl="1"/>
            <a:r>
              <a:rPr lang="en-US" sz="2000" dirty="0" smtClean="0"/>
              <a:t>Big/streamed data processing, functional languages, continuous delivery, application deployment, culture, etc…</a:t>
            </a:r>
          </a:p>
          <a:p>
            <a:r>
              <a:rPr lang="en-US" sz="2400" dirty="0" smtClean="0"/>
              <a:t>Presenters are engineers from many successful companies</a:t>
            </a:r>
          </a:p>
          <a:p>
            <a:pPr lvl="1"/>
            <a:r>
              <a:rPr lang="en-US" sz="2000" dirty="0" smtClean="0"/>
              <a:t>Twitter, </a:t>
            </a:r>
            <a:r>
              <a:rPr lang="en-US" sz="2000" dirty="0" err="1" smtClean="0"/>
              <a:t>Ebay</a:t>
            </a:r>
            <a:r>
              <a:rPr lang="en-US" sz="2000" dirty="0" smtClean="0"/>
              <a:t>, Google, Pinterest, LinkedIn, Tumbler, Etsy, Netflix, Facebook, </a:t>
            </a:r>
            <a:r>
              <a:rPr lang="en-US" sz="2000" dirty="0" err="1" smtClean="0"/>
              <a:t>Paypal</a:t>
            </a:r>
            <a:r>
              <a:rPr lang="en-US" sz="2000" dirty="0" smtClean="0"/>
              <a:t>, Amazon, …</a:t>
            </a:r>
          </a:p>
          <a:p>
            <a:pPr lvl="1"/>
            <a:r>
              <a:rPr lang="en-US" sz="2000" dirty="0" smtClean="0"/>
              <a:t>And lots of smaller ones as well</a:t>
            </a:r>
          </a:p>
          <a:p>
            <a:r>
              <a:rPr lang="en-US" sz="2400" dirty="0" err="1" smtClean="0"/>
              <a:t>qCon</a:t>
            </a:r>
            <a:r>
              <a:rPr lang="en-US" sz="2400" dirty="0" smtClean="0"/>
              <a:t> SF 2014 – 3 days, 6 sessions/day x 6 streams, over 1100 attendees (sold out)</a:t>
            </a:r>
            <a:endParaRPr lang="en-US" sz="2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06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qCon</a:t>
            </a:r>
            <a:r>
              <a:rPr lang="en-US" dirty="0" smtClean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Backed by </a:t>
            </a:r>
            <a:r>
              <a:rPr lang="en-US" sz="2400" dirty="0" err="1" smtClean="0"/>
              <a:t>InfoQ</a:t>
            </a:r>
            <a:r>
              <a:rPr lang="en-US" sz="2400" dirty="0" smtClean="0"/>
              <a:t> web site</a:t>
            </a:r>
          </a:p>
          <a:p>
            <a:pPr lvl="1"/>
            <a:r>
              <a:rPr lang="en-US" sz="2000" dirty="0" smtClean="0"/>
              <a:t>News, articles, books, videos </a:t>
            </a:r>
            <a:r>
              <a:rPr lang="en-US" sz="2000" dirty="0" smtClean="0"/>
              <a:t>etc.</a:t>
            </a:r>
            <a:endParaRPr lang="en-US" sz="2000" dirty="0" smtClean="0"/>
          </a:p>
          <a:p>
            <a:pPr lvl="1"/>
            <a:r>
              <a:rPr lang="en-US" sz="2000" dirty="0" smtClean="0"/>
              <a:t>Anyone can sign up, subscribe to content feeds</a:t>
            </a:r>
          </a:p>
          <a:p>
            <a:r>
              <a:rPr lang="en-US" sz="2400" dirty="0" smtClean="0"/>
              <a:t>After each conference, videos and slides are made available to the public over a 6 month period</a:t>
            </a:r>
          </a:p>
          <a:p>
            <a:pPr lvl="1"/>
            <a:r>
              <a:rPr lang="en-US" sz="2000" dirty="0" smtClean="0"/>
              <a:t>A lot of the videos from </a:t>
            </a:r>
            <a:r>
              <a:rPr lang="en-US" sz="2000" dirty="0" err="1" smtClean="0"/>
              <a:t>qCon</a:t>
            </a:r>
            <a:r>
              <a:rPr lang="en-US" sz="2000" dirty="0" smtClean="0"/>
              <a:t> SF 2014 are available here: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hlinkClick r:id="rId2"/>
              </a:rPr>
              <a:t>www.infoq.com/conferences/qconsf2014</a:t>
            </a:r>
            <a:endParaRPr lang="en-US" sz="2000" dirty="0" smtClean="0"/>
          </a:p>
          <a:p>
            <a:pPr lvl="1"/>
            <a:r>
              <a:rPr lang="en-US" sz="2000" dirty="0" smtClean="0"/>
              <a:t>If you want access to an unavailable video and can’t wait, let me know and I can send it to you</a:t>
            </a:r>
          </a:p>
          <a:p>
            <a:pPr lvl="1"/>
            <a:endParaRPr lang="en-US" sz="20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223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go to a Software Engineering Conference?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Why should you </a:t>
            </a:r>
            <a:r>
              <a:rPr lang="en-US" sz="2400" i="1" dirty="0" smtClean="0"/>
              <a:t>avoid</a:t>
            </a:r>
            <a:r>
              <a:rPr lang="en-US" sz="2400" dirty="0" smtClean="0"/>
              <a:t> an SE Conference?</a:t>
            </a:r>
          </a:p>
          <a:p>
            <a:pPr lvl="1"/>
            <a:r>
              <a:rPr lang="en-US" sz="2000" dirty="0" smtClean="0"/>
              <a:t>“Software Engineering”</a:t>
            </a:r>
          </a:p>
          <a:p>
            <a:pPr lvl="1"/>
            <a:r>
              <a:rPr lang="en-US" sz="2000" dirty="0" smtClean="0"/>
              <a:t>2 x 15+ hours in an economy seat, multiple days of listening to people talk</a:t>
            </a:r>
          </a:p>
          <a:p>
            <a:pPr lvl="1"/>
            <a:r>
              <a:rPr lang="en-US" sz="2000" dirty="0" smtClean="0"/>
              <a:t>Presenting the report when you get back</a:t>
            </a:r>
          </a:p>
          <a:p>
            <a:r>
              <a:rPr lang="en-US" sz="2400" dirty="0" smtClean="0"/>
              <a:t>Why </a:t>
            </a:r>
            <a:r>
              <a:rPr lang="en-US" sz="2400" dirty="0"/>
              <a:t>should you </a:t>
            </a:r>
            <a:r>
              <a:rPr lang="en-US" sz="2400" i="1" dirty="0" smtClean="0"/>
              <a:t>go</a:t>
            </a:r>
            <a:r>
              <a:rPr lang="en-US" sz="2400" dirty="0" smtClean="0"/>
              <a:t> to a SE conference?</a:t>
            </a:r>
          </a:p>
          <a:p>
            <a:pPr lvl="1"/>
            <a:r>
              <a:rPr lang="en-US" sz="2000" dirty="0" smtClean="0"/>
              <a:t>You </a:t>
            </a:r>
            <a:r>
              <a:rPr lang="en-US" sz="2000" i="1" dirty="0" smtClean="0"/>
              <a:t>are</a:t>
            </a:r>
            <a:r>
              <a:rPr lang="en-US" sz="2000" dirty="0" smtClean="0"/>
              <a:t> out of date</a:t>
            </a:r>
          </a:p>
          <a:p>
            <a:pPr lvl="1"/>
            <a:r>
              <a:rPr lang="en-US" sz="2000" dirty="0" smtClean="0"/>
              <a:t>You will learn not just different technologies, but </a:t>
            </a:r>
            <a:r>
              <a:rPr lang="en-US" sz="2000" i="1" dirty="0" smtClean="0"/>
              <a:t>better</a:t>
            </a:r>
            <a:r>
              <a:rPr lang="en-US" sz="2000" dirty="0" smtClean="0"/>
              <a:t> ones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877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go to a Software Engineering Conference?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will you get out of it?</a:t>
            </a:r>
          </a:p>
          <a:p>
            <a:pPr lvl="1"/>
            <a:r>
              <a:rPr lang="en-US" sz="2000" dirty="0" smtClean="0"/>
              <a:t>More ideas in a few days than in a year sitting at your desk</a:t>
            </a:r>
          </a:p>
          <a:p>
            <a:pPr lvl="1"/>
            <a:r>
              <a:rPr lang="en-US" sz="2000" dirty="0" smtClean="0"/>
              <a:t>Inspiration!</a:t>
            </a:r>
          </a:p>
          <a:p>
            <a:pPr lvl="1"/>
            <a:r>
              <a:rPr lang="en-US" sz="2000" dirty="0" smtClean="0"/>
              <a:t>Exposure to a bunch of people who have created some cool stuff</a:t>
            </a:r>
          </a:p>
          <a:p>
            <a:pPr marL="457200" lvl="1" indent="0">
              <a:buNone/>
            </a:pPr>
            <a:r>
              <a:rPr lang="en-US" sz="2000" dirty="0" smtClean="0"/>
              <a:t>        … but who aren’t really much different to you</a:t>
            </a:r>
          </a:p>
          <a:p>
            <a:r>
              <a:rPr lang="en-US" sz="2400" dirty="0" smtClean="0"/>
              <a:t>You might find yourself coming back wanting to change things…</a:t>
            </a:r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3717032"/>
            <a:ext cx="29931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Vijaya" panose="020B0604020202020204" pitchFamily="34" charset="0"/>
                <a:cs typeface="Vijaya" panose="020B0604020202020204" pitchFamily="34" charset="0"/>
              </a:rPr>
              <a:t>And all should cry, Beware! Beware! </a:t>
            </a:r>
          </a:p>
          <a:p>
            <a:r>
              <a:rPr lang="en-AU" dirty="0">
                <a:latin typeface="Vijaya" panose="020B0604020202020204" pitchFamily="34" charset="0"/>
                <a:cs typeface="Vijaya" panose="020B0604020202020204" pitchFamily="34" charset="0"/>
              </a:rPr>
              <a:t>His flashing eyes, his floating hair! </a:t>
            </a:r>
          </a:p>
          <a:p>
            <a:r>
              <a:rPr lang="en-AU" dirty="0">
                <a:latin typeface="Vijaya" panose="020B0604020202020204" pitchFamily="34" charset="0"/>
                <a:cs typeface="Vijaya" panose="020B0604020202020204" pitchFamily="34" charset="0"/>
              </a:rPr>
              <a:t>Weave a circle round him thrice, </a:t>
            </a:r>
          </a:p>
          <a:p>
            <a:r>
              <a:rPr lang="en-AU" dirty="0">
                <a:latin typeface="Vijaya" panose="020B0604020202020204" pitchFamily="34" charset="0"/>
                <a:cs typeface="Vijaya" panose="020B0604020202020204" pitchFamily="34" charset="0"/>
              </a:rPr>
              <a:t>And close your eyes with holy dread </a:t>
            </a:r>
          </a:p>
          <a:p>
            <a:r>
              <a:rPr lang="en-AU" dirty="0">
                <a:latin typeface="Vijaya" panose="020B0604020202020204" pitchFamily="34" charset="0"/>
                <a:cs typeface="Vijaya" panose="020B0604020202020204" pitchFamily="34" charset="0"/>
              </a:rPr>
              <a:t>For he on honey-dew hath fed, </a:t>
            </a:r>
          </a:p>
          <a:p>
            <a:r>
              <a:rPr lang="en-AU" dirty="0">
                <a:latin typeface="Vijaya" panose="020B0604020202020204" pitchFamily="34" charset="0"/>
                <a:cs typeface="Vijaya" panose="020B0604020202020204" pitchFamily="34" charset="0"/>
              </a:rPr>
              <a:t>And drunk the milk of Paradise.</a:t>
            </a:r>
          </a:p>
          <a:p>
            <a:endParaRPr lang="en-AU" dirty="0">
              <a:latin typeface="Vijaya" panose="020B0604020202020204" pitchFamily="34" charset="0"/>
              <a:cs typeface="Vijay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94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go to a Software Engineering Conference?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will you get out of it?</a:t>
            </a:r>
          </a:p>
          <a:p>
            <a:pPr lvl="1"/>
            <a:r>
              <a:rPr lang="en-US" sz="2000" dirty="0" smtClean="0"/>
              <a:t>More ideas in a few days than in a year sitting at your desk</a:t>
            </a:r>
          </a:p>
          <a:p>
            <a:pPr lvl="1"/>
            <a:r>
              <a:rPr lang="en-US" sz="2000" dirty="0" smtClean="0"/>
              <a:t>Inspiration!</a:t>
            </a:r>
          </a:p>
          <a:p>
            <a:pPr lvl="1"/>
            <a:r>
              <a:rPr lang="en-US" sz="2000" dirty="0" smtClean="0"/>
              <a:t>Exposure to a bunch of people who have created some cool stuff</a:t>
            </a:r>
          </a:p>
          <a:p>
            <a:pPr marL="457200" lvl="1" indent="0">
              <a:buNone/>
            </a:pPr>
            <a:r>
              <a:rPr lang="en-US" sz="2000" dirty="0" smtClean="0"/>
              <a:t>        … but who aren’t really much different to you</a:t>
            </a:r>
          </a:p>
          <a:p>
            <a:r>
              <a:rPr lang="en-US" sz="2400" dirty="0" smtClean="0"/>
              <a:t>You might find yourself coming back wanting to change things…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3717032"/>
            <a:ext cx="29931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Vijaya" panose="020B0604020202020204" pitchFamily="34" charset="0"/>
                <a:cs typeface="Vijaya" panose="020B0604020202020204" pitchFamily="34" charset="0"/>
              </a:rPr>
              <a:t>And all should cry, Beware! Beware! </a:t>
            </a:r>
          </a:p>
          <a:p>
            <a:r>
              <a:rPr lang="en-AU" dirty="0">
                <a:latin typeface="Vijaya" panose="020B0604020202020204" pitchFamily="34" charset="0"/>
                <a:cs typeface="Vijaya" panose="020B0604020202020204" pitchFamily="34" charset="0"/>
              </a:rPr>
              <a:t>His flashing eyes, his floating hair! </a:t>
            </a:r>
          </a:p>
          <a:p>
            <a:r>
              <a:rPr lang="en-AU" dirty="0">
                <a:latin typeface="Vijaya" panose="020B0604020202020204" pitchFamily="34" charset="0"/>
                <a:cs typeface="Vijaya" panose="020B0604020202020204" pitchFamily="34" charset="0"/>
              </a:rPr>
              <a:t>Weave a circle round him thrice, </a:t>
            </a:r>
          </a:p>
          <a:p>
            <a:r>
              <a:rPr lang="en-AU" dirty="0">
                <a:latin typeface="Vijaya" panose="020B0604020202020204" pitchFamily="34" charset="0"/>
                <a:cs typeface="Vijaya" panose="020B0604020202020204" pitchFamily="34" charset="0"/>
              </a:rPr>
              <a:t>And close your eyes with holy dread </a:t>
            </a:r>
          </a:p>
          <a:p>
            <a:r>
              <a:rPr lang="en-AU" dirty="0">
                <a:latin typeface="Vijaya" panose="020B0604020202020204" pitchFamily="34" charset="0"/>
                <a:cs typeface="Vijaya" panose="020B0604020202020204" pitchFamily="34" charset="0"/>
              </a:rPr>
              <a:t>For he on honey-dew hath fed, </a:t>
            </a:r>
          </a:p>
          <a:p>
            <a:r>
              <a:rPr lang="en-AU" dirty="0">
                <a:latin typeface="Vijaya" panose="020B0604020202020204" pitchFamily="34" charset="0"/>
                <a:cs typeface="Vijaya" panose="020B0604020202020204" pitchFamily="34" charset="0"/>
              </a:rPr>
              <a:t>And drunk the milk of Paradise.</a:t>
            </a:r>
          </a:p>
          <a:p>
            <a:endParaRPr lang="en-AU" dirty="0">
              <a:latin typeface="Vijaya" panose="020B0604020202020204" pitchFamily="34" charset="0"/>
              <a:cs typeface="Vijay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3" y="4409528"/>
            <a:ext cx="360039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508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GC has </a:t>
            </a:r>
            <a:r>
              <a:rPr lang="en-US" dirty="0">
                <a:solidFill>
                  <a:schemeClr val="accent2"/>
                </a:solidFill>
              </a:rPr>
              <a:t>budget for 1 person </a:t>
            </a:r>
            <a:r>
              <a:rPr lang="en-US" dirty="0" smtClean="0">
                <a:solidFill>
                  <a:schemeClr val="accent2"/>
                </a:solidFill>
              </a:rPr>
              <a:t>to go </a:t>
            </a:r>
            <a:r>
              <a:rPr lang="en-US" dirty="0">
                <a:solidFill>
                  <a:schemeClr val="accent2"/>
                </a:solidFill>
              </a:rPr>
              <a:t>to </a:t>
            </a:r>
            <a:r>
              <a:rPr lang="en-US" dirty="0" smtClean="0">
                <a:solidFill>
                  <a:schemeClr val="accent2"/>
                </a:solidFill>
              </a:rPr>
              <a:t>a Software Engineering </a:t>
            </a:r>
            <a:r>
              <a:rPr lang="en-US" dirty="0">
                <a:solidFill>
                  <a:schemeClr val="accent2"/>
                </a:solidFill>
              </a:rPr>
              <a:t>Conference in 2015</a:t>
            </a:r>
          </a:p>
        </p:txBody>
      </p:sp>
    </p:spTree>
    <p:extLst>
      <p:ext uri="{BB962C8B-B14F-4D97-AF65-F5344CB8AC3E}">
        <p14:creationId xmlns:p14="http://schemas.microsoft.com/office/powerpoint/2010/main" val="288405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“Continuous Delivery for the Rest of Us”</a:t>
            </a:r>
            <a:endParaRPr lang="en-AU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About the Guardian’s experiences managing website updates</a:t>
            </a:r>
          </a:p>
          <a:p>
            <a:r>
              <a:rPr lang="en-US" sz="2400" dirty="0" smtClean="0"/>
              <a:t>“Reduce the bottlenecks that stop you delivering”</a:t>
            </a:r>
          </a:p>
          <a:p>
            <a:r>
              <a:rPr lang="en-US" sz="2400" dirty="0" smtClean="0"/>
              <a:t>“Accelerate your OODA loop – get inside your competitors’”</a:t>
            </a:r>
          </a:p>
          <a:p>
            <a:r>
              <a:rPr lang="en-US" sz="2400" dirty="0" smtClean="0"/>
              <a:t>How?</a:t>
            </a:r>
          </a:p>
          <a:p>
            <a:pPr lvl="1"/>
            <a:r>
              <a:rPr lang="en-US" sz="2000" dirty="0" smtClean="0"/>
              <a:t>Try doubling your release frequency (pretend if you need to).</a:t>
            </a:r>
          </a:p>
          <a:p>
            <a:r>
              <a:rPr lang="en-US" sz="2400" dirty="0" smtClean="0"/>
              <a:t>What are the blockers?</a:t>
            </a:r>
          </a:p>
          <a:p>
            <a:pPr lvl="1"/>
            <a:r>
              <a:rPr lang="en-US" sz="2000" dirty="0" smtClean="0"/>
              <a:t>Monitoring is hard – automate your status indicators</a:t>
            </a:r>
          </a:p>
          <a:p>
            <a:pPr lvl="1"/>
            <a:r>
              <a:rPr lang="en-US" sz="2000" dirty="0" smtClean="0"/>
              <a:t>Avoid merge hell – commit often, maybe with feature switches</a:t>
            </a:r>
          </a:p>
          <a:p>
            <a:pPr lvl="1"/>
            <a:r>
              <a:rPr lang="en-US" sz="2000" dirty="0" smtClean="0"/>
              <a:t>Reduce manual QA</a:t>
            </a:r>
          </a:p>
          <a:p>
            <a:pPr lvl="1"/>
            <a:r>
              <a:rPr lang="en-US" sz="2000" dirty="0" smtClean="0"/>
              <a:t>Automate performance analysis – graphs aren’t reliable</a:t>
            </a:r>
          </a:p>
          <a:p>
            <a:pPr lvl="1"/>
            <a:r>
              <a:rPr lang="en-US" sz="2000" dirty="0" smtClean="0"/>
              <a:t>Pain points – the people feeling them may not be the people who can fix them</a:t>
            </a:r>
          </a:p>
          <a:p>
            <a:pPr lvl="1"/>
            <a:endParaRPr lang="en-US" sz="1600" dirty="0" smtClean="0"/>
          </a:p>
          <a:p>
            <a:pPr lvl="1"/>
            <a:endParaRPr lang="en-US" sz="20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30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“Continuous Delivery for the Rest of Us”</a:t>
            </a:r>
            <a:endParaRPr lang="en-AU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How is this relevant to CiSRA?</a:t>
            </a:r>
          </a:p>
          <a:p>
            <a:r>
              <a:rPr lang="en-US" sz="2400" dirty="0" smtClean="0"/>
              <a:t>Release cycle </a:t>
            </a:r>
            <a:r>
              <a:rPr lang="en-US" sz="2400" dirty="0" smtClean="0">
                <a:sym typeface="Symbol"/>
              </a:rPr>
              <a:t> 1 year (or more)</a:t>
            </a:r>
          </a:p>
          <a:p>
            <a:pPr lvl="1"/>
            <a:r>
              <a:rPr lang="en-US" sz="2000" dirty="0" smtClean="0">
                <a:sym typeface="Symbol"/>
              </a:rPr>
              <a:t>What if it was 6 months (or 3 months)?</a:t>
            </a:r>
          </a:p>
          <a:p>
            <a:pPr lvl="2"/>
            <a:r>
              <a:rPr lang="en-US" sz="1600" dirty="0" smtClean="0">
                <a:sym typeface="Symbol"/>
              </a:rPr>
              <a:t>We’d get a lot better at it</a:t>
            </a:r>
          </a:p>
          <a:p>
            <a:pPr lvl="2"/>
            <a:r>
              <a:rPr lang="en-US" sz="1600" dirty="0" smtClean="0">
                <a:sym typeface="Symbol"/>
              </a:rPr>
              <a:t>Maybe Canon could deploy the software earlier</a:t>
            </a:r>
          </a:p>
          <a:p>
            <a:pPr lvl="2"/>
            <a:r>
              <a:rPr lang="en-US" sz="1600" dirty="0" smtClean="0">
                <a:sym typeface="Symbol"/>
              </a:rPr>
              <a:t>We’d have fewer surprises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20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057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mg-cc-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6463</TotalTime>
  <Words>1556</Words>
  <Application>Microsoft Office PowerPoint</Application>
  <PresentationFormat>On-screen Show (4:3)</PresentationFormat>
  <Paragraphs>272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semg-cc-by</vt:lpstr>
      <vt:lpstr>Flow</vt:lpstr>
      <vt:lpstr>qCon SF 2014 – Conference Report</vt:lpstr>
      <vt:lpstr>Agenda</vt:lpstr>
      <vt:lpstr>What is qCon?</vt:lpstr>
      <vt:lpstr>What is qCon?</vt:lpstr>
      <vt:lpstr>Why go to a Software Engineering Conference?</vt:lpstr>
      <vt:lpstr>Why go to a Software Engineering Conference?</vt:lpstr>
      <vt:lpstr>Why go to a Software Engineering Conference?</vt:lpstr>
      <vt:lpstr>“Continuous Delivery for the Rest of Us”</vt:lpstr>
      <vt:lpstr>“Continuous Delivery for the Rest of Us”</vt:lpstr>
      <vt:lpstr>“Programming Should Be More Than Coding”</vt:lpstr>
      <vt:lpstr>“How DevOps and the Cloud Changed Google Engineering”</vt:lpstr>
      <vt:lpstr>“How DevOps and the Cloud Changed Google Engineering”</vt:lpstr>
      <vt:lpstr>“Designing the Second Interface”</vt:lpstr>
      <vt:lpstr>“Designing the Second Interface”</vt:lpstr>
      <vt:lpstr>Some other common points</vt:lpstr>
      <vt:lpstr>Some other common points</vt:lpstr>
      <vt:lpstr>Bonus – Visual pattern recognition</vt:lpstr>
      <vt:lpstr>Bonus – Visual pattern recognition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 – part I</dc:title>
  <dc:creator>Rolfe</dc:creator>
  <cp:lastModifiedBy>Rolfe</cp:lastModifiedBy>
  <cp:revision>100</cp:revision>
  <cp:lastPrinted>2015-02-28T02:46:19Z</cp:lastPrinted>
  <dcterms:created xsi:type="dcterms:W3CDTF">2014-02-17T09:24:27Z</dcterms:created>
  <dcterms:modified xsi:type="dcterms:W3CDTF">2016-06-05T23:25:01Z</dcterms:modified>
</cp:coreProperties>
</file>