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>
        <p:scale>
          <a:sx n="100" d="100"/>
          <a:sy n="100" d="100"/>
        </p:scale>
        <p:origin x="-444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write better requirements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6-Feb-2014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Rule 4</a:t>
            </a:r>
            <a:r>
              <a:rPr lang="en-US" dirty="0" smtClean="0"/>
              <a:t>: the requirement must be verifiable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This is the common-sense test</a:t>
            </a:r>
          </a:p>
          <a:p>
            <a:r>
              <a:rPr lang="en-AU" dirty="0" smtClean="0"/>
              <a:t>Read </a:t>
            </a:r>
            <a:r>
              <a:rPr lang="en-AU" dirty="0"/>
              <a:t>the requirement and put on your testing hat...</a:t>
            </a:r>
          </a:p>
          <a:p>
            <a:pPr lvl="1"/>
            <a:r>
              <a:rPr lang="en-AU" dirty="0" smtClean="0"/>
              <a:t>is </a:t>
            </a:r>
            <a:r>
              <a:rPr lang="en-AU" dirty="0"/>
              <a:t>it </a:t>
            </a:r>
            <a:r>
              <a:rPr lang="en-AU" i="1" dirty="0"/>
              <a:t>possible</a:t>
            </a:r>
            <a:r>
              <a:rPr lang="en-AU" dirty="0"/>
              <a:t> to verify each requirement?</a:t>
            </a:r>
          </a:p>
          <a:p>
            <a:pPr lvl="1"/>
            <a:r>
              <a:rPr lang="en-AU" dirty="0" smtClean="0"/>
              <a:t>is </a:t>
            </a:r>
            <a:r>
              <a:rPr lang="en-AU" dirty="0"/>
              <a:t>it clear </a:t>
            </a:r>
            <a:r>
              <a:rPr lang="en-AU" i="1" dirty="0"/>
              <a:t>how</a:t>
            </a:r>
            <a:r>
              <a:rPr lang="en-AU" dirty="0"/>
              <a:t> it should be verified</a:t>
            </a:r>
          </a:p>
          <a:p>
            <a:r>
              <a:rPr lang="en-AU" dirty="0" smtClean="0"/>
              <a:t>Functional </a:t>
            </a:r>
            <a:r>
              <a:rPr lang="en-AU" dirty="0"/>
              <a:t>requirements</a:t>
            </a:r>
          </a:p>
          <a:p>
            <a:pPr lvl="1"/>
            <a:r>
              <a:rPr lang="en-AU" dirty="0" smtClean="0"/>
              <a:t>usually </a:t>
            </a:r>
            <a:r>
              <a:rPr lang="en-AU" dirty="0" err="1"/>
              <a:t>boolean</a:t>
            </a:r>
            <a:r>
              <a:rPr lang="en-AU" dirty="0"/>
              <a:t> conditions which are either met or not</a:t>
            </a:r>
          </a:p>
          <a:p>
            <a:r>
              <a:rPr lang="en-AU" dirty="0" smtClean="0"/>
              <a:t>Non-functional </a:t>
            </a:r>
            <a:r>
              <a:rPr lang="en-AU" dirty="0"/>
              <a:t>requirements</a:t>
            </a:r>
          </a:p>
          <a:p>
            <a:pPr lvl="1"/>
            <a:r>
              <a:rPr lang="en-AU" dirty="0" smtClean="0"/>
              <a:t>usually </a:t>
            </a:r>
            <a:r>
              <a:rPr lang="en-AU" dirty="0"/>
              <a:t>involve a </a:t>
            </a:r>
            <a:r>
              <a:rPr lang="en-AU" b="1" dirty="0" smtClean="0"/>
              <a:t>scale</a:t>
            </a:r>
            <a:r>
              <a:rPr lang="en-AU" dirty="0" smtClean="0"/>
              <a:t> </a:t>
            </a:r>
            <a:r>
              <a:rPr lang="en-AU" dirty="0"/>
              <a:t>(e.g. seconds) and a </a:t>
            </a:r>
            <a:r>
              <a:rPr lang="en-AU" b="1" dirty="0" smtClean="0"/>
              <a:t>meter</a:t>
            </a:r>
            <a:r>
              <a:rPr lang="en-AU" dirty="0" smtClean="0"/>
              <a:t> </a:t>
            </a:r>
            <a:r>
              <a:rPr lang="en-AU" dirty="0"/>
              <a:t>("</a:t>
            </a:r>
            <a:r>
              <a:rPr lang="en-AU" dirty="0" err="1"/>
              <a:t>cpu</a:t>
            </a:r>
            <a:r>
              <a:rPr lang="en-AU" dirty="0"/>
              <a:t> time")</a:t>
            </a:r>
          </a:p>
          <a:p>
            <a:pPr lvl="1"/>
            <a:r>
              <a:rPr lang="en-AU" dirty="0" smtClean="0"/>
              <a:t>can </a:t>
            </a:r>
            <a:r>
              <a:rPr lang="en-AU" dirty="0"/>
              <a:t>have up to 3 values: minimum, target, stretch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26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look at some examples!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“Once </a:t>
            </a:r>
            <a:r>
              <a:rPr lang="en-AU" dirty="0"/>
              <a:t>printing has started, </a:t>
            </a:r>
            <a:r>
              <a:rPr lang="en-AU" dirty="0" smtClean="0"/>
              <a:t>stopping </a:t>
            </a:r>
            <a:r>
              <a:rPr lang="en-AU" dirty="0"/>
              <a:t>the print head should be </a:t>
            </a:r>
            <a:r>
              <a:rPr lang="en-AU" dirty="0" smtClean="0"/>
              <a:t>avoided”</a:t>
            </a:r>
            <a:endParaRPr lang="en-AU" dirty="0"/>
          </a:p>
          <a:p>
            <a:r>
              <a:rPr lang="en-AU" dirty="0" smtClean="0"/>
              <a:t>“The </a:t>
            </a:r>
            <a:r>
              <a:rPr lang="en-AU" dirty="0"/>
              <a:t>time between receiving a PDL file and the printer starting should be </a:t>
            </a:r>
            <a:r>
              <a:rPr lang="en-AU" dirty="0" smtClean="0"/>
              <a:t>kept </a:t>
            </a:r>
            <a:r>
              <a:rPr lang="en-AU" dirty="0"/>
              <a:t>to a </a:t>
            </a:r>
            <a:r>
              <a:rPr lang="en-AU" dirty="0" smtClean="0"/>
              <a:t>minimum”</a:t>
            </a:r>
            <a:endParaRPr lang="en-AU" dirty="0"/>
          </a:p>
          <a:p>
            <a:r>
              <a:rPr lang="en-AU" dirty="0" smtClean="0"/>
              <a:t>“Shall </a:t>
            </a:r>
            <a:r>
              <a:rPr lang="en-AU" dirty="0"/>
              <a:t>be capable of supporting various </a:t>
            </a:r>
            <a:r>
              <a:rPr lang="en-AU" dirty="0" smtClean="0"/>
              <a:t>mixes </a:t>
            </a:r>
            <a:r>
              <a:rPr lang="en-AU" dirty="0"/>
              <a:t>of the above </a:t>
            </a:r>
            <a:r>
              <a:rPr lang="en-AU" dirty="0" smtClean="0"/>
              <a:t>tasks”</a:t>
            </a:r>
            <a:endParaRPr lang="en-AU" dirty="0"/>
          </a:p>
          <a:p>
            <a:r>
              <a:rPr lang="en-AU" dirty="0" smtClean="0"/>
              <a:t>“The </a:t>
            </a:r>
            <a:r>
              <a:rPr lang="en-AU" dirty="0"/>
              <a:t>product shall support cancel </a:t>
            </a:r>
            <a:r>
              <a:rPr lang="en-AU" dirty="0" smtClean="0"/>
              <a:t>functionality”</a:t>
            </a:r>
            <a:endParaRPr lang="en-AU" dirty="0"/>
          </a:p>
          <a:p>
            <a:r>
              <a:rPr lang="en-AU" dirty="0" smtClean="0"/>
              <a:t>“Data </a:t>
            </a:r>
            <a:r>
              <a:rPr lang="en-AU" dirty="0"/>
              <a:t>structures shall be arranged to be efficient for both 32-byte </a:t>
            </a:r>
            <a:r>
              <a:rPr lang="en-AU" dirty="0" smtClean="0"/>
              <a:t>and 64-byte </a:t>
            </a:r>
            <a:r>
              <a:rPr lang="en-AU" dirty="0"/>
              <a:t>cache line </a:t>
            </a:r>
            <a:r>
              <a:rPr lang="en-AU" dirty="0" smtClean="0"/>
              <a:t>sizes”</a:t>
            </a:r>
            <a:endParaRPr lang="en-AU" dirty="0"/>
          </a:p>
          <a:p>
            <a:r>
              <a:rPr lang="en-AU" dirty="0" smtClean="0"/>
              <a:t>“Serialisation </a:t>
            </a:r>
            <a:r>
              <a:rPr lang="en-AU" dirty="0"/>
              <a:t>time should be insignificant compared to build </a:t>
            </a:r>
            <a:r>
              <a:rPr lang="en-AU" dirty="0" smtClean="0"/>
              <a:t>time”</a:t>
            </a:r>
            <a:endParaRPr lang="en-AU" dirty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784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look at some examples!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“Once </a:t>
            </a:r>
            <a:r>
              <a:rPr lang="en-AU" dirty="0"/>
              <a:t>printing has started, </a:t>
            </a:r>
            <a:r>
              <a:rPr lang="en-AU" dirty="0" smtClean="0"/>
              <a:t>stopping </a:t>
            </a:r>
            <a:r>
              <a:rPr lang="en-AU" dirty="0"/>
              <a:t>the print head </a:t>
            </a:r>
            <a:r>
              <a:rPr lang="en-AU" dirty="0">
                <a:solidFill>
                  <a:srgbClr val="FF0000"/>
                </a:solidFill>
              </a:rPr>
              <a:t>should be </a:t>
            </a:r>
            <a:r>
              <a:rPr lang="en-AU" dirty="0" smtClean="0">
                <a:solidFill>
                  <a:srgbClr val="FF0000"/>
                </a:solidFill>
              </a:rPr>
              <a:t>avoided</a:t>
            </a:r>
            <a:r>
              <a:rPr lang="en-AU" dirty="0" smtClean="0"/>
              <a:t>”</a:t>
            </a:r>
            <a:endParaRPr lang="en-AU" dirty="0"/>
          </a:p>
          <a:p>
            <a:r>
              <a:rPr lang="en-AU" dirty="0" smtClean="0"/>
              <a:t>“The </a:t>
            </a:r>
            <a:r>
              <a:rPr lang="en-AU" dirty="0"/>
              <a:t>time between receiving a PDL file and the printer starting </a:t>
            </a:r>
            <a:r>
              <a:rPr lang="en-AU" dirty="0">
                <a:solidFill>
                  <a:srgbClr val="FF0000"/>
                </a:solidFill>
              </a:rPr>
              <a:t>should</a:t>
            </a:r>
            <a:r>
              <a:rPr lang="en-AU" dirty="0"/>
              <a:t> be </a:t>
            </a:r>
            <a:r>
              <a:rPr lang="en-AU" dirty="0" smtClean="0"/>
              <a:t>kept </a:t>
            </a:r>
            <a:r>
              <a:rPr lang="en-AU" dirty="0"/>
              <a:t>to a </a:t>
            </a:r>
            <a:r>
              <a:rPr lang="en-AU" dirty="0" smtClean="0">
                <a:solidFill>
                  <a:srgbClr val="FF0000"/>
                </a:solidFill>
              </a:rPr>
              <a:t>minimum</a:t>
            </a:r>
            <a:r>
              <a:rPr lang="en-AU" dirty="0" smtClean="0"/>
              <a:t>”</a:t>
            </a:r>
            <a:endParaRPr lang="en-AU" dirty="0"/>
          </a:p>
          <a:p>
            <a:r>
              <a:rPr lang="en-AU" dirty="0" smtClean="0"/>
              <a:t>“Shall </a:t>
            </a:r>
            <a:r>
              <a:rPr lang="en-AU" dirty="0"/>
              <a:t>be capable of </a:t>
            </a:r>
            <a:r>
              <a:rPr lang="en-AU" dirty="0">
                <a:solidFill>
                  <a:srgbClr val="FF0000"/>
                </a:solidFill>
              </a:rPr>
              <a:t>supporting</a:t>
            </a:r>
            <a:r>
              <a:rPr lang="en-AU" dirty="0"/>
              <a:t> various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en-AU" dirty="0" smtClean="0">
                <a:solidFill>
                  <a:srgbClr val="FF0000"/>
                </a:solidFill>
              </a:rPr>
              <a:t>mixes </a:t>
            </a:r>
            <a:r>
              <a:rPr lang="en-AU" dirty="0"/>
              <a:t>of the </a:t>
            </a:r>
            <a:r>
              <a:rPr lang="en-AU" dirty="0">
                <a:solidFill>
                  <a:srgbClr val="FF0000"/>
                </a:solidFill>
              </a:rPr>
              <a:t>above </a:t>
            </a:r>
            <a:r>
              <a:rPr lang="en-AU" dirty="0" smtClean="0">
                <a:solidFill>
                  <a:srgbClr val="FF0000"/>
                </a:solidFill>
              </a:rPr>
              <a:t>tasks</a:t>
            </a:r>
            <a:r>
              <a:rPr lang="en-AU" dirty="0" smtClean="0"/>
              <a:t>”</a:t>
            </a:r>
            <a:endParaRPr lang="en-AU" dirty="0"/>
          </a:p>
          <a:p>
            <a:r>
              <a:rPr lang="en-AU" dirty="0" smtClean="0"/>
              <a:t>“The </a:t>
            </a:r>
            <a:r>
              <a:rPr lang="en-AU" dirty="0"/>
              <a:t>product shall </a:t>
            </a:r>
            <a:r>
              <a:rPr lang="en-AU" dirty="0">
                <a:solidFill>
                  <a:srgbClr val="FF0000"/>
                </a:solidFill>
              </a:rPr>
              <a:t>support</a:t>
            </a:r>
            <a:r>
              <a:rPr lang="en-AU" dirty="0"/>
              <a:t> cancel </a:t>
            </a:r>
            <a:r>
              <a:rPr lang="en-AU" dirty="0" smtClean="0">
                <a:solidFill>
                  <a:srgbClr val="FF0000"/>
                </a:solidFill>
              </a:rPr>
              <a:t>functionality</a:t>
            </a:r>
            <a:r>
              <a:rPr lang="en-AU" dirty="0" smtClean="0"/>
              <a:t>”</a:t>
            </a:r>
            <a:endParaRPr lang="en-AU" dirty="0"/>
          </a:p>
          <a:p>
            <a:r>
              <a:rPr lang="en-AU" dirty="0" smtClean="0"/>
              <a:t>“</a:t>
            </a:r>
            <a:r>
              <a:rPr lang="en-AU" dirty="0" smtClean="0">
                <a:solidFill>
                  <a:srgbClr val="FF0000"/>
                </a:solidFill>
              </a:rPr>
              <a:t>Data </a:t>
            </a:r>
            <a:r>
              <a:rPr lang="en-AU" dirty="0">
                <a:solidFill>
                  <a:srgbClr val="FF0000"/>
                </a:solidFill>
              </a:rPr>
              <a:t>structures </a:t>
            </a:r>
            <a:r>
              <a:rPr lang="en-AU" dirty="0"/>
              <a:t>shall be arranged to be </a:t>
            </a:r>
            <a:r>
              <a:rPr lang="en-AU" dirty="0">
                <a:solidFill>
                  <a:srgbClr val="FF0000"/>
                </a:solidFill>
              </a:rPr>
              <a:t>efficient</a:t>
            </a:r>
            <a:r>
              <a:rPr lang="en-AU" dirty="0"/>
              <a:t> for both 32-byte </a:t>
            </a:r>
            <a:r>
              <a:rPr lang="en-AU" dirty="0" smtClean="0"/>
              <a:t>and 64-byte </a:t>
            </a:r>
            <a:r>
              <a:rPr lang="en-AU" dirty="0"/>
              <a:t>cache line </a:t>
            </a:r>
            <a:r>
              <a:rPr lang="en-AU" dirty="0" smtClean="0"/>
              <a:t>sizes”</a:t>
            </a:r>
            <a:endParaRPr lang="en-AU" dirty="0"/>
          </a:p>
          <a:p>
            <a:r>
              <a:rPr lang="en-AU" dirty="0" smtClean="0"/>
              <a:t>“Serialisation </a:t>
            </a:r>
            <a:r>
              <a:rPr lang="en-AU" dirty="0"/>
              <a:t>time should be </a:t>
            </a:r>
            <a:r>
              <a:rPr lang="en-AU" dirty="0">
                <a:solidFill>
                  <a:srgbClr val="FF0000"/>
                </a:solidFill>
              </a:rPr>
              <a:t>insignificant</a:t>
            </a:r>
            <a:r>
              <a:rPr lang="en-AU" dirty="0"/>
              <a:t> compared to build </a:t>
            </a:r>
            <a:r>
              <a:rPr lang="en-AU" dirty="0" smtClean="0"/>
              <a:t>time”</a:t>
            </a:r>
            <a:endParaRPr lang="en-AU" dirty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55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look at some more examples!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“The </a:t>
            </a:r>
            <a:r>
              <a:rPr lang="en-AU" dirty="0"/>
              <a:t>SDK must produce either 8 or 16-bit output per colour </a:t>
            </a:r>
            <a:r>
              <a:rPr lang="en-AU" dirty="0" smtClean="0"/>
              <a:t>channel”</a:t>
            </a:r>
            <a:endParaRPr lang="en-AU" dirty="0"/>
          </a:p>
          <a:p>
            <a:r>
              <a:rPr lang="en-AU" dirty="0" smtClean="0"/>
              <a:t>“Requires </a:t>
            </a:r>
            <a:r>
              <a:rPr lang="en-AU" dirty="0"/>
              <a:t>output module to provide API to ship N </a:t>
            </a:r>
            <a:r>
              <a:rPr lang="en-AU" dirty="0" err="1" smtClean="0"/>
              <a:t>scanlines</a:t>
            </a:r>
            <a:r>
              <a:rPr lang="en-AU" dirty="0" smtClean="0"/>
              <a:t>”</a:t>
            </a:r>
            <a:endParaRPr lang="en-AU" dirty="0"/>
          </a:p>
          <a:p>
            <a:r>
              <a:rPr lang="en-AU" dirty="0" smtClean="0"/>
              <a:t>“Support </a:t>
            </a:r>
            <a:r>
              <a:rPr lang="en-AU" dirty="0"/>
              <a:t>data structure </a:t>
            </a:r>
            <a:r>
              <a:rPr lang="en-AU" dirty="0" smtClean="0"/>
              <a:t>serialisation”</a:t>
            </a:r>
            <a:endParaRPr lang="en-AU" dirty="0"/>
          </a:p>
          <a:p>
            <a:r>
              <a:rPr lang="en-AU" dirty="0" smtClean="0"/>
              <a:t>“The </a:t>
            </a:r>
            <a:r>
              <a:rPr lang="en-AU" dirty="0"/>
              <a:t>system must output valid UDI objects in all supported </a:t>
            </a:r>
            <a:r>
              <a:rPr lang="en-AU" dirty="0" smtClean="0"/>
              <a:t>configurations”</a:t>
            </a:r>
            <a:endParaRPr lang="en-AU" dirty="0"/>
          </a:p>
          <a:p>
            <a:r>
              <a:rPr lang="en-AU" dirty="0" smtClean="0"/>
              <a:t>“Mean </a:t>
            </a:r>
            <a:r>
              <a:rPr lang="en-AU" dirty="0"/>
              <a:t>execution time must be </a:t>
            </a:r>
            <a:r>
              <a:rPr lang="en-AU" dirty="0" smtClean="0"/>
              <a:t>improved (reduced</a:t>
            </a:r>
            <a:r>
              <a:rPr lang="en-AU" dirty="0"/>
              <a:t>) by any idioms used in </a:t>
            </a:r>
            <a:r>
              <a:rPr lang="en-AU" dirty="0" smtClean="0"/>
              <a:t>the [external</a:t>
            </a:r>
            <a:r>
              <a:rPr lang="en-AU" dirty="0"/>
              <a:t>] system, and should not be worsened (increased) </a:t>
            </a:r>
            <a:r>
              <a:rPr lang="en-AU" dirty="0" smtClean="0"/>
              <a:t>unnecessarily </a:t>
            </a:r>
            <a:r>
              <a:rPr lang="en-AU" dirty="0"/>
              <a:t>by the new </a:t>
            </a:r>
            <a:r>
              <a:rPr lang="en-AU" dirty="0" smtClean="0"/>
              <a:t>algorithm”</a:t>
            </a:r>
            <a:endParaRPr lang="en-AU" dirty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539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look at some more examples!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“The </a:t>
            </a:r>
            <a:r>
              <a:rPr lang="en-AU" dirty="0"/>
              <a:t>SDK must produce </a:t>
            </a:r>
            <a:r>
              <a:rPr lang="en-AU" dirty="0">
                <a:solidFill>
                  <a:srgbClr val="FF0000"/>
                </a:solidFill>
              </a:rPr>
              <a:t>either</a:t>
            </a:r>
            <a:r>
              <a:rPr lang="en-AU" dirty="0"/>
              <a:t> 8 or 16-bit output per colour </a:t>
            </a:r>
            <a:r>
              <a:rPr lang="en-AU" dirty="0" smtClean="0"/>
              <a:t>channel”</a:t>
            </a:r>
            <a:endParaRPr lang="en-AU" dirty="0"/>
          </a:p>
          <a:p>
            <a:r>
              <a:rPr lang="en-AU" dirty="0" smtClean="0"/>
              <a:t>“</a:t>
            </a:r>
            <a:r>
              <a:rPr lang="en-AU" dirty="0" smtClean="0">
                <a:solidFill>
                  <a:srgbClr val="FF0000"/>
                </a:solidFill>
              </a:rPr>
              <a:t>Requires</a:t>
            </a:r>
            <a:r>
              <a:rPr lang="en-AU" dirty="0" smtClean="0"/>
              <a:t> </a:t>
            </a:r>
            <a:r>
              <a:rPr lang="en-AU" dirty="0"/>
              <a:t>output module to </a:t>
            </a:r>
            <a:r>
              <a:rPr lang="en-AU" dirty="0">
                <a:solidFill>
                  <a:srgbClr val="FF0000"/>
                </a:solidFill>
              </a:rPr>
              <a:t>provide</a:t>
            </a:r>
            <a:r>
              <a:rPr lang="en-AU" dirty="0"/>
              <a:t> API to ship </a:t>
            </a:r>
            <a:r>
              <a:rPr lang="en-AU" dirty="0">
                <a:solidFill>
                  <a:srgbClr val="FF0000"/>
                </a:solidFill>
              </a:rPr>
              <a:t>N</a:t>
            </a:r>
            <a:r>
              <a:rPr lang="en-AU" dirty="0"/>
              <a:t> </a:t>
            </a:r>
            <a:r>
              <a:rPr lang="en-AU" dirty="0" smtClean="0"/>
              <a:t>scan-lines”</a:t>
            </a:r>
            <a:endParaRPr lang="en-AU" dirty="0"/>
          </a:p>
          <a:p>
            <a:r>
              <a:rPr lang="en-AU" dirty="0" smtClean="0"/>
              <a:t>“</a:t>
            </a:r>
            <a:r>
              <a:rPr lang="en-AU" dirty="0" smtClean="0">
                <a:solidFill>
                  <a:srgbClr val="FF0000"/>
                </a:solidFill>
              </a:rPr>
              <a:t>Support</a:t>
            </a:r>
            <a:r>
              <a:rPr lang="en-AU" dirty="0" smtClean="0"/>
              <a:t> </a:t>
            </a:r>
            <a:r>
              <a:rPr lang="en-AU" dirty="0"/>
              <a:t>data structure </a:t>
            </a:r>
            <a:r>
              <a:rPr lang="en-AU" dirty="0" smtClean="0"/>
              <a:t>serialisation”</a:t>
            </a:r>
            <a:endParaRPr lang="en-AU" dirty="0"/>
          </a:p>
          <a:p>
            <a:r>
              <a:rPr lang="en-AU" dirty="0" smtClean="0"/>
              <a:t>“The </a:t>
            </a:r>
            <a:r>
              <a:rPr lang="en-AU" dirty="0"/>
              <a:t>system must </a:t>
            </a:r>
            <a:r>
              <a:rPr lang="en-AU" dirty="0">
                <a:solidFill>
                  <a:srgbClr val="FF0000"/>
                </a:solidFill>
              </a:rPr>
              <a:t>output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valid</a:t>
            </a:r>
            <a:r>
              <a:rPr lang="en-AU" dirty="0"/>
              <a:t> UDI objects in </a:t>
            </a:r>
            <a:r>
              <a:rPr lang="en-AU" dirty="0">
                <a:solidFill>
                  <a:srgbClr val="FF0000"/>
                </a:solidFill>
              </a:rPr>
              <a:t>all supported </a:t>
            </a:r>
            <a:r>
              <a:rPr lang="en-AU" dirty="0" smtClean="0">
                <a:solidFill>
                  <a:srgbClr val="FF0000"/>
                </a:solidFill>
              </a:rPr>
              <a:t>configurations</a:t>
            </a:r>
            <a:r>
              <a:rPr lang="en-AU" dirty="0" smtClean="0"/>
              <a:t>”</a:t>
            </a:r>
            <a:endParaRPr lang="en-AU" dirty="0"/>
          </a:p>
          <a:p>
            <a:r>
              <a:rPr lang="en-AU" dirty="0" smtClean="0"/>
              <a:t>“Mean </a:t>
            </a:r>
            <a:r>
              <a:rPr lang="en-AU" dirty="0"/>
              <a:t>execution time </a:t>
            </a:r>
            <a:r>
              <a:rPr lang="en-AU" dirty="0">
                <a:solidFill>
                  <a:srgbClr val="FF0000"/>
                </a:solidFill>
              </a:rPr>
              <a:t>must be </a:t>
            </a:r>
            <a:r>
              <a:rPr lang="en-AU" dirty="0" smtClean="0">
                <a:solidFill>
                  <a:srgbClr val="FF0000"/>
                </a:solidFill>
              </a:rPr>
              <a:t>improved </a:t>
            </a:r>
            <a:r>
              <a:rPr lang="en-AU" dirty="0" smtClean="0"/>
              <a:t>(reduced</a:t>
            </a:r>
            <a:r>
              <a:rPr lang="en-AU" dirty="0"/>
              <a:t>) by </a:t>
            </a:r>
            <a:r>
              <a:rPr lang="en-AU" dirty="0">
                <a:solidFill>
                  <a:srgbClr val="FF0000"/>
                </a:solidFill>
              </a:rPr>
              <a:t>any idioms </a:t>
            </a:r>
            <a:r>
              <a:rPr lang="en-AU" dirty="0"/>
              <a:t>used in </a:t>
            </a:r>
            <a:r>
              <a:rPr lang="en-AU" dirty="0" smtClean="0"/>
              <a:t>the [external</a:t>
            </a:r>
            <a:r>
              <a:rPr lang="en-AU" dirty="0"/>
              <a:t>] system, and </a:t>
            </a:r>
            <a:r>
              <a:rPr lang="en-AU" dirty="0">
                <a:solidFill>
                  <a:srgbClr val="FF0000"/>
                </a:solidFill>
              </a:rPr>
              <a:t>should</a:t>
            </a:r>
            <a:r>
              <a:rPr lang="en-AU" dirty="0"/>
              <a:t> not be worsened (increased) </a:t>
            </a:r>
            <a:r>
              <a:rPr lang="en-AU" dirty="0" smtClean="0">
                <a:solidFill>
                  <a:srgbClr val="FF0000"/>
                </a:solidFill>
              </a:rPr>
              <a:t>unnecessarily</a:t>
            </a:r>
            <a:r>
              <a:rPr lang="en-AU" dirty="0" smtClean="0"/>
              <a:t> </a:t>
            </a:r>
            <a:r>
              <a:rPr lang="en-AU" dirty="0"/>
              <a:t>by the new </a:t>
            </a:r>
            <a:r>
              <a:rPr lang="en-AU" dirty="0" smtClean="0"/>
              <a:t>algorithm”</a:t>
            </a:r>
            <a:endParaRPr lang="en-AU" dirty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96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bother with requirements?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Requirements </a:t>
            </a:r>
            <a:r>
              <a:rPr lang="en-AU" sz="2800" dirty="0"/>
              <a:t>in </a:t>
            </a:r>
            <a:r>
              <a:rPr lang="en-AU" sz="2800" dirty="0" err="1"/>
              <a:t>CiSRA</a:t>
            </a:r>
            <a:r>
              <a:rPr lang="en-AU" sz="2800" dirty="0"/>
              <a:t> can serve </a:t>
            </a:r>
            <a:r>
              <a:rPr lang="en-AU" sz="2800" dirty="0" smtClean="0"/>
              <a:t>3 purposes</a:t>
            </a:r>
            <a:r>
              <a:rPr lang="en-AU" sz="2800" dirty="0"/>
              <a:t>:</a:t>
            </a:r>
          </a:p>
          <a:p>
            <a:pPr lvl="1"/>
            <a:r>
              <a:rPr lang="en-AU" sz="2400" dirty="0" smtClean="0"/>
              <a:t>tell </a:t>
            </a:r>
            <a:r>
              <a:rPr lang="en-AU" sz="2400" dirty="0"/>
              <a:t>the developer what to design and implement</a:t>
            </a:r>
          </a:p>
          <a:p>
            <a:pPr lvl="1"/>
            <a:r>
              <a:rPr lang="en-AU" sz="2400" dirty="0" smtClean="0"/>
              <a:t>tell </a:t>
            </a:r>
            <a:r>
              <a:rPr lang="en-AU" sz="2400" dirty="0"/>
              <a:t>Canon what to expect (perhaps with their agreement)</a:t>
            </a:r>
          </a:p>
          <a:p>
            <a:pPr lvl="1"/>
            <a:r>
              <a:rPr lang="en-AU" sz="2400" dirty="0" smtClean="0"/>
              <a:t>tell </a:t>
            </a:r>
            <a:r>
              <a:rPr lang="en-AU" sz="2400" dirty="0"/>
              <a:t>V&amp;V </a:t>
            </a:r>
            <a:r>
              <a:rPr lang="en-AU" sz="2400" i="1" dirty="0"/>
              <a:t>what</a:t>
            </a:r>
            <a:r>
              <a:rPr lang="en-AU" sz="2400" dirty="0"/>
              <a:t> to test against (and </a:t>
            </a:r>
            <a:r>
              <a:rPr lang="en-AU" sz="2400" i="1" dirty="0"/>
              <a:t>how</a:t>
            </a:r>
            <a:r>
              <a:rPr lang="en-AU" sz="2400" dirty="0"/>
              <a:t>)</a:t>
            </a:r>
          </a:p>
          <a:p>
            <a:r>
              <a:rPr lang="en-AU" sz="2800" dirty="0" err="1" smtClean="0"/>
              <a:t>CiSRA</a:t>
            </a:r>
            <a:r>
              <a:rPr lang="en-AU" sz="2800" dirty="0" smtClean="0"/>
              <a:t> is </a:t>
            </a:r>
            <a:r>
              <a:rPr lang="en-AU" sz="2800" dirty="0"/>
              <a:t>generally not </a:t>
            </a:r>
            <a:r>
              <a:rPr lang="en-AU" sz="2800" dirty="0" smtClean="0"/>
              <a:t>requirements-driven</a:t>
            </a:r>
            <a:r>
              <a:rPr lang="en-AU" sz="2800" dirty="0"/>
              <a:t>, but having </a:t>
            </a:r>
            <a:r>
              <a:rPr lang="en-AU" sz="2800" dirty="0" smtClean="0"/>
              <a:t>clear requirements can </a:t>
            </a:r>
            <a:r>
              <a:rPr lang="en-AU" sz="2800" dirty="0"/>
              <a:t>help prevent:</a:t>
            </a:r>
          </a:p>
          <a:p>
            <a:pPr lvl="1"/>
            <a:r>
              <a:rPr lang="en-AU" sz="2400" dirty="0" smtClean="0"/>
              <a:t>doing </a:t>
            </a:r>
            <a:r>
              <a:rPr lang="en-AU" sz="2400" dirty="0"/>
              <a:t>too much developing</a:t>
            </a:r>
          </a:p>
          <a:p>
            <a:pPr lvl="1"/>
            <a:r>
              <a:rPr lang="en-AU" sz="2400" dirty="0" smtClean="0"/>
              <a:t>not </a:t>
            </a:r>
            <a:r>
              <a:rPr lang="en-AU" sz="2400" dirty="0"/>
              <a:t>doing enough development</a:t>
            </a:r>
          </a:p>
          <a:p>
            <a:pPr lvl="1"/>
            <a:r>
              <a:rPr lang="en-AU" sz="2400" dirty="0" smtClean="0"/>
              <a:t>being </a:t>
            </a:r>
            <a:r>
              <a:rPr lang="en-AU" sz="2400" dirty="0"/>
              <a:t>embarrassed when it comes time for testing (or delivery!)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15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benefits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/>
              <a:t>15 years ago, Intel moved to a framework of better-defined </a:t>
            </a:r>
            <a:r>
              <a:rPr lang="en-AU" sz="2800" dirty="0" smtClean="0"/>
              <a:t>requirements.</a:t>
            </a:r>
          </a:p>
          <a:p>
            <a:pPr lvl="1"/>
            <a:r>
              <a:rPr lang="en-AU" sz="2400" dirty="0" smtClean="0"/>
              <a:t>In the </a:t>
            </a:r>
            <a:r>
              <a:rPr lang="en-AU" sz="2400" dirty="0"/>
              <a:t>first year, they reduced defects by 50%</a:t>
            </a:r>
          </a:p>
          <a:p>
            <a:r>
              <a:rPr lang="en-AU" sz="2800" dirty="0" smtClean="0"/>
              <a:t>Better </a:t>
            </a:r>
            <a:r>
              <a:rPr lang="en-AU" sz="2800" dirty="0"/>
              <a:t>requirements can mean the difference </a:t>
            </a:r>
            <a:r>
              <a:rPr lang="en-AU" sz="2800" dirty="0" smtClean="0"/>
              <a:t>between</a:t>
            </a:r>
          </a:p>
          <a:p>
            <a:pPr lvl="1"/>
            <a:r>
              <a:rPr lang="en-AU" sz="2400" dirty="0" smtClean="0"/>
              <a:t>a </a:t>
            </a:r>
            <a:r>
              <a:rPr lang="en-AU" sz="2400" dirty="0"/>
              <a:t>throwaway </a:t>
            </a:r>
            <a:r>
              <a:rPr lang="en-AU" sz="2400" dirty="0" smtClean="0"/>
              <a:t>document, and</a:t>
            </a:r>
            <a:endParaRPr lang="en-AU" sz="2400" dirty="0"/>
          </a:p>
          <a:p>
            <a:pPr lvl="1"/>
            <a:r>
              <a:rPr lang="en-AU" sz="2400" dirty="0" smtClean="0"/>
              <a:t>a </a:t>
            </a:r>
            <a:r>
              <a:rPr lang="en-AU" sz="2400" dirty="0"/>
              <a:t>useful reference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00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requirement?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Types of requirements: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 statement about what a system must do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 limitation </a:t>
            </a:r>
            <a:r>
              <a:rPr lang="en-US" sz="2400" dirty="0" smtClean="0"/>
              <a:t>or </a:t>
            </a:r>
            <a:r>
              <a:rPr lang="en-US" sz="2400" dirty="0" smtClean="0"/>
              <a:t>constraint on design or resources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How well a system should behave</a:t>
            </a:r>
          </a:p>
          <a:p>
            <a:pPr marL="571500" indent="-514350"/>
            <a:r>
              <a:rPr lang="en-US" sz="2800" dirty="0" smtClean="0"/>
              <a:t>1 is a </a:t>
            </a:r>
            <a:r>
              <a:rPr lang="en-US" sz="2800" i="1" dirty="0" smtClean="0"/>
              <a:t>Functional Requirement</a:t>
            </a:r>
          </a:p>
          <a:p>
            <a:pPr marL="971550" lvl="1" indent="-514350"/>
            <a:r>
              <a:rPr lang="en-AU" sz="2400" dirty="0"/>
              <a:t>functional requirements specify the operation and results of </a:t>
            </a:r>
            <a:r>
              <a:rPr lang="en-AU" sz="2400" dirty="0" smtClean="0"/>
              <a:t>system actions</a:t>
            </a:r>
            <a:endParaRPr lang="en-US" sz="2400" dirty="0" smtClean="0"/>
          </a:p>
          <a:p>
            <a:pPr marL="571500" indent="-514350"/>
            <a:r>
              <a:rPr lang="en-US" sz="2800" dirty="0" smtClean="0"/>
              <a:t>2 and 3 are </a:t>
            </a:r>
            <a:r>
              <a:rPr lang="en-US" sz="2800" i="1" dirty="0" smtClean="0"/>
              <a:t>Non-Functional Requirements</a:t>
            </a:r>
          </a:p>
          <a:p>
            <a:pPr marL="971550" lvl="1" indent="-514350"/>
            <a:r>
              <a:rPr lang="en-AU" sz="2400" dirty="0"/>
              <a:t>non-functional requirements cover the rest: performance, </a:t>
            </a:r>
            <a:r>
              <a:rPr lang="en-AU" sz="2400" dirty="0" smtClean="0"/>
              <a:t>quality, </a:t>
            </a:r>
            <a:r>
              <a:rPr lang="en-AU" sz="2400" dirty="0" smtClean="0"/>
              <a:t>availability, </a:t>
            </a:r>
            <a:r>
              <a:rPr lang="en-AU" sz="2400" dirty="0"/>
              <a:t>scalability, reliability (the "-</a:t>
            </a:r>
            <a:r>
              <a:rPr lang="en-AU" sz="2400" dirty="0" err="1"/>
              <a:t>ilities</a:t>
            </a:r>
            <a:r>
              <a:rPr lang="en-AU" sz="2400" dirty="0"/>
              <a:t>")</a:t>
            </a:r>
          </a:p>
          <a:p>
            <a:pPr marL="571500" indent="-514350"/>
            <a:r>
              <a:rPr lang="en-AU" sz="3000" dirty="0" smtClean="0"/>
              <a:t>Generally, </a:t>
            </a:r>
            <a:r>
              <a:rPr lang="en-AU" sz="3000" dirty="0" smtClean="0"/>
              <a:t>Functional Requirements </a:t>
            </a:r>
            <a:r>
              <a:rPr lang="en-AU" sz="3000" dirty="0"/>
              <a:t>are easy to define, the </a:t>
            </a:r>
            <a:r>
              <a:rPr lang="en-AU" sz="3000" dirty="0" smtClean="0"/>
              <a:t>difficulty </a:t>
            </a:r>
            <a:r>
              <a:rPr lang="en-AU" sz="3000" dirty="0"/>
              <a:t>arises with </a:t>
            </a:r>
            <a:r>
              <a:rPr lang="en-AU" sz="3000" dirty="0" smtClean="0"/>
              <a:t>Non-Functional Requirements</a:t>
            </a:r>
            <a:endParaRPr lang="en-AU" sz="3000" dirty="0"/>
          </a:p>
          <a:p>
            <a:pPr marL="971550" lvl="1" indent="-514350"/>
            <a:endParaRPr lang="en-US" sz="2400" dirty="0" smtClean="0"/>
          </a:p>
          <a:p>
            <a:pPr marL="57150" indent="0">
              <a:buNone/>
            </a:pPr>
            <a:endParaRPr lang="en-US" dirty="0" smtClean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40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 rules for better requirements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u="sng" dirty="0"/>
              <a:t>Rule 1</a:t>
            </a:r>
            <a:r>
              <a:rPr lang="en-AU" sz="2800" dirty="0"/>
              <a:t>: be precise about the </a:t>
            </a:r>
            <a:r>
              <a:rPr lang="en-AU" sz="2800" dirty="0" smtClean="0"/>
              <a:t>strength</a:t>
            </a:r>
            <a:endParaRPr lang="en-AU" sz="2800" dirty="0"/>
          </a:p>
          <a:p>
            <a:r>
              <a:rPr lang="en-AU" sz="2800" u="sng" dirty="0" smtClean="0"/>
              <a:t>Rule </a:t>
            </a:r>
            <a:r>
              <a:rPr lang="en-AU" sz="2800" u="sng" dirty="0"/>
              <a:t>2</a:t>
            </a:r>
            <a:r>
              <a:rPr lang="en-AU" sz="2800" dirty="0"/>
              <a:t>: watch out for incomplete </a:t>
            </a:r>
            <a:r>
              <a:rPr lang="en-AU" sz="2800" dirty="0" smtClean="0"/>
              <a:t>requirements</a:t>
            </a:r>
          </a:p>
          <a:p>
            <a:r>
              <a:rPr lang="en-AU" sz="2800" u="sng" dirty="0" smtClean="0"/>
              <a:t>Rule </a:t>
            </a:r>
            <a:r>
              <a:rPr lang="en-AU" sz="2800" u="sng" dirty="0"/>
              <a:t>3</a:t>
            </a:r>
            <a:r>
              <a:rPr lang="en-AU" sz="2800" dirty="0"/>
              <a:t>: watch out for tricky words and </a:t>
            </a:r>
            <a:r>
              <a:rPr lang="en-AU" sz="2800" dirty="0" smtClean="0"/>
              <a:t>phrases</a:t>
            </a:r>
            <a:endParaRPr lang="en-AU" sz="2800" dirty="0"/>
          </a:p>
          <a:p>
            <a:r>
              <a:rPr lang="en-AU" sz="2800" u="sng" dirty="0" smtClean="0"/>
              <a:t>Rule </a:t>
            </a:r>
            <a:r>
              <a:rPr lang="en-AU" sz="2800" u="sng" dirty="0"/>
              <a:t>4</a:t>
            </a:r>
            <a:r>
              <a:rPr lang="en-AU" sz="2800" dirty="0"/>
              <a:t>: the requirement must be </a:t>
            </a:r>
            <a:r>
              <a:rPr lang="en-AU" sz="2800" dirty="0" smtClean="0"/>
              <a:t>verifiable</a:t>
            </a:r>
            <a:endParaRPr lang="en-AU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225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u="sng" dirty="0"/>
              <a:t>Rule 1</a:t>
            </a:r>
            <a:r>
              <a:rPr lang="en-AU" dirty="0"/>
              <a:t>: be precise about the </a:t>
            </a:r>
            <a:r>
              <a:rPr lang="en-AU" dirty="0" smtClean="0"/>
              <a:t>strength                     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Use the following critical words </a:t>
            </a:r>
            <a:r>
              <a:rPr lang="en-AU" sz="2800" dirty="0" smtClean="0"/>
              <a:t>correctly:</a:t>
            </a:r>
          </a:p>
          <a:p>
            <a:endParaRPr lang="en-AU" sz="2800" dirty="0"/>
          </a:p>
          <a:p>
            <a:endParaRPr lang="en-AU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383106"/>
              </p:ext>
            </p:extLst>
          </p:nvPr>
        </p:nvGraphicFramePr>
        <p:xfrm>
          <a:off x="1475656" y="1628800"/>
          <a:ext cx="6408712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6932"/>
                <a:gridCol w="5121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“must”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is an absolute requirement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“must not”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an absolute prohibition</a:t>
                      </a:r>
                      <a:endParaRPr lang="en-A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“should”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non-mandatory, but recommended, requirement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“may”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non-mandatory,</a:t>
                      </a:r>
                      <a:r>
                        <a:rPr lang="en-US" baseline="0" dirty="0" smtClean="0"/>
                        <a:t> truly </a:t>
                      </a:r>
                      <a:r>
                        <a:rPr lang="en-US" baseline="0" dirty="0" smtClean="0"/>
                        <a:t>optional, </a:t>
                      </a:r>
                      <a:r>
                        <a:rPr lang="en-US" baseline="0" dirty="0" smtClean="0"/>
                        <a:t>requirement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“shall”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</a:t>
                      </a:r>
                      <a:r>
                        <a:rPr lang="en-US" baseline="0" dirty="0" smtClean="0"/>
                        <a:t> not use (or treat as a synonym for “must”)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“will”, “can”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 not use (these are statements of fact)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48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u="sng" dirty="0"/>
              <a:t>Rule 2</a:t>
            </a:r>
            <a:r>
              <a:rPr lang="en-AU" dirty="0"/>
              <a:t>: watch out for incomplete </a:t>
            </a:r>
            <a:r>
              <a:rPr lang="en-AU" dirty="0" smtClean="0"/>
              <a:t>requirements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/>
              <a:t>Incomplete requirements can take several </a:t>
            </a:r>
            <a:r>
              <a:rPr lang="en-AU" sz="2800" dirty="0" smtClean="0"/>
              <a:t>forms:</a:t>
            </a:r>
            <a:endParaRPr lang="en-AU" sz="2800" dirty="0"/>
          </a:p>
          <a:p>
            <a:pPr lvl="1"/>
            <a:r>
              <a:rPr lang="en-AU" sz="2400" dirty="0"/>
              <a:t>W</a:t>
            </a:r>
            <a:r>
              <a:rPr lang="en-AU" sz="2400" dirty="0" smtClean="0"/>
              <a:t>eak </a:t>
            </a:r>
            <a:r>
              <a:rPr lang="en-AU" sz="2400" dirty="0"/>
              <a:t>words</a:t>
            </a:r>
          </a:p>
          <a:p>
            <a:pPr lvl="2"/>
            <a:r>
              <a:rPr lang="en-AU" dirty="0" smtClean="0"/>
              <a:t>"</a:t>
            </a:r>
            <a:r>
              <a:rPr lang="en-AU" dirty="0"/>
              <a:t>fast", "quickly", "reliable", "normal", "secure", "immediately", </a:t>
            </a:r>
            <a:r>
              <a:rPr lang="en-AU" dirty="0" smtClean="0"/>
              <a:t>etc.</a:t>
            </a:r>
            <a:endParaRPr lang="en-AU" dirty="0"/>
          </a:p>
          <a:p>
            <a:pPr lvl="3"/>
            <a:r>
              <a:rPr lang="en-AU" i="1" dirty="0" smtClean="0"/>
              <a:t>how </a:t>
            </a:r>
            <a:r>
              <a:rPr lang="en-AU" i="1" dirty="0"/>
              <a:t>quickly? how fast? what is normal</a:t>
            </a:r>
            <a:r>
              <a:rPr lang="en-AU" i="1" dirty="0" smtClean="0"/>
              <a:t>?</a:t>
            </a:r>
          </a:p>
          <a:p>
            <a:pPr lvl="1"/>
            <a:r>
              <a:rPr lang="en-AU" sz="2400" dirty="0" smtClean="0"/>
              <a:t>Unbounded </a:t>
            </a:r>
            <a:r>
              <a:rPr lang="en-AU" sz="2400" dirty="0"/>
              <a:t>lists</a:t>
            </a:r>
          </a:p>
          <a:p>
            <a:pPr lvl="2"/>
            <a:r>
              <a:rPr lang="en-AU" dirty="0" smtClean="0"/>
              <a:t>"</a:t>
            </a:r>
            <a:r>
              <a:rPr lang="en-AU" dirty="0"/>
              <a:t>such as ...", "including ...", "at least ...", "...or later", </a:t>
            </a:r>
            <a:r>
              <a:rPr lang="en-AU" dirty="0" smtClean="0"/>
              <a:t>etc.</a:t>
            </a:r>
            <a:endParaRPr lang="en-AU" dirty="0"/>
          </a:p>
          <a:p>
            <a:pPr lvl="3"/>
            <a:r>
              <a:rPr lang="en-AU" i="1" dirty="0" smtClean="0"/>
              <a:t>should </a:t>
            </a:r>
            <a:r>
              <a:rPr lang="en-AU" i="1" dirty="0"/>
              <a:t>the developer try to exceed them?</a:t>
            </a:r>
          </a:p>
          <a:p>
            <a:pPr lvl="3"/>
            <a:r>
              <a:rPr lang="en-AU" i="1" dirty="0" smtClean="0"/>
              <a:t>what </a:t>
            </a:r>
            <a:r>
              <a:rPr lang="en-AU" i="1" dirty="0"/>
              <a:t>happens </a:t>
            </a:r>
            <a:r>
              <a:rPr lang="en-AU" i="1" dirty="0" smtClean="0"/>
              <a:t>if the </a:t>
            </a:r>
            <a:r>
              <a:rPr lang="en-AU" i="1" dirty="0"/>
              <a:t>list changes in the future?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79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u="sng" dirty="0"/>
              <a:t>Rule 2</a:t>
            </a:r>
            <a:r>
              <a:rPr lang="en-AU" dirty="0"/>
              <a:t>: watch out for incomplete </a:t>
            </a:r>
            <a:r>
              <a:rPr lang="en-AU" dirty="0" smtClean="0"/>
              <a:t>requirements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sz="2400" dirty="0" smtClean="0"/>
              <a:t>Implicit collections</a:t>
            </a:r>
            <a:endParaRPr lang="en-AU" sz="2400" dirty="0"/>
          </a:p>
          <a:p>
            <a:pPr lvl="2"/>
            <a:r>
              <a:rPr lang="en-AU" dirty="0"/>
              <a:t>a</a:t>
            </a:r>
            <a:r>
              <a:rPr lang="en-AU" dirty="0" smtClean="0"/>
              <a:t> reference </a:t>
            </a:r>
            <a:r>
              <a:rPr lang="en-AU" dirty="0"/>
              <a:t>to a set that is not fully </a:t>
            </a:r>
            <a:r>
              <a:rPr lang="en-AU" dirty="0" smtClean="0"/>
              <a:t>defined, e.g.</a:t>
            </a:r>
            <a:endParaRPr lang="en-AU" dirty="0"/>
          </a:p>
          <a:p>
            <a:pPr lvl="3"/>
            <a:r>
              <a:rPr lang="en-AU" dirty="0" smtClean="0"/>
              <a:t>"</a:t>
            </a:r>
            <a:r>
              <a:rPr lang="en-AU" dirty="0"/>
              <a:t>must run on Linux" (</a:t>
            </a:r>
            <a:r>
              <a:rPr lang="en-AU" i="1" dirty="0"/>
              <a:t>which versions?</a:t>
            </a:r>
            <a:r>
              <a:rPr lang="en-AU" dirty="0"/>
              <a:t>)</a:t>
            </a:r>
          </a:p>
          <a:p>
            <a:pPr lvl="3"/>
            <a:r>
              <a:rPr lang="en-AU" dirty="0" smtClean="0"/>
              <a:t>"</a:t>
            </a:r>
            <a:r>
              <a:rPr lang="en-AU" dirty="0"/>
              <a:t>must meet Canon performance criteria" (</a:t>
            </a:r>
            <a:r>
              <a:rPr lang="en-AU" i="1" dirty="0"/>
              <a:t>which ones?</a:t>
            </a:r>
            <a:r>
              <a:rPr lang="en-AU" dirty="0"/>
              <a:t>)</a:t>
            </a:r>
          </a:p>
          <a:p>
            <a:pPr lvl="1"/>
            <a:r>
              <a:rPr lang="en-US" sz="2400" dirty="0" smtClean="0"/>
              <a:t>Ambiguity</a:t>
            </a:r>
          </a:p>
          <a:p>
            <a:pPr lvl="2"/>
            <a:r>
              <a:rPr lang="en-AU" sz="2000" dirty="0"/>
              <a:t>vagueness ("must conform to </a:t>
            </a:r>
            <a:r>
              <a:rPr lang="en-AU" sz="2000" dirty="0" smtClean="0"/>
              <a:t>current </a:t>
            </a:r>
            <a:r>
              <a:rPr lang="en-AU" sz="2000" dirty="0"/>
              <a:t>standards")</a:t>
            </a:r>
          </a:p>
          <a:p>
            <a:pPr lvl="2"/>
            <a:r>
              <a:rPr lang="en-AU" sz="2000" dirty="0" smtClean="0"/>
              <a:t>subjectivity </a:t>
            </a:r>
            <a:r>
              <a:rPr lang="en-AU" sz="2000" dirty="0"/>
              <a:t>("maintain </a:t>
            </a:r>
            <a:r>
              <a:rPr lang="en-AU" sz="2000" dirty="0" smtClean="0"/>
              <a:t>high quality </a:t>
            </a:r>
            <a:r>
              <a:rPr lang="en-AU" sz="2000" dirty="0"/>
              <a:t>output")</a:t>
            </a:r>
          </a:p>
          <a:p>
            <a:pPr lvl="2"/>
            <a:r>
              <a:rPr lang="en-AU" sz="2000" dirty="0" smtClean="0"/>
              <a:t>optionality </a:t>
            </a:r>
            <a:r>
              <a:rPr lang="en-AU" sz="2000" dirty="0"/>
              <a:t>("must render as many objects as possible")</a:t>
            </a:r>
          </a:p>
          <a:p>
            <a:pPr lvl="2"/>
            <a:r>
              <a:rPr lang="en-AU" sz="2000" dirty="0"/>
              <a:t>u</a:t>
            </a:r>
            <a:r>
              <a:rPr lang="en-AU" sz="2000" dirty="0" smtClean="0"/>
              <a:t>nder-specification </a:t>
            </a:r>
            <a:r>
              <a:rPr lang="en-AU" sz="2000" dirty="0"/>
              <a:t>("must </a:t>
            </a:r>
            <a:r>
              <a:rPr lang="en-AU" sz="2000" dirty="0" smtClean="0"/>
              <a:t> support </a:t>
            </a:r>
            <a:r>
              <a:rPr lang="en-AU" sz="2000" dirty="0"/>
              <a:t>PCL </a:t>
            </a:r>
            <a:r>
              <a:rPr lang="en-AU" sz="2000" dirty="0" smtClean="0"/>
              <a:t>input")</a:t>
            </a:r>
            <a:endParaRPr lang="en-AU" sz="2000" dirty="0"/>
          </a:p>
          <a:p>
            <a:pPr lvl="2"/>
            <a:r>
              <a:rPr lang="en-AU" sz="2000" dirty="0" smtClean="0"/>
              <a:t>under-reference </a:t>
            </a:r>
            <a:r>
              <a:rPr lang="en-AU" sz="2000" dirty="0"/>
              <a:t>("must be compatible with </a:t>
            </a:r>
            <a:r>
              <a:rPr lang="en-AU" sz="2000" dirty="0" smtClean="0"/>
              <a:t>previous releases")</a:t>
            </a:r>
            <a:endParaRPr lang="en-AU" sz="2000" dirty="0"/>
          </a:p>
          <a:p>
            <a:pPr lvl="2"/>
            <a:endParaRPr lang="en-AU" sz="2000" dirty="0" smtClean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71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u="sng" dirty="0"/>
              <a:t>Rule </a:t>
            </a:r>
            <a:r>
              <a:rPr lang="en-AU" u="sng" dirty="0" smtClean="0"/>
              <a:t>3</a:t>
            </a:r>
            <a:r>
              <a:rPr lang="en-AU" dirty="0" smtClean="0"/>
              <a:t>: </a:t>
            </a:r>
            <a:r>
              <a:rPr lang="en-AU" dirty="0"/>
              <a:t>watch out for </a:t>
            </a:r>
            <a:r>
              <a:rPr lang="en-AU" dirty="0" smtClean="0"/>
              <a:t>tricky words and phrases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Keep your sentence simple and short</a:t>
            </a:r>
          </a:p>
          <a:p>
            <a:pPr lvl="1"/>
            <a:r>
              <a:rPr lang="en-US" sz="2000" dirty="0" smtClean="0"/>
              <a:t>Your audience may not be a native English speaker</a:t>
            </a:r>
          </a:p>
          <a:p>
            <a:pPr lvl="1"/>
            <a:r>
              <a:rPr lang="en-US" sz="2000" dirty="0" smtClean="0"/>
              <a:t>Or worse, a software engineer…</a:t>
            </a:r>
          </a:p>
          <a:p>
            <a:r>
              <a:rPr lang="en-US" sz="2400" dirty="0" smtClean="0"/>
              <a:t>Words with multiple or non-technical meanings</a:t>
            </a:r>
          </a:p>
          <a:p>
            <a:pPr lvl="1"/>
            <a:r>
              <a:rPr lang="en-US" sz="2000" dirty="0" smtClean="0"/>
              <a:t>“support”, “enable”, “allow”, “provide”, </a:t>
            </a:r>
            <a:r>
              <a:rPr lang="en-US" sz="2000" dirty="0" smtClean="0"/>
              <a:t>etc.</a:t>
            </a:r>
            <a:endParaRPr lang="en-US" sz="2000" dirty="0" smtClean="0"/>
          </a:p>
          <a:p>
            <a:r>
              <a:rPr lang="en-US" sz="2400" dirty="0" smtClean="0"/>
              <a:t>Qualifiers</a:t>
            </a:r>
          </a:p>
          <a:p>
            <a:pPr lvl="1"/>
            <a:r>
              <a:rPr lang="en-US" sz="2000" dirty="0" smtClean="0"/>
              <a:t>“each” refers to one item at a time</a:t>
            </a:r>
          </a:p>
          <a:p>
            <a:pPr lvl="1"/>
            <a:r>
              <a:rPr lang="en-US" sz="2000" dirty="0" smtClean="0"/>
              <a:t>“every” refers to all of them</a:t>
            </a:r>
          </a:p>
          <a:p>
            <a:r>
              <a:rPr lang="en-US" sz="2400" dirty="0" smtClean="0"/>
              <a:t>Grammatical ambiguity</a:t>
            </a:r>
          </a:p>
          <a:p>
            <a:pPr lvl="1"/>
            <a:r>
              <a:rPr lang="en-US" sz="2000" dirty="0" smtClean="0"/>
              <a:t>“must render </a:t>
            </a:r>
            <a:r>
              <a:rPr lang="en-US" sz="2000" dirty="0" smtClean="0"/>
              <a:t>anti-aliased </a:t>
            </a:r>
            <a:r>
              <a:rPr lang="en-US" sz="2000" dirty="0" smtClean="0"/>
              <a:t>text and thin lines”</a:t>
            </a:r>
          </a:p>
          <a:p>
            <a:pPr lvl="2"/>
            <a:r>
              <a:rPr lang="en-US" sz="1600" i="1" dirty="0"/>
              <a:t>s</a:t>
            </a:r>
            <a:r>
              <a:rPr lang="en-US" sz="1600" i="1" dirty="0" smtClean="0"/>
              <a:t>hould </a:t>
            </a:r>
            <a:r>
              <a:rPr lang="en-US" sz="1600" i="1" dirty="0" smtClean="0"/>
              <a:t>thin </a:t>
            </a:r>
            <a:r>
              <a:rPr lang="en-US" sz="1600" i="1" dirty="0" smtClean="0"/>
              <a:t>lines be anti-aliased?</a:t>
            </a:r>
            <a:endParaRPr lang="en-AU" sz="1600" i="1" dirty="0"/>
          </a:p>
          <a:p>
            <a:pPr lvl="2"/>
            <a:endParaRPr lang="en-AU" sz="2000" dirty="0" smtClean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40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162</TotalTime>
  <Words>1210</Words>
  <Application>Microsoft Office PowerPoint</Application>
  <PresentationFormat>On-screen Show (4:3)</PresentationFormat>
  <Paragraphs>133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semg-cc-by</vt:lpstr>
      <vt:lpstr>Flow</vt:lpstr>
      <vt:lpstr>How to write better requirements</vt:lpstr>
      <vt:lpstr>Why bother with requirements?</vt:lpstr>
      <vt:lpstr>Other benefits</vt:lpstr>
      <vt:lpstr>What is a requirement?</vt:lpstr>
      <vt:lpstr>4 rules for better requirements</vt:lpstr>
      <vt:lpstr>Rule 1: be precise about the strength                      </vt:lpstr>
      <vt:lpstr>Rule 2: watch out for incomplete requirements</vt:lpstr>
      <vt:lpstr>Rule 2: watch out for incomplete requirements</vt:lpstr>
      <vt:lpstr>Rule 3: watch out for tricky words and phrases</vt:lpstr>
      <vt:lpstr>Rule 4: the requirement must be verifiable</vt:lpstr>
      <vt:lpstr>Let’s look at some examples!</vt:lpstr>
      <vt:lpstr>Let’s look at some examples!</vt:lpstr>
      <vt:lpstr>Let’s look at some more examples!</vt:lpstr>
      <vt:lpstr>Let’s look at some more examples!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better requirements</dc:title>
  <dc:creator>Rolfe</dc:creator>
  <cp:lastModifiedBy>Rolfe</cp:lastModifiedBy>
  <cp:revision>18</cp:revision>
  <dcterms:created xsi:type="dcterms:W3CDTF">2014-02-03T07:39:26Z</dcterms:created>
  <dcterms:modified xsi:type="dcterms:W3CDTF">2016-06-05T22:38:37Z</dcterms:modified>
</cp:coreProperties>
</file>