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84" r:id="rId4"/>
    <p:sldId id="272" r:id="rId5"/>
    <p:sldId id="326" r:id="rId6"/>
    <p:sldId id="327" r:id="rId7"/>
    <p:sldId id="328" r:id="rId8"/>
    <p:sldId id="331" r:id="rId9"/>
    <p:sldId id="330" r:id="rId10"/>
    <p:sldId id="329" r:id="rId11"/>
    <p:sldId id="332" r:id="rId12"/>
    <p:sldId id="333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11" d="100"/>
          <a:sy n="111" d="100"/>
        </p:scale>
        <p:origin x="-2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16/09/2014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16/09/2014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o0gBfr" TargetMode="External"/><Relationship Id="rId2" Type="http://schemas.openxmlformats.org/officeDocument/2006/relationships/hyperlink" Target="http://goo.gl/JrCt3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m85psl" TargetMode="External"/><Relationship Id="rId7" Type="http://schemas.openxmlformats.org/officeDocument/2006/relationships/hyperlink" Target="http://goo.gl/MEyOaT" TargetMode="External"/><Relationship Id="rId2" Type="http://schemas.openxmlformats.org/officeDocument/2006/relationships/hyperlink" Target="http://goo.gl/SBlq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CpCyZg" TargetMode="External"/><Relationship Id="rId5" Type="http://schemas.openxmlformats.org/officeDocument/2006/relationships/hyperlink" Target="http://goo.gl/41spHl" TargetMode="External"/><Relationship Id="rId4" Type="http://schemas.openxmlformats.org/officeDocument/2006/relationships/hyperlink" Target="http://goo.gl/7Qp9N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perils of “big </a:t>
            </a:r>
            <a:r>
              <a:rPr lang="en-US" sz="4000" dirty="0"/>
              <a:t>d</a:t>
            </a:r>
            <a:r>
              <a:rPr lang="en-US" sz="4000" dirty="0" smtClean="0"/>
              <a:t>ata”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17-Sep-2014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Risks look likely to increase in the future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data sharing / </a:t>
            </a:r>
            <a:r>
              <a:rPr lang="en-US" dirty="0" smtClean="0"/>
              <a:t>selling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social applications</a:t>
            </a:r>
          </a:p>
          <a:p>
            <a:pPr lvl="1"/>
            <a:r>
              <a:rPr lang="en-AU" dirty="0" smtClean="0"/>
              <a:t>Internet </a:t>
            </a:r>
            <a:r>
              <a:rPr lang="en-AU" dirty="0"/>
              <a:t>of </a:t>
            </a:r>
            <a:r>
              <a:rPr lang="en-AU" dirty="0" smtClean="0"/>
              <a:t>Things </a:t>
            </a:r>
            <a:r>
              <a:rPr lang="en-AU" dirty="0"/>
              <a:t>/ smart </a:t>
            </a:r>
            <a:r>
              <a:rPr lang="en-AU" dirty="0" smtClean="0"/>
              <a:t>meters</a:t>
            </a:r>
          </a:p>
          <a:p>
            <a:pPr lvl="1"/>
            <a:r>
              <a:rPr lang="en-US" dirty="0" smtClean="0"/>
              <a:t>More storage of data off-site (in the cloud)</a:t>
            </a:r>
            <a:endParaRPr lang="en-AU" dirty="0"/>
          </a:p>
          <a:p>
            <a:r>
              <a:rPr lang="en-US" dirty="0" smtClean="0"/>
              <a:t>Technology improvements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acial </a:t>
            </a:r>
            <a:r>
              <a:rPr lang="en-US" dirty="0"/>
              <a:t>/ gait recognition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ideo </a:t>
            </a:r>
            <a:r>
              <a:rPr lang="en-US" dirty="0"/>
              <a:t>object detection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hoto </a:t>
            </a:r>
            <a:r>
              <a:rPr lang="en-US" dirty="0"/>
              <a:t>content recognition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icence </a:t>
            </a:r>
            <a:r>
              <a:rPr lang="en-US" dirty="0"/>
              <a:t>plate </a:t>
            </a:r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Geotagged data</a:t>
            </a:r>
            <a:endParaRPr lang="en-US" dirty="0"/>
          </a:p>
          <a:p>
            <a:r>
              <a:rPr lang="en-US" dirty="0" smtClean="0"/>
              <a:t>Data is permanent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AU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43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longer true…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08720"/>
            <a:ext cx="4680520" cy="52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mean by “big data”?</a:t>
            </a:r>
          </a:p>
          <a:p>
            <a:r>
              <a:rPr lang="en-US" dirty="0" smtClean="0"/>
              <a:t>What do people do with these datasets?</a:t>
            </a:r>
          </a:p>
          <a:p>
            <a:r>
              <a:rPr lang="en-US" dirty="0" smtClean="0"/>
              <a:t>What could go wrong?</a:t>
            </a:r>
          </a:p>
          <a:p>
            <a:r>
              <a:rPr lang="en-US" dirty="0" smtClean="0"/>
              <a:t>The future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0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I mean by big data?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Personal information – things not meant to be released</a:t>
            </a:r>
          </a:p>
          <a:p>
            <a:pPr lvl="1"/>
            <a:r>
              <a:rPr lang="en-AU" dirty="0" smtClean="0"/>
              <a:t>Medical records</a:t>
            </a:r>
          </a:p>
          <a:p>
            <a:pPr lvl="1"/>
            <a:r>
              <a:rPr lang="en-AU" dirty="0" smtClean="0"/>
              <a:t>Smart electricity meters</a:t>
            </a:r>
          </a:p>
          <a:p>
            <a:pPr lvl="1"/>
            <a:r>
              <a:rPr lang="en-AU" dirty="0" smtClean="0"/>
              <a:t>Internet browsing history</a:t>
            </a:r>
          </a:p>
          <a:p>
            <a:pPr lvl="1"/>
            <a:r>
              <a:rPr lang="en-AU" dirty="0" smtClean="0"/>
              <a:t>Business </a:t>
            </a:r>
            <a:r>
              <a:rPr lang="en-AU" dirty="0"/>
              <a:t>transaction </a:t>
            </a:r>
            <a:r>
              <a:rPr lang="en-AU" dirty="0" smtClean="0"/>
              <a:t>records</a:t>
            </a:r>
          </a:p>
          <a:p>
            <a:pPr lvl="1"/>
            <a:r>
              <a:rPr lang="en-AU" dirty="0" smtClean="0"/>
              <a:t>Bank details</a:t>
            </a:r>
          </a:p>
          <a:p>
            <a:pPr lvl="1"/>
            <a:r>
              <a:rPr lang="en-AU" dirty="0"/>
              <a:t>T</a:t>
            </a:r>
            <a:r>
              <a:rPr lang="en-AU" dirty="0" smtClean="0"/>
              <a:t>ax records</a:t>
            </a:r>
          </a:p>
          <a:p>
            <a:pPr lvl="1"/>
            <a:r>
              <a:rPr lang="en-US" dirty="0" smtClean="0"/>
              <a:t>Criminal records</a:t>
            </a:r>
            <a:endParaRPr lang="en-AU" dirty="0"/>
          </a:p>
          <a:p>
            <a:r>
              <a:rPr lang="en-AU" dirty="0"/>
              <a:t> </a:t>
            </a:r>
            <a:r>
              <a:rPr lang="en-AU" dirty="0" smtClean="0"/>
              <a:t>Third party – information we relinquish</a:t>
            </a:r>
          </a:p>
          <a:p>
            <a:pPr lvl="1"/>
            <a:r>
              <a:rPr lang="en-AU" dirty="0" smtClean="0"/>
              <a:t>Browser cookies</a:t>
            </a:r>
          </a:p>
          <a:p>
            <a:pPr lvl="1"/>
            <a:r>
              <a:rPr lang="en-AU" dirty="0"/>
              <a:t>S</a:t>
            </a:r>
            <a:r>
              <a:rPr lang="en-AU" dirty="0" smtClean="0"/>
              <a:t>earch results</a:t>
            </a:r>
          </a:p>
          <a:p>
            <a:pPr lvl="1"/>
            <a:r>
              <a:rPr lang="en-AU" dirty="0" smtClean="0"/>
              <a:t>Internet </a:t>
            </a:r>
            <a:r>
              <a:rPr lang="en-AU" dirty="0"/>
              <a:t>commerce </a:t>
            </a:r>
            <a:r>
              <a:rPr lang="en-AU" dirty="0" smtClean="0"/>
              <a:t>transactions</a:t>
            </a:r>
            <a:endParaRPr lang="en-AU" dirty="0"/>
          </a:p>
          <a:p>
            <a:r>
              <a:rPr lang="en-AU" dirty="0" smtClean="0"/>
              <a:t>Behavioural – fallout from our activities</a:t>
            </a:r>
          </a:p>
          <a:p>
            <a:pPr lvl="1"/>
            <a:r>
              <a:rPr lang="en-AU" dirty="0" smtClean="0"/>
              <a:t>Social media: Linked-in, Facebook, Twitter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eb forum activity</a:t>
            </a:r>
          </a:p>
          <a:p>
            <a:pPr lvl="1"/>
            <a:r>
              <a:rPr lang="en-AU" dirty="0" smtClean="0"/>
              <a:t>Flickr</a:t>
            </a:r>
            <a:r>
              <a:rPr lang="en-AU" dirty="0"/>
              <a:t>, </a:t>
            </a:r>
            <a:r>
              <a:rPr lang="en-AU" dirty="0" smtClean="0"/>
              <a:t>Picasa, blogs, etc.</a:t>
            </a:r>
            <a:endParaRPr lang="en-AU" dirty="0"/>
          </a:p>
          <a:p>
            <a:r>
              <a:rPr lang="en-AU" dirty="0" smtClean="0"/>
              <a:t>Public – information we need to provide</a:t>
            </a:r>
          </a:p>
          <a:p>
            <a:pPr lvl="1"/>
            <a:r>
              <a:rPr lang="en-AU" dirty="0" smtClean="0"/>
              <a:t>Census</a:t>
            </a:r>
          </a:p>
          <a:p>
            <a:pPr lvl="1"/>
            <a:r>
              <a:rPr lang="en-AU" dirty="0" smtClean="0"/>
              <a:t>Electoral roll</a:t>
            </a:r>
          </a:p>
          <a:p>
            <a:pPr lvl="1"/>
            <a:r>
              <a:rPr lang="en-US" dirty="0" smtClean="0"/>
              <a:t>Telephone number</a:t>
            </a:r>
            <a:endParaRPr lang="en-AU" dirty="0" smtClean="0"/>
          </a:p>
          <a:p>
            <a:pPr lvl="1"/>
            <a:r>
              <a:rPr lang="en-US" dirty="0" smtClean="0"/>
              <a:t>Company records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I mean by big data?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Characterizing datasets – some dimensions</a:t>
            </a:r>
          </a:p>
          <a:p>
            <a:pPr lvl="1"/>
            <a:r>
              <a:rPr lang="en-AU" dirty="0" smtClean="0"/>
              <a:t>Availability</a:t>
            </a:r>
          </a:p>
          <a:p>
            <a:pPr lvl="2"/>
            <a:r>
              <a:rPr lang="en-AU" dirty="0" smtClean="0"/>
              <a:t>Who can access the data?</a:t>
            </a:r>
          </a:p>
          <a:p>
            <a:pPr lvl="2"/>
            <a:r>
              <a:rPr lang="en-AU" dirty="0" smtClean="0"/>
              <a:t>How secure is it?</a:t>
            </a:r>
          </a:p>
          <a:p>
            <a:pPr lvl="2"/>
            <a:r>
              <a:rPr lang="en-US" dirty="0" smtClean="0"/>
              <a:t>E.g. private, 3</a:t>
            </a:r>
            <a:r>
              <a:rPr lang="en-US" baseline="30000" dirty="0" smtClean="0"/>
              <a:t>rd</a:t>
            </a:r>
            <a:r>
              <a:rPr lang="en-US" dirty="0" smtClean="0"/>
              <a:t> party, public</a:t>
            </a:r>
            <a:endParaRPr lang="en-AU" dirty="0"/>
          </a:p>
          <a:p>
            <a:pPr lvl="1"/>
            <a:r>
              <a:rPr lang="en-AU" dirty="0"/>
              <a:t> </a:t>
            </a:r>
            <a:r>
              <a:rPr lang="en-AU" dirty="0" smtClean="0"/>
              <a:t>Sensitivity</a:t>
            </a:r>
          </a:p>
          <a:p>
            <a:pPr lvl="2"/>
            <a:r>
              <a:rPr lang="en-AU" dirty="0"/>
              <a:t>H</a:t>
            </a:r>
            <a:r>
              <a:rPr lang="en-AU" dirty="0" smtClean="0"/>
              <a:t>ow </a:t>
            </a:r>
            <a:r>
              <a:rPr lang="en-AU" dirty="0"/>
              <a:t>important is </a:t>
            </a:r>
            <a:r>
              <a:rPr lang="en-AU" dirty="0" smtClean="0"/>
              <a:t>the content </a:t>
            </a:r>
            <a:r>
              <a:rPr lang="en-AU" dirty="0"/>
              <a:t>to you</a:t>
            </a:r>
            <a:r>
              <a:rPr lang="en-AU" dirty="0" smtClean="0"/>
              <a:t>?</a:t>
            </a:r>
          </a:p>
          <a:p>
            <a:pPr lvl="2"/>
            <a:r>
              <a:rPr lang="en-US" dirty="0" smtClean="0"/>
              <a:t>“Everyone has a `database of ruin’”</a:t>
            </a:r>
            <a:endParaRPr lang="en-AU" dirty="0"/>
          </a:p>
          <a:p>
            <a:pPr lvl="1"/>
            <a:r>
              <a:rPr lang="en-AU" dirty="0" smtClean="0"/>
              <a:t>Identification</a:t>
            </a:r>
          </a:p>
          <a:p>
            <a:pPr lvl="2"/>
            <a:r>
              <a:rPr lang="en-AU" dirty="0"/>
              <a:t>How closely is it tied to </a:t>
            </a:r>
            <a:r>
              <a:rPr lang="en-AU" b="1" dirty="0"/>
              <a:t>you</a:t>
            </a:r>
            <a:r>
              <a:rPr lang="en-AU" dirty="0"/>
              <a:t>?</a:t>
            </a:r>
            <a:endParaRPr lang="en-US" dirty="0"/>
          </a:p>
          <a:p>
            <a:pPr lvl="2"/>
            <a:r>
              <a:rPr lang="en-AU" dirty="0" smtClean="0"/>
              <a:t>E.g. identified, de-identified, aggregated</a:t>
            </a:r>
          </a:p>
          <a:p>
            <a:r>
              <a:rPr lang="en-US" dirty="0" smtClean="0"/>
              <a:t>A lot of the risks with big datasets involve altering their position along one of these dimensions</a:t>
            </a:r>
          </a:p>
          <a:p>
            <a:pPr lvl="1"/>
            <a:endParaRPr lang="en-AU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0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relevant datasets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datasets you are almost certainly included in:</a:t>
            </a:r>
          </a:p>
          <a:p>
            <a:pPr lvl="1"/>
            <a:r>
              <a:rPr lang="en-US" dirty="0"/>
              <a:t>Facebook, Linked-in</a:t>
            </a:r>
          </a:p>
          <a:p>
            <a:pPr lvl="1"/>
            <a:r>
              <a:rPr lang="en-US" dirty="0" smtClean="0"/>
              <a:t>Web forums</a:t>
            </a:r>
            <a:r>
              <a:rPr lang="en-US" dirty="0"/>
              <a:t>, </a:t>
            </a:r>
            <a:r>
              <a:rPr lang="en-US" dirty="0" smtClean="0"/>
              <a:t>mailing </a:t>
            </a:r>
            <a:r>
              <a:rPr lang="en-US" dirty="0"/>
              <a:t>lists, chat sites </a:t>
            </a:r>
            <a:r>
              <a:rPr lang="en-US" dirty="0" smtClean="0"/>
              <a:t>etc.</a:t>
            </a:r>
          </a:p>
          <a:p>
            <a:pPr lvl="1"/>
            <a:r>
              <a:rPr lang="en-US" dirty="0"/>
              <a:t>Internet purchases (Amazon, </a:t>
            </a:r>
            <a:r>
              <a:rPr lang="en-US" dirty="0" smtClean="0"/>
              <a:t>eBay</a:t>
            </a:r>
            <a:r>
              <a:rPr lang="en-US" dirty="0"/>
              <a:t>, </a:t>
            </a:r>
            <a:r>
              <a:rPr lang="en-US" dirty="0" smtClean="0"/>
              <a:t>...)</a:t>
            </a:r>
          </a:p>
          <a:p>
            <a:pPr lvl="1"/>
            <a:r>
              <a:rPr lang="en-US" dirty="0" smtClean="0"/>
              <a:t>Search engine activities</a:t>
            </a:r>
          </a:p>
          <a:p>
            <a:pPr lvl="1"/>
            <a:r>
              <a:rPr lang="en-US" dirty="0" smtClean="0"/>
              <a:t>Web site analytics</a:t>
            </a:r>
          </a:p>
          <a:p>
            <a:pPr lvl="1"/>
            <a:r>
              <a:rPr lang="en-US" dirty="0" smtClean="0"/>
              <a:t>Loyalty cards (Everyday </a:t>
            </a:r>
            <a:r>
              <a:rPr lang="en-US" dirty="0"/>
              <a:t>R</a:t>
            </a:r>
            <a:r>
              <a:rPr lang="en-US" dirty="0" smtClean="0"/>
              <a:t>ewards, </a:t>
            </a:r>
            <a:r>
              <a:rPr lang="en-US" dirty="0" err="1" smtClean="0"/>
              <a:t>FlyBuys</a:t>
            </a:r>
            <a:r>
              <a:rPr lang="en-US" dirty="0" smtClean="0"/>
              <a:t>, MYER one, …)</a:t>
            </a:r>
          </a:p>
          <a:p>
            <a:pPr lvl="1"/>
            <a:r>
              <a:rPr lang="en-US" dirty="0" smtClean="0"/>
              <a:t>Toll roads, Opal card, </a:t>
            </a:r>
            <a:r>
              <a:rPr lang="en-US" dirty="0"/>
              <a:t>air </a:t>
            </a:r>
            <a:r>
              <a:rPr lang="en-US" dirty="0" smtClean="0"/>
              <a:t>travel records</a:t>
            </a:r>
          </a:p>
          <a:p>
            <a:pPr lvl="1"/>
            <a:r>
              <a:rPr lang="en-US" dirty="0" smtClean="0"/>
              <a:t>Census, electoral roll</a:t>
            </a:r>
          </a:p>
          <a:p>
            <a:pPr lvl="1"/>
            <a:r>
              <a:rPr lang="en-US" dirty="0" smtClean="0"/>
              <a:t>Every time you put your email address on a web form</a:t>
            </a:r>
          </a:p>
          <a:p>
            <a:pPr lvl="1"/>
            <a:r>
              <a:rPr lang="en-US" dirty="0" smtClean="0"/>
              <a:t>Tax records, bank transactions</a:t>
            </a:r>
          </a:p>
          <a:p>
            <a:pPr lvl="1"/>
            <a:r>
              <a:rPr lang="en-US" dirty="0" smtClean="0"/>
              <a:t>Medical records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AU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35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analytics – what can you do with data?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Brief answer: a lot more than people think!</a:t>
            </a:r>
          </a:p>
          <a:p>
            <a:pPr lvl="1"/>
            <a:r>
              <a:rPr lang="en-US" dirty="0"/>
              <a:t>Machine learning / data analytics / pattern </a:t>
            </a:r>
            <a:r>
              <a:rPr lang="en-US" dirty="0" smtClean="0"/>
              <a:t>analysis is very big in this area</a:t>
            </a:r>
          </a:p>
          <a:p>
            <a:r>
              <a:rPr lang="en-AU" dirty="0" smtClean="0"/>
              <a:t>Derive </a:t>
            </a:r>
            <a:r>
              <a:rPr lang="en-AU" dirty="0"/>
              <a:t>personal attributes from your </a:t>
            </a:r>
            <a:r>
              <a:rPr lang="en-AU" dirty="0" smtClean="0"/>
              <a:t>behaviour</a:t>
            </a:r>
          </a:p>
          <a:p>
            <a:pPr lvl="1"/>
            <a:r>
              <a:rPr lang="en-US" dirty="0"/>
              <a:t>Targeted ads relevant to your recent searches</a:t>
            </a:r>
          </a:p>
          <a:p>
            <a:pPr lvl="1"/>
            <a:r>
              <a:rPr lang="en-US" dirty="0"/>
              <a:t>Track your activity from searching for something through to an online </a:t>
            </a:r>
            <a:r>
              <a:rPr lang="en-US" dirty="0" smtClean="0"/>
              <a:t>transaction</a:t>
            </a:r>
            <a:endParaRPr lang="en-AU" dirty="0" smtClean="0"/>
          </a:p>
          <a:p>
            <a:pPr lvl="1"/>
            <a:r>
              <a:rPr lang="en-US" dirty="0" smtClean="0"/>
              <a:t>Amazon suggestions based on previous purchases and other people’s activity</a:t>
            </a:r>
          </a:p>
          <a:p>
            <a:pPr lvl="1"/>
            <a:r>
              <a:rPr lang="en-US" dirty="0" smtClean="0"/>
              <a:t>Determine that you [your daughter] is pregnant [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goo.gl/JrCt3P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Develop a personal profile based on your shopping habits</a:t>
            </a:r>
          </a:p>
          <a:p>
            <a:pPr lvl="1"/>
            <a:r>
              <a:rPr lang="en-US" dirty="0" smtClean="0"/>
              <a:t>Develop a personal profile based on your likes/dislikes</a:t>
            </a:r>
          </a:p>
          <a:p>
            <a:r>
              <a:rPr lang="en-US" dirty="0" smtClean="0"/>
              <a:t>Collect and on-sell your data</a:t>
            </a:r>
          </a:p>
          <a:p>
            <a:pPr lvl="1"/>
            <a:r>
              <a:rPr lang="en-US" dirty="0" smtClean="0"/>
              <a:t>US FTC looked at 12 mobile fitness apps and found they were sharing data with 76 third parties [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goo.gl/o0gBfr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Why do you think that mobile app you just installed was “free”?</a:t>
            </a:r>
          </a:p>
          <a:p>
            <a:pPr lvl="2"/>
            <a:r>
              <a:rPr lang="en-US" dirty="0" smtClean="0"/>
              <a:t>What permissions did you grant it?</a:t>
            </a:r>
            <a:endParaRPr lang="en-US" dirty="0"/>
          </a:p>
          <a:p>
            <a:r>
              <a:rPr lang="en-US" dirty="0" smtClean="0"/>
              <a:t>Dataset linking</a:t>
            </a:r>
          </a:p>
          <a:p>
            <a:pPr lvl="1"/>
            <a:r>
              <a:rPr lang="en-US" dirty="0" smtClean="0"/>
              <a:t>Combine two datasets using a common identifier</a:t>
            </a:r>
          </a:p>
          <a:p>
            <a:pPr lvl="1"/>
            <a:r>
              <a:rPr lang="en-US" dirty="0" smtClean="0"/>
              <a:t>Combine two datasets by identifying correlations between them</a:t>
            </a:r>
          </a:p>
          <a:p>
            <a:pPr lvl="1"/>
            <a:r>
              <a:rPr lang="en-US" dirty="0" smtClean="0"/>
              <a:t>Two personal examples:</a:t>
            </a:r>
          </a:p>
          <a:p>
            <a:pPr lvl="2"/>
            <a:r>
              <a:rPr lang="en-US" dirty="0" smtClean="0"/>
              <a:t>NRMA road service / NRMA </a:t>
            </a:r>
            <a:r>
              <a:rPr lang="en-US" dirty="0" err="1" smtClean="0"/>
              <a:t>MotorServe</a:t>
            </a:r>
            <a:endParaRPr lang="en-US" dirty="0" smtClean="0"/>
          </a:p>
          <a:p>
            <a:pPr lvl="2"/>
            <a:r>
              <a:rPr lang="en-US" dirty="0" smtClean="0"/>
              <a:t>Vodafone billing</a:t>
            </a:r>
            <a:endParaRPr lang="en-US" dirty="0"/>
          </a:p>
          <a:p>
            <a:pPr lvl="1"/>
            <a:endParaRPr lang="en-AU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1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analytics – what can you do with data?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Re-identification from anonymized data</a:t>
            </a:r>
            <a:endParaRPr lang="en-US" dirty="0"/>
          </a:p>
          <a:p>
            <a:pPr lvl="1"/>
            <a:r>
              <a:rPr lang="en-US" dirty="0" smtClean="0"/>
              <a:t>How many independent bits of data to identify a person?</a:t>
            </a:r>
          </a:p>
          <a:p>
            <a:pPr lvl="1"/>
            <a:r>
              <a:rPr lang="en-US" dirty="0" smtClean="0"/>
              <a:t>In Australia, it is probably around 25 bits</a:t>
            </a:r>
          </a:p>
          <a:p>
            <a:pPr lvl="1"/>
            <a:r>
              <a:rPr lang="en-US" dirty="0" smtClean="0"/>
              <a:t>Could be supplied by: data-of-birth, postcode, gender</a:t>
            </a:r>
          </a:p>
          <a:p>
            <a:r>
              <a:rPr lang="en-US" dirty="0" smtClean="0"/>
              <a:t>Data scientists are starting to think that it just isn’t possible to really anonymize datasets</a:t>
            </a:r>
          </a:p>
          <a:p>
            <a:pPr lvl="1"/>
            <a:r>
              <a:rPr lang="en-US" dirty="0" smtClean="0">
                <a:hlinkClick r:id="rId2"/>
              </a:rPr>
              <a:t>“</a:t>
            </a:r>
            <a:r>
              <a:rPr lang="en-AU" dirty="0">
                <a:hlinkClick r:id="rId2"/>
              </a:rPr>
              <a:t>Broken Promises of Privacy: Responding to the Surprising Failure of </a:t>
            </a:r>
            <a:r>
              <a:rPr lang="en-AU" dirty="0" err="1" smtClean="0">
                <a:hlinkClick r:id="rId2"/>
              </a:rPr>
              <a:t>Anonymization</a:t>
            </a:r>
            <a:r>
              <a:rPr lang="en-AU" dirty="0" smtClean="0">
                <a:hlinkClick r:id="rId2"/>
              </a:rPr>
              <a:t>”, Paul Ohm</a:t>
            </a:r>
            <a:endParaRPr lang="en-AU" dirty="0"/>
          </a:p>
          <a:p>
            <a:pPr lvl="1"/>
            <a:r>
              <a:rPr lang="en-US" dirty="0" smtClean="0">
                <a:hlinkClick r:id="rId3"/>
              </a:rPr>
              <a:t>“No silver bullet: De-identification still doesn’t work”, Arvind Narayanan</a:t>
            </a:r>
            <a:endParaRPr lang="en-US" dirty="0" smtClean="0"/>
          </a:p>
          <a:p>
            <a:r>
              <a:rPr lang="en-US" dirty="0" smtClean="0"/>
              <a:t>NYC released data on 173 million taxi trips as part of an FOI </a:t>
            </a:r>
            <a:r>
              <a:rPr lang="en-US" dirty="0"/>
              <a:t>request [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goo.gl/7Qp9N3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Licence plate and driver ID information was anonymized by hashing with MD5</a:t>
            </a:r>
          </a:p>
          <a:p>
            <a:pPr lvl="1"/>
            <a:r>
              <a:rPr lang="en-US" dirty="0" smtClean="0"/>
              <a:t>But these are predictable, so just hash all possible values to de-anonymize the data</a:t>
            </a:r>
          </a:p>
          <a:p>
            <a:r>
              <a:rPr lang="en-US" dirty="0" smtClean="0"/>
              <a:t>Massachusetts Group Insurance Commission released hospital visit on all state employees for research </a:t>
            </a:r>
            <a:r>
              <a:rPr lang="en-US" dirty="0"/>
              <a:t>purposes [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goo.gl/41spHl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User information was removed, but DOB, zip-code and gender were retained</a:t>
            </a:r>
          </a:p>
          <a:p>
            <a:pPr lvl="1"/>
            <a:r>
              <a:rPr lang="en-US" dirty="0" smtClean="0"/>
              <a:t>A postgrad obtained this data from the voter rolls and got the medical records for the State Governor</a:t>
            </a:r>
          </a:p>
          <a:p>
            <a:r>
              <a:rPr lang="en-US" dirty="0" smtClean="0"/>
              <a:t>Netflix released a huge database of movie recommendations for a competition to predict when movie viewers would like to </a:t>
            </a:r>
            <a:r>
              <a:rPr lang="en-US" dirty="0"/>
              <a:t>watch [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goo.gl/CpCyZg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computer scientists correlated records with users in the Internet Movie Database IMDB</a:t>
            </a:r>
          </a:p>
          <a:p>
            <a:r>
              <a:rPr lang="en-US" dirty="0" smtClean="0"/>
              <a:t>AOL released a large dataset of search </a:t>
            </a:r>
            <a:r>
              <a:rPr lang="en-US" dirty="0"/>
              <a:t>queries [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goo.gl/MEyOaT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But searches will occasionally be quite personal and distinctive</a:t>
            </a:r>
          </a:p>
          <a:p>
            <a:pPr lvl="1"/>
            <a:r>
              <a:rPr lang="en-US" dirty="0" smtClean="0"/>
              <a:t>A news crew were able to track down and interview one person in the dataset based on her query strings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80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could go wrong?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Undesired outcomes</a:t>
            </a:r>
            <a:endParaRPr lang="en-US" dirty="0"/>
          </a:p>
          <a:p>
            <a:pPr lvl="1"/>
            <a:r>
              <a:rPr lang="en-US" dirty="0" smtClean="0"/>
              <a:t>Receive targeted advertising (online or physical)</a:t>
            </a:r>
            <a:endParaRPr lang="en-US" dirty="0"/>
          </a:p>
          <a:p>
            <a:pPr lvl="1"/>
            <a:r>
              <a:rPr lang="en-AU" dirty="0" smtClean="0"/>
              <a:t>Public </a:t>
            </a:r>
            <a:r>
              <a:rPr lang="en-AU" dirty="0"/>
              <a:t>release of private details</a:t>
            </a:r>
          </a:p>
          <a:p>
            <a:pPr lvl="2"/>
            <a:r>
              <a:rPr lang="en-US" dirty="0" smtClean="0"/>
              <a:t>Example</a:t>
            </a:r>
            <a:r>
              <a:rPr lang="en-US" dirty="0"/>
              <a:t>: iCloud nude photos</a:t>
            </a:r>
          </a:p>
          <a:p>
            <a:r>
              <a:rPr lang="en-US" dirty="0" smtClean="0"/>
              <a:t>Commercial </a:t>
            </a:r>
            <a:r>
              <a:rPr lang="en-US" dirty="0"/>
              <a:t>disadvantage</a:t>
            </a:r>
          </a:p>
          <a:p>
            <a:pPr lvl="1"/>
            <a:r>
              <a:rPr lang="en-US" dirty="0" smtClean="0"/>
              <a:t>Companies can engage in dynamic pricing – pay more because</a:t>
            </a:r>
          </a:p>
          <a:p>
            <a:pPr lvl="2"/>
            <a:r>
              <a:rPr lang="en-US" dirty="0" smtClean="0"/>
              <a:t>You live in a wealthy neighborhood</a:t>
            </a:r>
          </a:p>
          <a:p>
            <a:pPr lvl="2"/>
            <a:r>
              <a:rPr lang="en-US" dirty="0" smtClean="0"/>
              <a:t>You are using a Mac</a:t>
            </a:r>
          </a:p>
          <a:p>
            <a:pPr lvl="2"/>
            <a:r>
              <a:rPr lang="en-US" dirty="0" smtClean="0"/>
              <a:t>Your profile indicates that you make discretionary purchases</a:t>
            </a:r>
          </a:p>
          <a:p>
            <a:pPr lvl="1"/>
            <a:r>
              <a:rPr lang="en-AU" dirty="0" smtClean="0"/>
              <a:t>Companies engage in risk management</a:t>
            </a:r>
          </a:p>
          <a:p>
            <a:pPr lvl="2"/>
            <a:r>
              <a:rPr lang="en-AU" dirty="0" smtClean="0"/>
              <a:t>Your premiums went up because of adverse behaviour</a:t>
            </a:r>
          </a:p>
          <a:p>
            <a:pPr lvl="2"/>
            <a:r>
              <a:rPr lang="en-US" dirty="0" smtClean="0"/>
              <a:t>Your credit rate is higher because of perceived risk</a:t>
            </a:r>
            <a:endParaRPr lang="en-AU" dirty="0" smtClean="0"/>
          </a:p>
          <a:p>
            <a:pPr lvl="2"/>
            <a:r>
              <a:rPr lang="en-AU" dirty="0" smtClean="0"/>
              <a:t>Example</a:t>
            </a:r>
            <a:r>
              <a:rPr lang="en-AU" dirty="0"/>
              <a:t>: </a:t>
            </a:r>
            <a:r>
              <a:rPr lang="en-AU" dirty="0" smtClean="0"/>
              <a:t>a man in the US had his credit </a:t>
            </a:r>
            <a:r>
              <a:rPr lang="en-AU" dirty="0"/>
              <a:t>limit </a:t>
            </a:r>
            <a:r>
              <a:rPr lang="en-AU" dirty="0" smtClean="0"/>
              <a:t>reduced because he made a purchase in a “risky location”</a:t>
            </a:r>
            <a:endParaRPr lang="en-AU" dirty="0"/>
          </a:p>
          <a:p>
            <a:pPr lvl="1"/>
            <a:r>
              <a:rPr lang="en-US" dirty="0" smtClean="0"/>
              <a:t>Job </a:t>
            </a:r>
            <a:r>
              <a:rPr lang="en-US" dirty="0"/>
              <a:t>application </a:t>
            </a:r>
            <a:r>
              <a:rPr lang="en-US" dirty="0" smtClean="0"/>
              <a:t>rejection</a:t>
            </a:r>
            <a:endParaRPr lang="en-US" dirty="0"/>
          </a:p>
          <a:p>
            <a:r>
              <a:rPr lang="en-US" dirty="0" smtClean="0"/>
              <a:t>Target of criminal activity</a:t>
            </a:r>
            <a:endParaRPr lang="en-US" dirty="0"/>
          </a:p>
          <a:p>
            <a:pPr lvl="1"/>
            <a:r>
              <a:rPr lang="en-US" dirty="0" smtClean="0"/>
              <a:t>identity </a:t>
            </a:r>
            <a:r>
              <a:rPr lang="en-US" dirty="0"/>
              <a:t>theft</a:t>
            </a:r>
          </a:p>
          <a:p>
            <a:pPr lvl="1"/>
            <a:r>
              <a:rPr lang="en-US" dirty="0" smtClean="0"/>
              <a:t>robbery</a:t>
            </a:r>
            <a:r>
              <a:rPr lang="en-US" dirty="0"/>
              <a:t>, fraud,...</a:t>
            </a:r>
          </a:p>
          <a:p>
            <a:r>
              <a:rPr lang="en-US" dirty="0" smtClean="0"/>
              <a:t>Some outcomes are difficult to avoid</a:t>
            </a:r>
          </a:p>
          <a:p>
            <a:pPr lvl="1"/>
            <a:r>
              <a:rPr lang="en-US" dirty="0" smtClean="0"/>
              <a:t>Government surveillance [“metadata collection”]</a:t>
            </a:r>
          </a:p>
          <a:p>
            <a:pPr lvl="1"/>
            <a:r>
              <a:rPr lang="en-US" dirty="0" smtClean="0"/>
              <a:t>Legal data acquisition [Subpoenas of your phone records etc.]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5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it affect me?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can I </a:t>
            </a:r>
            <a:r>
              <a:rPr lang="en-US" dirty="0" smtClean="0"/>
              <a:t>do – as a consumer?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AU" dirty="0"/>
              <a:t>J</a:t>
            </a:r>
            <a:r>
              <a:rPr lang="en-AU" dirty="0" smtClean="0"/>
              <a:t>ust </a:t>
            </a:r>
            <a:r>
              <a:rPr lang="en-AU" dirty="0"/>
              <a:t>accept it / look at the bright </a:t>
            </a:r>
            <a:r>
              <a:rPr lang="en-AU" dirty="0" smtClean="0"/>
              <a:t>side</a:t>
            </a:r>
          </a:p>
          <a:p>
            <a:pPr lvl="1"/>
            <a:r>
              <a:rPr lang="en-US" dirty="0" smtClean="0"/>
              <a:t>“if you aren’t paying for the product, you are the product”</a:t>
            </a:r>
            <a:endParaRPr lang="en-AU" dirty="0"/>
          </a:p>
          <a:p>
            <a:pPr lvl="1"/>
            <a:r>
              <a:rPr lang="en-AU" dirty="0" smtClean="0"/>
              <a:t>Stop </a:t>
            </a:r>
            <a:r>
              <a:rPr lang="en-AU" dirty="0"/>
              <a:t>voluntarily giving away </a:t>
            </a:r>
            <a:r>
              <a:rPr lang="en-AU" dirty="0" smtClean="0"/>
              <a:t>information</a:t>
            </a:r>
          </a:p>
          <a:p>
            <a:pPr lvl="2"/>
            <a:r>
              <a:rPr lang="en-AU" dirty="0"/>
              <a:t>O</a:t>
            </a:r>
            <a:r>
              <a:rPr lang="en-AU" dirty="0" smtClean="0"/>
              <a:t>r </a:t>
            </a:r>
            <a:r>
              <a:rPr lang="en-AU" dirty="0"/>
              <a:t>at least think about </a:t>
            </a:r>
            <a:r>
              <a:rPr lang="en-AU" dirty="0" smtClean="0"/>
              <a:t>it</a:t>
            </a:r>
          </a:p>
          <a:p>
            <a:pPr lvl="2"/>
            <a:r>
              <a:rPr lang="en-US" dirty="0" smtClean="0"/>
              <a:t>What’s wrong with that free mobile app…?</a:t>
            </a:r>
          </a:p>
          <a:p>
            <a:pPr lvl="1"/>
            <a:r>
              <a:rPr lang="en-US" dirty="0" smtClean="0"/>
              <a:t>Some concrete steps:</a:t>
            </a:r>
          </a:p>
          <a:p>
            <a:pPr lvl="2"/>
            <a:r>
              <a:rPr lang="en-US" dirty="0" smtClean="0"/>
              <a:t>Don’t just install that mobile app</a:t>
            </a:r>
          </a:p>
          <a:p>
            <a:pPr lvl="2"/>
            <a:r>
              <a:rPr lang="en-US" dirty="0" smtClean="0"/>
              <a:t>Think hard about social media</a:t>
            </a:r>
          </a:p>
          <a:p>
            <a:pPr lvl="2"/>
            <a:r>
              <a:rPr lang="en-US" dirty="0" smtClean="0"/>
              <a:t>Stop using the loyalty card</a:t>
            </a:r>
          </a:p>
          <a:p>
            <a:pPr lvl="2"/>
            <a:r>
              <a:rPr lang="en-US" dirty="0" smtClean="0"/>
              <a:t>Disable third party trackers in your browser</a:t>
            </a:r>
            <a:endParaRPr lang="en-AU" dirty="0"/>
          </a:p>
          <a:p>
            <a:r>
              <a:rPr lang="en-US" dirty="0" smtClean="0"/>
              <a:t>What can I do – as a developer?</a:t>
            </a:r>
            <a:endParaRPr lang="en-US" dirty="0"/>
          </a:p>
          <a:p>
            <a:pPr lvl="1"/>
            <a:r>
              <a:rPr lang="en-AU" dirty="0" smtClean="0"/>
              <a:t>Be </a:t>
            </a:r>
            <a:r>
              <a:rPr lang="en-AU" dirty="0"/>
              <a:t>aware of the ramifications of having people use your </a:t>
            </a:r>
            <a:r>
              <a:rPr lang="en-AU" dirty="0" smtClean="0"/>
              <a:t>software</a:t>
            </a:r>
          </a:p>
          <a:p>
            <a:pPr lvl="1"/>
            <a:r>
              <a:rPr lang="en-AU" dirty="0"/>
              <a:t>What personal data will they provide?</a:t>
            </a:r>
          </a:p>
          <a:p>
            <a:pPr lvl="2"/>
            <a:r>
              <a:rPr lang="en-US" dirty="0"/>
              <a:t>It is protected?</a:t>
            </a:r>
          </a:p>
          <a:p>
            <a:pPr lvl="2"/>
            <a:r>
              <a:rPr lang="en-US" dirty="0"/>
              <a:t>What about inadvertent data collection?</a:t>
            </a:r>
          </a:p>
          <a:p>
            <a:pPr lvl="1"/>
            <a:r>
              <a:rPr lang="en-US" dirty="0" smtClean="0"/>
              <a:t>There are different barriers to data collection:</a:t>
            </a:r>
            <a:endParaRPr lang="en-AU" dirty="0" smtClean="0"/>
          </a:p>
          <a:p>
            <a:pPr lvl="2"/>
            <a:r>
              <a:rPr lang="en-US" dirty="0" smtClean="0"/>
              <a:t>Researchers typically have to write a proposal for an ethics committee before they collect data</a:t>
            </a:r>
          </a:p>
          <a:p>
            <a:pPr lvl="2"/>
            <a:r>
              <a:rPr lang="en-US" dirty="0" smtClean="0"/>
              <a:t>Software developers just go right ahead</a:t>
            </a:r>
            <a:endParaRPr lang="en-AU" dirty="0" smtClean="0"/>
          </a:p>
          <a:p>
            <a:pPr lvl="1"/>
            <a:r>
              <a:rPr lang="en-US" dirty="0" smtClean="0"/>
              <a:t>Data collection and protection </a:t>
            </a:r>
            <a:r>
              <a:rPr lang="en-US" dirty="0"/>
              <a:t>is difficult</a:t>
            </a:r>
          </a:p>
          <a:p>
            <a:pPr lvl="1"/>
            <a:r>
              <a:rPr lang="en-AU" dirty="0"/>
              <a:t>D</a:t>
            </a:r>
            <a:r>
              <a:rPr lang="en-AU" dirty="0" smtClean="0"/>
              <a:t>ata </a:t>
            </a:r>
            <a:r>
              <a:rPr lang="en-AU" dirty="0"/>
              <a:t>scrubbing is </a:t>
            </a:r>
            <a:r>
              <a:rPr lang="en-AU" dirty="0" smtClean="0"/>
              <a:t>really hard </a:t>
            </a:r>
            <a:r>
              <a:rPr lang="en-AU" dirty="0"/>
              <a:t>to do right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AU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78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7023</TotalTime>
  <Words>1236</Words>
  <Application>Microsoft Office PowerPoint</Application>
  <PresentationFormat>On-screen Show (4:3)</PresentationFormat>
  <Paragraphs>169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semg-cc-by</vt:lpstr>
      <vt:lpstr>Flow</vt:lpstr>
      <vt:lpstr>The perils of “big data”</vt:lpstr>
      <vt:lpstr>Agenda</vt:lpstr>
      <vt:lpstr>What do I mean by big data?</vt:lpstr>
      <vt:lpstr>What do I mean by big data?</vt:lpstr>
      <vt:lpstr>Some relevant datasets</vt:lpstr>
      <vt:lpstr>Data analytics – what can you do with data?</vt:lpstr>
      <vt:lpstr>Data analytics – what can you do with data?</vt:lpstr>
      <vt:lpstr>What could go wrong?</vt:lpstr>
      <vt:lpstr>How does it affect me?</vt:lpstr>
      <vt:lpstr>The future</vt:lpstr>
      <vt:lpstr>No longer true…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152</cp:revision>
  <cp:lastPrinted>2014-08-18T11:47:46Z</cp:lastPrinted>
  <dcterms:created xsi:type="dcterms:W3CDTF">2014-02-17T09:24:27Z</dcterms:created>
  <dcterms:modified xsi:type="dcterms:W3CDTF">2014-09-16T07:49:09Z</dcterms:modified>
</cp:coreProperties>
</file>