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61" r:id="rId5"/>
    <p:sldId id="294" r:id="rId6"/>
    <p:sldId id="295" r:id="rId7"/>
    <p:sldId id="296" r:id="rId8"/>
    <p:sldId id="262" r:id="rId9"/>
    <p:sldId id="280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1" r:id="rId21"/>
    <p:sldId id="278" r:id="rId22"/>
    <p:sldId id="313" r:id="rId23"/>
    <p:sldId id="316" r:id="rId24"/>
    <p:sldId id="317" r:id="rId25"/>
    <p:sldId id="307" r:id="rId26"/>
    <p:sldId id="318" r:id="rId27"/>
    <p:sldId id="319" r:id="rId28"/>
    <p:sldId id="308" r:id="rId29"/>
    <p:sldId id="322" r:id="rId30"/>
    <p:sldId id="309" r:id="rId31"/>
    <p:sldId id="282" r:id="rId32"/>
    <p:sldId id="279" r:id="rId33"/>
    <p:sldId id="320" r:id="rId34"/>
    <p:sldId id="310" r:id="rId35"/>
    <p:sldId id="311" r:id="rId36"/>
    <p:sldId id="312" r:id="rId37"/>
    <p:sldId id="283" r:id="rId3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85535" autoAdjust="0"/>
  </p:normalViewPr>
  <p:slideViewPr>
    <p:cSldViewPr>
      <p:cViewPr varScale="1">
        <p:scale>
          <a:sx n="97" d="100"/>
          <a:sy n="97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 smiley</a:t>
            </a:r>
          </a:p>
          <a:p>
            <a:r>
              <a:rPr lang="en-US" dirty="0" smtClean="0"/>
              <a:t>Bad web pages</a:t>
            </a:r>
          </a:p>
          <a:p>
            <a:r>
              <a:rPr lang="en-US" dirty="0" smtClean="0"/>
              <a:t>Windows text</a:t>
            </a:r>
            <a:r>
              <a:rPr lang="en-US" baseline="0" dirty="0" smtClean="0"/>
              <a:t> documents in UTF-16 on Linux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 about names, how to address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people, do you live in a city or have a zip code?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Unlucky logo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 map origin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Today’s talk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Today’s talk</a:t>
            </a: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5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Authentication involves comparing the encrypted passwords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51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foreign language support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5-Aug-2015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 – Let’s use the 8</a:t>
            </a:r>
            <a:r>
              <a:rPr lang="en-US" sz="2400" baseline="30000" dirty="0" smtClean="0"/>
              <a:t>th</a:t>
            </a:r>
            <a:r>
              <a:rPr lang="en-US" sz="2400" dirty="0"/>
              <a:t> </a:t>
            </a:r>
            <a:r>
              <a:rPr lang="en-US" sz="2400" dirty="0" smtClean="0"/>
              <a:t>bit for more characters – ISO-8859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14366"/>
              </p:ext>
            </p:extLst>
          </p:nvPr>
        </p:nvGraphicFramePr>
        <p:xfrm>
          <a:off x="1619672" y="1488955"/>
          <a:ext cx="6096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67808"/>
              </a:tblGrid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Encoding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Purpose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 (“latin-1”)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Western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iso-8859-2 (“latin-2”)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Central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iso-8859-3 (“latin-3”)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iso-8859-4 (“latin-4”)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Northern European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Cyrillic characters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iso-8859-6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Arabic characters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iso-8859-7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Modern Greek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Modern Hebrew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iso-8859-9 (“latin-5”)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-1 but with Icelandic replaced with Turkish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iso-8859-10 (“latin-6”)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-4, but with better support for Nordic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Thai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iso-8859-13 (“latin-7”)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-4 and -10, but with better support for Baltic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iso-8859-14 (“latin-8”)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Celtic languages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iso-8859-15 (“latin-9”)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Like -1, but with</a:t>
                      </a:r>
                      <a:r>
                        <a:rPr lang="en-US" sz="1200" baseline="0" dirty="0" smtClean="0"/>
                        <a:t> more useful symbols</a:t>
                      </a:r>
                      <a:endParaRPr lang="en-AU" sz="1200" dirty="0"/>
                    </a:p>
                  </a:txBody>
                  <a:tcPr/>
                </a:tc>
              </a:tr>
              <a:tr h="268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iso-8859-16 (“latin-10”)</a:t>
                      </a:r>
                      <a:endParaRPr lang="en-A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Better south-eastern European language</a:t>
                      </a:r>
                      <a:r>
                        <a:rPr lang="en-US" sz="1200" baseline="0" dirty="0" smtClean="0"/>
                        <a:t> support</a:t>
                      </a:r>
                      <a:endParaRPr lang="en-A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7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Several problems with this…</a:t>
            </a:r>
          </a:p>
          <a:p>
            <a:pPr lvl="1"/>
            <a:r>
              <a:rPr lang="en-US" sz="2000" dirty="0" smtClean="0"/>
              <a:t>It only covers mostly European languages</a:t>
            </a:r>
          </a:p>
          <a:p>
            <a:pPr lvl="1"/>
            <a:r>
              <a:rPr lang="en-US" sz="2000" dirty="0" smtClean="0"/>
              <a:t>What about languages with more than around 200 characters?</a:t>
            </a:r>
          </a:p>
          <a:p>
            <a:pPr lvl="1"/>
            <a:r>
              <a:rPr lang="en-US" sz="2000" dirty="0" smtClean="0"/>
              <a:t>What about other symbols that might be useful?</a:t>
            </a:r>
          </a:p>
          <a:p>
            <a:pPr lvl="1"/>
            <a:r>
              <a:rPr lang="en-US" sz="2000" dirty="0"/>
              <a:t>What if you want to mix characters from multiple encodings?</a:t>
            </a:r>
          </a:p>
          <a:p>
            <a:pPr lvl="1"/>
            <a:r>
              <a:rPr lang="en-US" sz="2000" dirty="0" smtClean="0"/>
              <a:t>How do you know which encoding is being used?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99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Meanwhile, on the other side of the world…</a:t>
            </a:r>
          </a:p>
          <a:p>
            <a:r>
              <a:rPr lang="en-US" sz="2400" dirty="0" smtClean="0"/>
              <a:t>Asian languages need many more characters</a:t>
            </a:r>
          </a:p>
          <a:p>
            <a:pPr lvl="1"/>
            <a:r>
              <a:rPr lang="en-US" sz="2000" dirty="0" smtClean="0"/>
              <a:t>Around 2,000 for Japanese</a:t>
            </a:r>
          </a:p>
          <a:p>
            <a:pPr lvl="1"/>
            <a:r>
              <a:rPr lang="en-US" sz="2000" dirty="0" smtClean="0"/>
              <a:t>Up to 40,000 for Chinese</a:t>
            </a:r>
          </a:p>
          <a:p>
            <a:r>
              <a:rPr lang="en-US" sz="2400" dirty="0" smtClean="0"/>
              <a:t>Various encodings were developed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64849"/>
              </p:ext>
            </p:extLst>
          </p:nvPr>
        </p:nvGraphicFramePr>
        <p:xfrm>
          <a:off x="1475656" y="3068960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800200"/>
                <a:gridCol w="3071664"/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Encoding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size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Big5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Double-byte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Traditional</a:t>
                      </a:r>
                      <a:r>
                        <a:rPr lang="en-US" sz="1600" baseline="0" dirty="0" smtClean="0"/>
                        <a:t> Chinese (Taiwan, Hong Kong, Macau)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GBnnnnn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 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(official)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Shift JIS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r>
                        <a:rPr lang="en-US" sz="1600" baseline="0" dirty="0" smtClean="0"/>
                        <a:t> (1-2 bytes)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Japanese (not well </a:t>
                      </a:r>
                      <a:r>
                        <a:rPr lang="en-US" sz="1600" dirty="0" err="1" smtClean="0"/>
                        <a:t>standardised</a:t>
                      </a:r>
                      <a:r>
                        <a:rPr lang="en-US" sz="1600" dirty="0" smtClean="0"/>
                        <a:t>)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EUC-JP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Japanese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EUC-CN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Chinese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EUC-KR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Korean</a:t>
                      </a:r>
                      <a:endParaRPr lang="en-AU" sz="1600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EUC-TW</a:t>
                      </a:r>
                      <a:endParaRPr lang="en-A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Taiwan</a:t>
                      </a:r>
                      <a:endParaRPr lang="en-A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1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AU" sz="2000" dirty="0" smtClean="0"/>
              <a:t>A modern, international </a:t>
            </a:r>
            <a:r>
              <a:rPr lang="en-AU" sz="2000" dirty="0"/>
              <a:t>standard for character definition and </a:t>
            </a:r>
            <a:r>
              <a:rPr lang="en-AU" sz="2000" dirty="0" smtClean="0"/>
              <a:t>encoding</a:t>
            </a:r>
          </a:p>
          <a:p>
            <a:pPr lvl="1"/>
            <a:r>
              <a:rPr lang="en-US" sz="2000" dirty="0" smtClean="0"/>
              <a:t>Identifies </a:t>
            </a:r>
            <a:r>
              <a:rPr lang="en-US" sz="2000" dirty="0"/>
              <a:t>characters by abstract code </a:t>
            </a:r>
            <a:r>
              <a:rPr lang="en-US" sz="2000" dirty="0" smtClean="0"/>
              <a:t>points</a:t>
            </a:r>
            <a:endParaRPr lang="en-AU" sz="2000" dirty="0"/>
          </a:p>
          <a:p>
            <a:pPr lvl="1"/>
            <a:r>
              <a:rPr lang="en-AU" sz="2000" dirty="0"/>
              <a:t>A</a:t>
            </a:r>
            <a:r>
              <a:rPr lang="en-AU" sz="2000" dirty="0" smtClean="0"/>
              <a:t>ims </a:t>
            </a:r>
            <a:r>
              <a:rPr lang="en-AU" sz="2000" dirty="0"/>
              <a:t>to cover all possible language encoding requirements</a:t>
            </a:r>
          </a:p>
          <a:p>
            <a:pPr lvl="2"/>
            <a:r>
              <a:rPr lang="en-US" sz="1600" dirty="0"/>
              <a:t>around 120,000 characters</a:t>
            </a:r>
          </a:p>
          <a:p>
            <a:pPr lvl="2"/>
            <a:r>
              <a:rPr lang="en-US" sz="1600" dirty="0" smtClean="0"/>
              <a:t>around </a:t>
            </a:r>
            <a:r>
              <a:rPr lang="en-US" sz="1600" dirty="0"/>
              <a:t>129 modern/historic scripts</a:t>
            </a:r>
          </a:p>
          <a:p>
            <a:pPr lvl="2"/>
            <a:r>
              <a:rPr lang="en-US" sz="1600" dirty="0"/>
              <a:t>e</a:t>
            </a:r>
            <a:r>
              <a:rPr lang="en-US" sz="1600" dirty="0" smtClean="0"/>
              <a:t>ven scripts </a:t>
            </a:r>
            <a:r>
              <a:rPr lang="en-US" sz="1600" dirty="0"/>
              <a:t>such as: Egyptian hieroglyphs, Linear A</a:t>
            </a:r>
            <a:r>
              <a:rPr lang="en-US" sz="1600" dirty="0" smtClean="0"/>
              <a:t>, </a:t>
            </a:r>
            <a:r>
              <a:rPr lang="en-US" sz="1600" dirty="0"/>
              <a:t>Braille, Cherokee, Runic</a:t>
            </a:r>
          </a:p>
          <a:p>
            <a:pPr lvl="2"/>
            <a:r>
              <a:rPr lang="nb-NO" sz="1600" dirty="0" smtClean="0"/>
              <a:t>private </a:t>
            </a:r>
            <a:r>
              <a:rPr lang="nb-NO" sz="1600" dirty="0"/>
              <a:t>spaces: Klingon, Tengwar, Ferengi, </a:t>
            </a:r>
            <a:r>
              <a:rPr lang="nb-NO" sz="1600" dirty="0" smtClean="0"/>
              <a:t>...</a:t>
            </a:r>
          </a:p>
          <a:p>
            <a:pPr lvl="1"/>
            <a:r>
              <a:rPr lang="nb-NO" sz="2000" dirty="0" smtClean="0"/>
              <a:t>Also supports</a:t>
            </a:r>
          </a:p>
          <a:p>
            <a:pPr lvl="2"/>
            <a:r>
              <a:rPr lang="en-AU" sz="1600" dirty="0"/>
              <a:t>combining characters</a:t>
            </a:r>
          </a:p>
          <a:p>
            <a:pPr lvl="2"/>
            <a:r>
              <a:rPr lang="en-AU" sz="1600" dirty="0" smtClean="0"/>
              <a:t>ligatures</a:t>
            </a:r>
            <a:endParaRPr lang="en-AU" sz="1600" dirty="0"/>
          </a:p>
          <a:p>
            <a:pPr lvl="2"/>
            <a:r>
              <a:rPr lang="en-AU" sz="1600" dirty="0" smtClean="0"/>
              <a:t>emoticons</a:t>
            </a:r>
            <a:endParaRPr lang="en-AU" sz="1600" dirty="0"/>
          </a:p>
          <a:p>
            <a:pPr lvl="2"/>
            <a:r>
              <a:rPr lang="en-AU" sz="1600" dirty="0" smtClean="0"/>
              <a:t>direction </a:t>
            </a:r>
            <a:r>
              <a:rPr lang="en-AU" sz="1600" dirty="0"/>
              <a:t>changing</a:t>
            </a:r>
          </a:p>
          <a:p>
            <a:pPr lvl="2"/>
            <a:r>
              <a:rPr lang="en-AU" sz="1600" dirty="0" smtClean="0"/>
              <a:t>mathematical and graphical symbols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42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US" sz="2000" dirty="0" smtClean="0"/>
              <a:t>Space for around 1 million </a:t>
            </a:r>
            <a:r>
              <a:rPr lang="en-US" sz="2000" u="sng" dirty="0" smtClean="0"/>
              <a:t>code points </a:t>
            </a:r>
            <a:r>
              <a:rPr lang="en-US" sz="2000" dirty="0" smtClean="0"/>
              <a:t>(entries)</a:t>
            </a:r>
          </a:p>
          <a:p>
            <a:pPr lvl="1"/>
            <a:r>
              <a:rPr lang="en-US" sz="2000" dirty="0" smtClean="0"/>
              <a:t>All the characters you’ll need are in the first 2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entries</a:t>
            </a:r>
          </a:p>
          <a:p>
            <a:pPr lvl="2"/>
            <a:r>
              <a:rPr lang="en-US" sz="1600" dirty="0" smtClean="0"/>
              <a:t>Also known as the Basic Multilingual </a:t>
            </a:r>
            <a:r>
              <a:rPr lang="en-US" sz="1600" dirty="0" smtClean="0"/>
              <a:t>Plane </a:t>
            </a:r>
            <a:r>
              <a:rPr lang="en-US" sz="1600" dirty="0" smtClean="0"/>
              <a:t>(BMP)</a:t>
            </a:r>
          </a:p>
          <a:p>
            <a:pPr lvl="1"/>
            <a:r>
              <a:rPr lang="en-US" sz="2000" dirty="0" smtClean="0"/>
              <a:t>Defines several encodings that can be used:</a:t>
            </a:r>
          </a:p>
          <a:p>
            <a:pPr lvl="2"/>
            <a:r>
              <a:rPr lang="en-US" sz="1600" dirty="0" smtClean="0"/>
              <a:t>UTF-8 (variable-length, 1-4 x 8-bit bytes)</a:t>
            </a:r>
          </a:p>
          <a:p>
            <a:pPr lvl="2"/>
            <a:r>
              <a:rPr lang="en-US" sz="1600" dirty="0" smtClean="0"/>
              <a:t>UTF-16 (variable-length 1-2 x 16-bit entities)</a:t>
            </a:r>
          </a:p>
          <a:p>
            <a:pPr lvl="2"/>
            <a:r>
              <a:rPr lang="en-US" sz="1600" dirty="0" smtClean="0"/>
              <a:t>UTF-32 (fixed-length 32-bit entities)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2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1990s-present - Unicode to the rescue!</a:t>
            </a:r>
          </a:p>
          <a:p>
            <a:pPr lvl="1"/>
            <a:r>
              <a:rPr lang="en-US" sz="2000" dirty="0" smtClean="0"/>
              <a:t>Space for around 1 million </a:t>
            </a:r>
            <a:r>
              <a:rPr lang="en-US" sz="2000" u="sng" dirty="0" smtClean="0"/>
              <a:t>code points </a:t>
            </a:r>
            <a:r>
              <a:rPr lang="en-US" sz="2000" dirty="0" smtClean="0"/>
              <a:t>(entries)</a:t>
            </a:r>
          </a:p>
          <a:p>
            <a:pPr lvl="1"/>
            <a:r>
              <a:rPr lang="en-US" sz="2000" dirty="0" smtClean="0"/>
              <a:t>All the characters you’ll need are in the first 2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 entries</a:t>
            </a:r>
          </a:p>
          <a:p>
            <a:pPr lvl="2"/>
            <a:r>
              <a:rPr lang="en-US" sz="1600" dirty="0" smtClean="0"/>
              <a:t>Also known as the Basic Multilingual Plan (BMP)</a:t>
            </a:r>
          </a:p>
          <a:p>
            <a:pPr lvl="1"/>
            <a:r>
              <a:rPr lang="en-US" sz="2000" dirty="0" smtClean="0"/>
              <a:t>Defines several encodings that can be used:</a:t>
            </a:r>
          </a:p>
          <a:p>
            <a:pPr lvl="2"/>
            <a:r>
              <a:rPr lang="en-US" sz="1600" dirty="0" smtClean="0"/>
              <a:t>UTF-8 (variable-length, 1-4 x 8-bit bytes)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UTF-16 (variable-length 1-2 x 16-bit entities)</a:t>
            </a:r>
          </a:p>
          <a:p>
            <a:pPr lvl="2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UTF-32 (fixed-length 32-bit entities)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876256" y="3322602"/>
            <a:ext cx="1800200" cy="936104"/>
          </a:xfrm>
          <a:prstGeom prst="wedgeRoundRectCallout">
            <a:avLst>
              <a:gd name="adj1" fmla="val -148440"/>
              <a:gd name="adj2" fmla="val -8479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HINT: choose this one!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1619672" y="2780928"/>
            <a:ext cx="345638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3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Several problems with this…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It only covers European languages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about languages with more than around 200 characters? </a:t>
            </a:r>
            <a:r>
              <a:rPr lang="en-US" sz="20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about other symbols that might be useful? </a:t>
            </a:r>
            <a:r>
              <a:rPr lang="en-US" sz="2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What if you want to mix characters from multiple encodings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en-US" sz="20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 smtClean="0"/>
              <a:t>How do you know which encoding is being used?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004048" y="3735324"/>
            <a:ext cx="1944216" cy="701788"/>
          </a:xfrm>
          <a:prstGeom prst="wedgeRoundRectCallout">
            <a:avLst>
              <a:gd name="adj1" fmla="val -99418"/>
              <a:gd name="adj2" fmla="val -11536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this problem remains…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87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encoding is being used?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generally can’t tell just by looking at the text</a:t>
            </a:r>
          </a:p>
          <a:p>
            <a:r>
              <a:rPr lang="en-US" sz="2400" dirty="0" smtClean="0"/>
              <a:t>You need to make your choice and enforce it everywhere</a:t>
            </a:r>
          </a:p>
          <a:p>
            <a:r>
              <a:rPr lang="en-US" sz="2400" dirty="0" smtClean="0"/>
              <a:t>When you have the opportunity to specify what encoding is being used, then take it!</a:t>
            </a:r>
          </a:p>
          <a:p>
            <a:pPr lvl="1"/>
            <a:r>
              <a:rPr lang="en-AU" sz="2000" dirty="0" smtClean="0">
                <a:cs typeface="Consolas" panose="020B0609020204030204" pitchFamily="49" charset="0"/>
              </a:rPr>
              <a:t>Database:</a:t>
            </a:r>
          </a:p>
          <a:p>
            <a:pPr lvl="2"/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DATABASE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db_name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SET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utf8 …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Web pages:</a:t>
            </a:r>
          </a:p>
          <a:p>
            <a:pPr lvl="2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&lt;meta http-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1600" dirty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content=</a:t>
            </a:r>
            <a:r>
              <a:rPr lang="en-US" sz="1600" dirty="0" smtClean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text/html; charset=utf-8</a:t>
            </a:r>
            <a:r>
              <a:rPr lang="en-US" sz="1600" dirty="0" smtClean="0"/>
              <a:t>”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Email:</a:t>
            </a:r>
            <a:endParaRPr lang="en-AU" sz="2000" dirty="0" smtClean="0">
              <a:cs typeface="Consolas" panose="020B0609020204030204" pitchFamily="49" charset="0"/>
            </a:endParaRPr>
          </a:p>
          <a:p>
            <a:pPr lvl="1"/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639407"/>
            <a:ext cx="449523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“Just use UTF-8 everywhere”</a:t>
            </a:r>
          </a:p>
          <a:p>
            <a:r>
              <a:rPr lang="en-US" sz="2400" dirty="0" smtClean="0">
                <a:cs typeface="Consolas" panose="020B0609020204030204" pitchFamily="49" charset="0"/>
              </a:rPr>
              <a:t>Don’t convert between encodings unless you really know the source encoding</a:t>
            </a:r>
          </a:p>
          <a:p>
            <a:r>
              <a:rPr lang="en-US" sz="2400" dirty="0" smtClean="0">
                <a:cs typeface="Consolas" panose="020B0609020204030204" pitchFamily="49" charset="0"/>
              </a:rPr>
              <a:t>C functions:</a:t>
            </a:r>
          </a:p>
          <a:p>
            <a:pPr lvl="1"/>
            <a:r>
              <a:rPr lang="en-US" sz="2000" dirty="0" smtClean="0">
                <a:cs typeface="Consolas" panose="020B0609020204030204" pitchFamily="49" charset="0"/>
              </a:rPr>
              <a:t>Don’t use </a:t>
            </a:r>
            <a:r>
              <a:rPr lang="en-US" sz="2000" dirty="0" err="1" smtClean="0">
                <a:cs typeface="Consolas" panose="020B0609020204030204" pitchFamily="49" charset="0"/>
              </a:rPr>
              <a:t>strlen</a:t>
            </a:r>
            <a:r>
              <a:rPr lang="en-US" sz="2000" dirty="0" smtClean="0"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cs typeface="Consolas" panose="020B0609020204030204" pitchFamily="49" charset="0"/>
              </a:rPr>
              <a:t>strchr</a:t>
            </a:r>
            <a:r>
              <a:rPr lang="en-US" sz="2000" dirty="0" smtClean="0"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cs typeface="Consolas" panose="020B0609020204030204" pitchFamily="49" charset="0"/>
              </a:rPr>
              <a:t>strcmp</a:t>
            </a:r>
            <a:r>
              <a:rPr lang="en-US" sz="2000" dirty="0" smtClean="0"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600" dirty="0" smtClean="0">
                <a:cs typeface="Consolas" panose="020B0609020204030204" pitchFamily="49" charset="0"/>
              </a:rPr>
              <a:t>If you think you need to use them, ask yourself why…</a:t>
            </a:r>
            <a:endParaRPr lang="en-AU" sz="1600" dirty="0" smtClean="0">
              <a:cs typeface="Consolas" panose="020B0609020204030204" pitchFamily="49" charset="0"/>
            </a:endParaRPr>
          </a:p>
          <a:p>
            <a:pPr lvl="1"/>
            <a:r>
              <a:rPr lang="en-US" sz="2000" dirty="0" smtClean="0"/>
              <a:t>Do use </a:t>
            </a:r>
            <a:r>
              <a:rPr lang="en-US" sz="2000" dirty="0" err="1" smtClean="0"/>
              <a:t>strcoll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 smtClean="0"/>
              <a:t>Maybe use </a:t>
            </a:r>
            <a:r>
              <a:rPr lang="en-US" sz="2000" dirty="0" err="1" smtClean="0"/>
              <a:t>mb</a:t>
            </a:r>
            <a:r>
              <a:rPr lang="en-US" sz="2000" dirty="0" smtClean="0"/>
              <a:t>*() functions</a:t>
            </a:r>
          </a:p>
          <a:p>
            <a:pPr lvl="1"/>
            <a:r>
              <a:rPr lang="en-US" sz="2000" dirty="0" smtClean="0"/>
              <a:t>Maybe use </a:t>
            </a:r>
            <a:r>
              <a:rPr lang="en-US" sz="2000" dirty="0" err="1" smtClean="0"/>
              <a:t>wc</a:t>
            </a:r>
            <a:r>
              <a:rPr lang="en-US" sz="2000" dirty="0" smtClean="0"/>
              <a:t>*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2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Conversion of text into the local language (translation</a:t>
            </a:r>
            <a:r>
              <a:rPr lang="en-AU" sz="5400" dirty="0" smtClean="0"/>
              <a:t>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bit of background</a:t>
            </a:r>
          </a:p>
          <a:p>
            <a:r>
              <a:rPr lang="en-US" sz="2400" dirty="0" smtClean="0"/>
              <a:t>What is </a:t>
            </a:r>
            <a:r>
              <a:rPr lang="en-US" sz="2400" dirty="0" err="1" smtClean="0"/>
              <a:t>internationalisation</a:t>
            </a:r>
            <a:r>
              <a:rPr lang="en-US" sz="2400" dirty="0" smtClean="0"/>
              <a:t> (I18N)?</a:t>
            </a:r>
          </a:p>
          <a:p>
            <a:r>
              <a:rPr lang="en-US" sz="2400" dirty="0" smtClean="0"/>
              <a:t>Supporting foreign languages</a:t>
            </a:r>
          </a:p>
          <a:p>
            <a:pPr lvl="1"/>
            <a:r>
              <a:rPr lang="en-US" sz="2000" dirty="0" smtClean="0"/>
              <a:t>Encoding</a:t>
            </a:r>
          </a:p>
          <a:p>
            <a:pPr lvl="1"/>
            <a:r>
              <a:rPr lang="en-US" sz="2000" dirty="0" smtClean="0"/>
              <a:t>Translation</a:t>
            </a:r>
          </a:p>
          <a:p>
            <a:pPr lvl="1"/>
            <a:r>
              <a:rPr lang="en-US" sz="2000" dirty="0" smtClean="0"/>
              <a:t>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It is going to be painful</a:t>
            </a:r>
          </a:p>
          <a:p>
            <a:r>
              <a:rPr lang="en-US" sz="3400" dirty="0"/>
              <a:t>Don’t just have message identifiers in your </a:t>
            </a:r>
            <a:r>
              <a:rPr lang="en-US" sz="3400" dirty="0" smtClean="0"/>
              <a:t>code</a:t>
            </a:r>
          </a:p>
          <a:p>
            <a:pPr lvl="1"/>
            <a:r>
              <a:rPr lang="en-US" sz="3000" dirty="0" smtClean="0"/>
              <a:t>At least have the English text as a comment nearby</a:t>
            </a:r>
          </a:p>
          <a:p>
            <a:r>
              <a:rPr lang="en-US" sz="3400" dirty="0"/>
              <a:t>Automate wherever </a:t>
            </a:r>
            <a:r>
              <a:rPr lang="en-US" sz="3400" dirty="0" smtClean="0"/>
              <a:t>possible</a:t>
            </a:r>
          </a:p>
          <a:p>
            <a:r>
              <a:rPr lang="en-US" sz="3400" dirty="0" smtClean="0"/>
              <a:t>You’re going to have to re-write some of your text / code…</a:t>
            </a:r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12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err="1" smtClean="0"/>
              <a:t>printf</a:t>
            </a:r>
            <a:r>
              <a:rPr lang="en-US" sz="3400" dirty="0" smtClean="0"/>
              <a:t>() and ordering of the replacements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”You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need to specify the correct %s mode for %s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paper\n”,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mode_str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paper_name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23928" y="3284984"/>
            <a:ext cx="2448272" cy="1512168"/>
          </a:xfrm>
          <a:prstGeom prst="wedgeRoundRectCallout">
            <a:avLst>
              <a:gd name="adj1" fmla="val -116432"/>
              <a:gd name="adj2" fmla="val -82294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if these words should be in a different order?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2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Word construction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”%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page%s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printed\n”,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== 1 ? ”” : ”s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067944" y="3140968"/>
            <a:ext cx="2304256" cy="1296144"/>
          </a:xfrm>
          <a:prstGeom prst="wedgeRoundRectCallout">
            <a:avLst>
              <a:gd name="adj1" fmla="val -89641"/>
              <a:gd name="adj2" fmla="val -63709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That only works for English…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06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text to be translated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Short phrases or jargon</a:t>
            </a:r>
            <a:endParaRPr lang="en-US" sz="3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13690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”file: %s\n”,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58529" y="3425371"/>
            <a:ext cx="2700300" cy="1735450"/>
          </a:xfrm>
          <a:prstGeom prst="wedgeRoundRectCallout">
            <a:avLst>
              <a:gd name="adj1" fmla="val -101918"/>
              <a:gd name="adj2" fmla="val -102336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the translator treat “file” as a noun, verb, adjective, or what?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1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If it’s not continually tested, it </a:t>
            </a:r>
            <a:r>
              <a:rPr lang="en-US" sz="3400" u="sng" dirty="0" smtClean="0"/>
              <a:t>will</a:t>
            </a:r>
            <a:r>
              <a:rPr lang="en-US" sz="3400" dirty="0" smtClean="0"/>
              <a:t> break</a:t>
            </a:r>
          </a:p>
          <a:p>
            <a:pPr lvl="1"/>
            <a:r>
              <a:rPr lang="en-US" sz="2900" dirty="0" smtClean="0"/>
              <a:t>Mishandling of encoding can result in bad output</a:t>
            </a:r>
          </a:p>
          <a:p>
            <a:pPr lvl="1"/>
            <a:r>
              <a:rPr lang="en-US" sz="2900" dirty="0" smtClean="0"/>
              <a:t>Some text is always missed out</a:t>
            </a:r>
          </a:p>
          <a:p>
            <a:pPr lvl="1"/>
            <a:r>
              <a:rPr lang="en-US" sz="2900" dirty="0" smtClean="0"/>
              <a:t>You won’t find out until late in the process… too late</a:t>
            </a:r>
          </a:p>
          <a:p>
            <a:r>
              <a:rPr lang="en-US" sz="3300" dirty="0" smtClean="0"/>
              <a:t>You need a way to verify translation during development…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8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If it’s not continually tested, it </a:t>
            </a:r>
            <a:r>
              <a:rPr lang="en-US" sz="3400" u="sng" dirty="0" smtClean="0">
                <a:solidFill>
                  <a:schemeClr val="bg1">
                    <a:lumMod val="75000"/>
                  </a:schemeClr>
                </a:solidFill>
              </a:rPr>
              <a:t>will</a:t>
            </a:r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 break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Mishandling of encoding can result in bad output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Some text is always missed out</a:t>
            </a:r>
          </a:p>
          <a:p>
            <a:pPr lvl="1"/>
            <a:r>
              <a:rPr lang="en-US" sz="2900" dirty="0">
                <a:solidFill>
                  <a:schemeClr val="bg1">
                    <a:lumMod val="75000"/>
                  </a:schemeClr>
                </a:solidFill>
              </a:rPr>
              <a:t>You won’t find out until late in the process… too </a:t>
            </a: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late</a:t>
            </a:r>
          </a:p>
          <a:p>
            <a:r>
              <a:rPr lang="en-US" sz="3300" dirty="0"/>
              <a:t>You need a way to verify translation during development…</a:t>
            </a:r>
          </a:p>
          <a:p>
            <a:r>
              <a:rPr lang="en-US" sz="3300" dirty="0" smtClean="0"/>
              <a:t>Automatic translation to “jive”</a:t>
            </a:r>
          </a:p>
          <a:p>
            <a:endParaRPr lang="en-US" sz="3300" dirty="0"/>
          </a:p>
          <a:p>
            <a:pPr marL="914400" lvl="2" indent="0">
              <a:buNone/>
            </a:pPr>
            <a:endParaRPr lang="en-AU" sz="2300" i="1" dirty="0" smtClean="0"/>
          </a:p>
          <a:p>
            <a:pPr lvl="1"/>
            <a:endParaRPr lang="en-US" sz="2900" dirty="0" smtClean="0"/>
          </a:p>
          <a:p>
            <a:pPr lvl="1"/>
            <a:r>
              <a:rPr lang="en-US" sz="2900" dirty="0" smtClean="0"/>
              <a:t>Amusing, somewhat readable, doesn’t test non-7-bit data</a:t>
            </a:r>
          </a:p>
          <a:p>
            <a:pPr lvl="1"/>
            <a:r>
              <a:rPr lang="en-US" sz="2900" b="1" dirty="0" smtClean="0"/>
              <a:t>Not</a:t>
            </a:r>
            <a:r>
              <a:rPr lang="en-US" sz="2900" dirty="0" smtClean="0"/>
              <a:t> for demonstrations in the southern US states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973865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97200"/>
            <a:r>
              <a:rPr lang="en-AU" sz="2000" dirty="0" smtClean="0"/>
              <a:t>Please </a:t>
            </a:r>
            <a:r>
              <a:rPr lang="en-AU" sz="2000" dirty="0"/>
              <a:t>enter a valid printer </a:t>
            </a:r>
            <a:r>
              <a:rPr lang="en-AU" sz="2000" dirty="0" smtClean="0"/>
              <a:t>name</a:t>
            </a:r>
            <a:endParaRPr lang="en-AU" sz="2000" dirty="0"/>
          </a:p>
          <a:p>
            <a:pPr marL="0" lvl="1" indent="-97200"/>
            <a:r>
              <a:rPr lang="en-AU" sz="2000" i="1" dirty="0"/>
              <a:t>“Please </a:t>
            </a:r>
            <a:r>
              <a:rPr lang="en-AU" sz="2000" i="1" dirty="0" err="1"/>
              <a:t>enta</a:t>
            </a:r>
            <a:r>
              <a:rPr lang="en-AU" sz="2000" i="1" dirty="0"/>
              <a:t>' some valid </a:t>
            </a:r>
            <a:r>
              <a:rPr lang="en-AU" sz="2000" i="1" dirty="0" err="1"/>
              <a:t>printa</a:t>
            </a:r>
            <a:r>
              <a:rPr lang="en-AU" sz="2000" i="1" dirty="0"/>
              <a:t>' </a:t>
            </a:r>
            <a:r>
              <a:rPr lang="en-AU" sz="2000" i="1" dirty="0" err="1"/>
              <a:t>dojigger</a:t>
            </a:r>
            <a:r>
              <a:rPr lang="en-AU" sz="2000" i="1" dirty="0"/>
              <a:t>. What it is, Mama. Right On</a:t>
            </a:r>
            <a:r>
              <a:rPr lang="en-AU" sz="2000" i="1" dirty="0" smtClean="0"/>
              <a:t>!”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79352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If it’s not continually tested, it will break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Mishandling of encoding can result in bad output</a:t>
            </a:r>
          </a:p>
          <a:p>
            <a:pPr lvl="1"/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Some text is always missed out</a:t>
            </a:r>
          </a:p>
          <a:p>
            <a:pPr lvl="1"/>
            <a:r>
              <a:rPr lang="en-US" sz="2900" dirty="0">
                <a:solidFill>
                  <a:schemeClr val="bg1">
                    <a:lumMod val="75000"/>
                  </a:schemeClr>
                </a:solidFill>
              </a:rPr>
              <a:t>You won’t find out until late in the process… too </a:t>
            </a:r>
            <a:r>
              <a:rPr lang="en-US" sz="2900" dirty="0" smtClean="0">
                <a:solidFill>
                  <a:schemeClr val="bg1">
                    <a:lumMod val="75000"/>
                  </a:schemeClr>
                </a:solidFill>
              </a:rPr>
              <a:t>late</a:t>
            </a:r>
          </a:p>
          <a:p>
            <a:r>
              <a:rPr lang="en-US" sz="3300" dirty="0"/>
              <a:t>You need a way to verify translation during development…</a:t>
            </a:r>
          </a:p>
          <a:p>
            <a:r>
              <a:rPr lang="en-US" sz="3100" dirty="0" smtClean="0"/>
              <a:t>Custom character set</a:t>
            </a:r>
          </a:p>
          <a:p>
            <a:endParaRPr lang="en-US" sz="3100" dirty="0"/>
          </a:p>
          <a:p>
            <a:endParaRPr lang="en-US" sz="3100" dirty="0" smtClean="0"/>
          </a:p>
          <a:p>
            <a:endParaRPr lang="en-US" sz="3100" dirty="0"/>
          </a:p>
          <a:p>
            <a:pPr lvl="1"/>
            <a:r>
              <a:rPr lang="en-US" sz="2900" dirty="0" smtClean="0"/>
              <a:t>Solves most of the above issues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973865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Printer </a:t>
            </a:r>
            <a:r>
              <a:rPr lang="en-US" sz="2000" dirty="0"/>
              <a:t>is not </a:t>
            </a:r>
            <a:r>
              <a:rPr lang="en-US" sz="2000" dirty="0" smtClean="0"/>
              <a:t>known</a:t>
            </a:r>
            <a:endParaRPr lang="en-US" sz="2000" dirty="0"/>
          </a:p>
          <a:p>
            <a:r>
              <a:rPr lang="en-US" sz="2000" i="1" dirty="0"/>
              <a:t>“</a:t>
            </a:r>
            <a:r>
              <a:rPr lang="en-AU" sz="2000" i="1" dirty="0" err="1"/>
              <a:t>Ṗṝȉńŧëṝ</a:t>
            </a:r>
            <a:r>
              <a:rPr lang="en-AU" sz="2000" i="1" dirty="0"/>
              <a:t> </a:t>
            </a:r>
            <a:r>
              <a:rPr lang="en-AU" sz="2000" i="1" dirty="0" err="1"/>
              <a:t>ȉṧ</a:t>
            </a:r>
            <a:r>
              <a:rPr lang="en-AU" sz="2000" i="1" dirty="0"/>
              <a:t> </a:t>
            </a:r>
            <a:r>
              <a:rPr lang="en-AU" sz="2000" i="1" dirty="0" err="1"/>
              <a:t>ṋṏŧ</a:t>
            </a:r>
            <a:r>
              <a:rPr lang="en-AU" sz="2000" i="1" dirty="0"/>
              <a:t> </a:t>
            </a:r>
            <a:r>
              <a:rPr lang="en-AU" sz="2000" i="1" dirty="0" err="1"/>
              <a:t>ḵńṏẅń</a:t>
            </a:r>
            <a:r>
              <a:rPr lang="en-AU" sz="2000" i="1" dirty="0" smtClean="0"/>
              <a:t>”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26933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Actual text translation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Send your message files to a professional translation agency</a:t>
            </a:r>
          </a:p>
          <a:p>
            <a:pPr lvl="1"/>
            <a:r>
              <a:rPr lang="en-US" sz="2900" dirty="0" smtClean="0"/>
              <a:t>Preferably one with experience in technical translation</a:t>
            </a:r>
          </a:p>
          <a:p>
            <a:pPr lvl="1"/>
            <a:r>
              <a:rPr lang="en-US" sz="2900" dirty="0" smtClean="0"/>
              <a:t>They should be capable of raising issues with ambiguity or jargon</a:t>
            </a:r>
          </a:p>
          <a:p>
            <a:pPr lvl="1"/>
            <a:r>
              <a:rPr lang="en-US" sz="2900" dirty="0" smtClean="0"/>
              <a:t>Not the receptionist or a friend…</a:t>
            </a:r>
          </a:p>
          <a:p>
            <a:r>
              <a:rPr lang="en-US" sz="3300" dirty="0" smtClean="0"/>
              <a:t>Double-check the translation with someone else</a:t>
            </a:r>
          </a:p>
          <a:p>
            <a:pPr lvl="1"/>
            <a:r>
              <a:rPr lang="en-US" sz="2900" dirty="0" smtClean="0"/>
              <a:t>Maybe a customer or an employee</a:t>
            </a:r>
          </a:p>
          <a:p>
            <a:pPr marL="0" indent="0">
              <a:buNone/>
            </a:pPr>
            <a:endParaRPr lang="en-US" sz="3400" dirty="0" smtClean="0"/>
          </a:p>
          <a:p>
            <a:pPr lvl="1"/>
            <a:endParaRPr lang="en-US" sz="2500" dirty="0" smtClean="0"/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32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possibly go wrong?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1"/>
            <a:ext cx="6768751" cy="507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could possibly go wrong?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08721"/>
            <a:ext cx="6768751" cy="507346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6084168" y="4725144"/>
            <a:ext cx="2700300" cy="1735450"/>
          </a:xfrm>
          <a:prstGeom prst="wedgeRoundRectCallout">
            <a:avLst>
              <a:gd name="adj1" fmla="val -73881"/>
              <a:gd name="adj2" fmla="val -98937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“I am not in the office at the moment. Send any work to be translated”</a:t>
            </a:r>
          </a:p>
        </p:txBody>
      </p:sp>
    </p:spTree>
    <p:extLst>
      <p:ext uri="{BB962C8B-B14F-4D97-AF65-F5344CB8AC3E}">
        <p14:creationId xmlns:p14="http://schemas.microsoft.com/office/powerpoint/2010/main" val="350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Goal: provide an application for use in other countries</a:t>
            </a:r>
          </a:p>
          <a:p>
            <a:pPr lvl="1"/>
            <a:r>
              <a:rPr lang="en-US" sz="2000" dirty="0" smtClean="0"/>
              <a:t>Standalone software that is sold or distributed in another environment</a:t>
            </a:r>
          </a:p>
          <a:p>
            <a:pPr lvl="1"/>
            <a:r>
              <a:rPr lang="en-US" sz="2000" dirty="0" smtClean="0"/>
              <a:t>Shared systems (“cloud”) that are used in multiple places</a:t>
            </a:r>
          </a:p>
          <a:p>
            <a:r>
              <a:rPr lang="en-US" sz="2400" dirty="0" smtClean="0"/>
              <a:t>Deployment has two phases:</a:t>
            </a:r>
            <a:endParaRPr lang="en-US" sz="2000" dirty="0" smtClean="0"/>
          </a:p>
          <a:p>
            <a:pPr lvl="1"/>
            <a:r>
              <a:rPr lang="en-US" sz="2000" dirty="0" err="1" smtClean="0"/>
              <a:t>Internationalisation</a:t>
            </a:r>
            <a:r>
              <a:rPr lang="en-US" sz="2000" dirty="0" smtClean="0"/>
              <a:t> (“I18n”)</a:t>
            </a:r>
          </a:p>
          <a:p>
            <a:pPr lvl="1"/>
            <a:r>
              <a:rPr lang="en-US" sz="2000" dirty="0" err="1" smtClean="0"/>
              <a:t>Localisation</a:t>
            </a:r>
            <a:r>
              <a:rPr lang="en-US" sz="2000" dirty="0" smtClean="0"/>
              <a:t> (“</a:t>
            </a:r>
            <a:r>
              <a:rPr lang="en-US" sz="2000" dirty="0" smtClean="0"/>
              <a:t>L10n</a:t>
            </a:r>
            <a:r>
              <a:rPr lang="en-US" sz="2000" dirty="0" smtClean="0"/>
              <a:t>”)</a:t>
            </a:r>
          </a:p>
          <a:p>
            <a:r>
              <a:rPr lang="en-US" sz="2400" dirty="0" smtClean="0"/>
              <a:t>As software developers, we are mainly concerned about i18n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Representation of translated text (fonts and </a:t>
            </a:r>
            <a:r>
              <a:rPr lang="en-AU" sz="5400" dirty="0" smtClean="0"/>
              <a:t>UI)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48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Obviously you need the right fonts available</a:t>
            </a:r>
          </a:p>
          <a:p>
            <a:pPr lvl="1"/>
            <a:r>
              <a:rPr lang="en-US" sz="2500" dirty="0" smtClean="0"/>
              <a:t>Usually this is managed at the user’s end</a:t>
            </a:r>
          </a:p>
          <a:p>
            <a:r>
              <a:rPr lang="en-US" sz="3400" dirty="0" smtClean="0"/>
              <a:t>Be aware that the translated text may not be a drop-in replacement for the English version</a:t>
            </a:r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3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7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996952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00" y="2998800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>
                    <a:lumMod val="65000"/>
                  </a:schemeClr>
                </a:solidFill>
              </a:rPr>
              <a:t>Obviously you need the right fonts available</a:t>
            </a:r>
          </a:p>
          <a:p>
            <a:pPr lvl="1"/>
            <a:r>
              <a:rPr lang="en-US" sz="2500" dirty="0" smtClean="0">
                <a:solidFill>
                  <a:schemeClr val="bg1">
                    <a:lumMod val="65000"/>
                  </a:schemeClr>
                </a:solidFill>
              </a:rPr>
              <a:t>Usually this is managed at the user’s end</a:t>
            </a:r>
          </a:p>
          <a:p>
            <a:r>
              <a:rPr lang="en-US" sz="3400" dirty="0" smtClean="0">
                <a:solidFill>
                  <a:schemeClr val="bg1">
                    <a:lumMod val="75000"/>
                  </a:schemeClr>
                </a:solidFill>
              </a:rPr>
              <a:t>Be aware that the translated text may not be a drop-in replacement for the English version</a:t>
            </a:r>
          </a:p>
          <a:p>
            <a:pPr lvl="1"/>
            <a:r>
              <a:rPr lang="en-US" sz="3000" dirty="0" smtClean="0"/>
              <a:t>For example:</a:t>
            </a:r>
          </a:p>
          <a:p>
            <a:pPr lvl="2"/>
            <a:endParaRPr lang="en-US" sz="16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3523810" cy="2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00" y="2998800"/>
            <a:ext cx="352381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Language (content, collation, fonts, writing direction, …)</a:t>
            </a:r>
          </a:p>
          <a:p>
            <a:r>
              <a:rPr lang="en-US" sz="2400" dirty="0" smtClean="0"/>
              <a:t>Time-zone, currency</a:t>
            </a:r>
          </a:p>
          <a:p>
            <a:r>
              <a:rPr lang="en-US" sz="2400" dirty="0" smtClean="0"/>
              <a:t>Number/date/time formatting</a:t>
            </a:r>
          </a:p>
          <a:p>
            <a:r>
              <a:rPr lang="en-US" sz="2400" dirty="0" smtClean="0"/>
              <a:t>Identification issues (name/address/phone/titles/etc.)</a:t>
            </a:r>
          </a:p>
          <a:p>
            <a:r>
              <a:rPr lang="en-US" sz="2400" dirty="0" smtClean="0"/>
              <a:t>Cultural issues</a:t>
            </a:r>
          </a:p>
          <a:p>
            <a:r>
              <a:rPr lang="en-US" sz="2400" dirty="0" smtClean="0"/>
              <a:t>Paper size</a:t>
            </a:r>
          </a:p>
          <a:p>
            <a:r>
              <a:rPr lang="en-US" sz="2400" dirty="0" smtClean="0"/>
              <a:t>Public holidays</a:t>
            </a:r>
          </a:p>
          <a:p>
            <a:r>
              <a:rPr lang="en-US" sz="2400" dirty="0" smtClean="0"/>
              <a:t>Units of measure</a:t>
            </a:r>
          </a:p>
          <a:p>
            <a:r>
              <a:rPr lang="en-US" sz="2400" dirty="0" smtClean="0"/>
              <a:t>Map coordinate systems</a:t>
            </a:r>
          </a:p>
          <a:p>
            <a:r>
              <a:rPr lang="en-US" sz="2400" dirty="0" smtClean="0"/>
              <a:t>Regulatory issues (e.g. encryption, data retention)</a:t>
            </a:r>
          </a:p>
          <a:p>
            <a:r>
              <a:rPr lang="en-US" sz="2400" dirty="0" smtClean="0"/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762532" y="1412776"/>
            <a:ext cx="6833804" cy="4464496"/>
          </a:xfrm>
          <a:prstGeom prst="roundRect">
            <a:avLst>
              <a:gd name="adj" fmla="val 42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ular Callout 4"/>
          <p:cNvSpPr/>
          <p:nvPr/>
        </p:nvSpPr>
        <p:spPr>
          <a:xfrm>
            <a:off x="6372200" y="2996952"/>
            <a:ext cx="2016224" cy="1152128"/>
          </a:xfrm>
          <a:prstGeom prst="wedgeRoundRectCallout">
            <a:avLst>
              <a:gd name="adj1" fmla="val -125056"/>
              <a:gd name="adj2" fmla="val -1787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didn’t even consider these other issues…</a:t>
            </a:r>
          </a:p>
        </p:txBody>
      </p:sp>
    </p:spTree>
    <p:extLst>
      <p:ext uri="{BB962C8B-B14F-4D97-AF65-F5344CB8AC3E}">
        <p14:creationId xmlns:p14="http://schemas.microsoft.com/office/powerpoint/2010/main" val="3903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 away messages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You will need to identify and overcome your preconceptions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You need to be disciplined in your development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You will need outside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cs typeface="Consolas" panose="020B0609020204030204" pitchFamily="49" charset="0"/>
              </a:rPr>
              <a:t>By the time you find your mistakes, it could be too late…</a:t>
            </a:r>
            <a:endParaRPr lang="en-US" sz="3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2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issues?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(content, collation, fonts, writing direction, …)</a:t>
            </a:r>
          </a:p>
          <a:p>
            <a:r>
              <a:rPr lang="en-US" sz="2400" dirty="0" smtClean="0"/>
              <a:t>Time-zone, currency</a:t>
            </a:r>
          </a:p>
          <a:p>
            <a:r>
              <a:rPr lang="en-US" sz="2400" dirty="0" smtClean="0"/>
              <a:t>Number/date/time formatting</a:t>
            </a:r>
          </a:p>
          <a:p>
            <a:r>
              <a:rPr lang="en-US" sz="2400" dirty="0" smtClean="0"/>
              <a:t>Identification issues (name/address/phone/titles/etc.)</a:t>
            </a:r>
          </a:p>
          <a:p>
            <a:r>
              <a:rPr lang="en-US" sz="2400" dirty="0" smtClean="0"/>
              <a:t>Cultural issues</a:t>
            </a:r>
          </a:p>
          <a:p>
            <a:r>
              <a:rPr lang="en-US" sz="2400" dirty="0" smtClean="0"/>
              <a:t>Paper size</a:t>
            </a:r>
          </a:p>
          <a:p>
            <a:r>
              <a:rPr lang="en-US" sz="2400" dirty="0" smtClean="0"/>
              <a:t>Public holidays</a:t>
            </a:r>
          </a:p>
          <a:p>
            <a:r>
              <a:rPr lang="en-US" sz="2400" dirty="0" smtClean="0"/>
              <a:t>Units of measure</a:t>
            </a:r>
          </a:p>
          <a:p>
            <a:r>
              <a:rPr lang="en-US" sz="2400" dirty="0" smtClean="0"/>
              <a:t>Map coordinate systems</a:t>
            </a:r>
          </a:p>
          <a:p>
            <a:r>
              <a:rPr lang="en-US" sz="2400" dirty="0" smtClean="0"/>
              <a:t>Regulatory issues (e.g. encryption, data retention)</a:t>
            </a:r>
          </a:p>
          <a:p>
            <a:r>
              <a:rPr lang="en-US" sz="2400" dirty="0" smtClean="0"/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08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issues?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Language (content, collation, fonts, writing direction, …)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Time-zone, currency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Number/date/time formatting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Identification issues (name/address/phone/titles/etc.)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Cultural issues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Paper size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Public holidays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Units of measure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Map coordinate systems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Regulatory issues (e.g. encryption, data retention)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… many more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755576" y="980728"/>
            <a:ext cx="72008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issues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Three key aspects:</a:t>
            </a:r>
          </a:p>
          <a:p>
            <a:pPr lvl="1"/>
            <a:r>
              <a:rPr lang="en-US" sz="2000" dirty="0" smtClean="0"/>
              <a:t>Defining and preserving the representation of data (encoding)</a:t>
            </a:r>
          </a:p>
          <a:p>
            <a:pPr lvl="1"/>
            <a:r>
              <a:rPr lang="en-US" sz="2000" dirty="0" smtClean="0"/>
              <a:t>Conversion of text into the local language (translation)</a:t>
            </a:r>
          </a:p>
          <a:p>
            <a:pPr lvl="1"/>
            <a:r>
              <a:rPr lang="en-US" sz="2000" dirty="0" smtClean="0"/>
              <a:t>Representation of translated text (fonts and UI)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14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AU" sz="5400" dirty="0"/>
              <a:t>Defining and preserving the representation of data (encoding</a:t>
            </a:r>
            <a:r>
              <a:rPr lang="en-AU" sz="5400" dirty="0" smtClean="0"/>
              <a:t>)</a:t>
            </a: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22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encoding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do you store this text:</a:t>
            </a:r>
          </a:p>
          <a:p>
            <a:pPr lvl="1"/>
            <a:r>
              <a:rPr lang="uk-UA" sz="2000" dirty="0"/>
              <a:t>Привіт, я не росіянин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r>
              <a:rPr lang="en-US" sz="2400" dirty="0" smtClean="0"/>
              <a:t>… so that it doesn’t come out like this:</a:t>
            </a:r>
          </a:p>
          <a:p>
            <a:pPr lvl="1"/>
            <a:r>
              <a:rPr lang="en-US" sz="2000" dirty="0"/>
              <a:t>??????, ? </a:t>
            </a:r>
            <a:r>
              <a:rPr lang="en-US" sz="2000" dirty="0" smtClean="0"/>
              <a:t>?? ????????</a:t>
            </a:r>
          </a:p>
          <a:p>
            <a:r>
              <a:rPr lang="en-US" sz="2400" dirty="0" smtClean="0"/>
              <a:t>This is not a trivial problem.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63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brief history of text encodings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1960s-1980s – 7-bit ASCII</a:t>
            </a:r>
          </a:p>
          <a:p>
            <a:pPr lvl="1"/>
            <a:r>
              <a:rPr lang="en-US" sz="2000" dirty="0" smtClean="0"/>
              <a:t>Great for English and maybe one or two other languages</a:t>
            </a:r>
          </a:p>
          <a:p>
            <a:pPr lvl="1"/>
            <a:r>
              <a:rPr lang="en-US" sz="2000" dirty="0" smtClean="0"/>
              <a:t>95 printable characters out of a possible 128</a:t>
            </a:r>
          </a:p>
          <a:p>
            <a:pPr lvl="1"/>
            <a:r>
              <a:rPr lang="en-US" sz="2000" dirty="0" smtClean="0"/>
              <a:t>But at least every agreed on what characters were encoded as</a:t>
            </a:r>
          </a:p>
          <a:p>
            <a:pPr lvl="2"/>
            <a:r>
              <a:rPr lang="en-US" sz="1600" dirty="0" smtClean="0"/>
              <a:t>Well, mostly</a:t>
            </a:r>
          </a:p>
          <a:p>
            <a:endParaRPr lang="en-US" sz="2400" dirty="0"/>
          </a:p>
          <a:p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12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</TotalTime>
  <Words>2285</Words>
  <Application>Microsoft Office PowerPoint</Application>
  <PresentationFormat>On-screen Show (4:3)</PresentationFormat>
  <Paragraphs>476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semg-cc-by</vt:lpstr>
      <vt:lpstr>Flow</vt:lpstr>
      <vt:lpstr>Implementing foreign language support</vt:lpstr>
      <vt:lpstr>Agenda</vt:lpstr>
      <vt:lpstr>Background</vt:lpstr>
      <vt:lpstr>What are the issues?</vt:lpstr>
      <vt:lpstr>What are the issues?</vt:lpstr>
      <vt:lpstr>Language issues</vt:lpstr>
      <vt:lpstr>PowerPoint Presentation</vt:lpstr>
      <vt:lpstr>Text encoding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A brief history of text encodings</vt:lpstr>
      <vt:lpstr>Which encoding is being used?</vt:lpstr>
      <vt:lpstr>Implementation issues</vt:lpstr>
      <vt:lpstr>PowerPoint Presentation</vt:lpstr>
      <vt:lpstr>Extracting text to be translated</vt:lpstr>
      <vt:lpstr>Extracting text to be translated</vt:lpstr>
      <vt:lpstr>Extracting text to be translated</vt:lpstr>
      <vt:lpstr>Extracting text to be translated</vt:lpstr>
      <vt:lpstr>Testing text translation</vt:lpstr>
      <vt:lpstr>Testing text translation</vt:lpstr>
      <vt:lpstr>Testing text translation</vt:lpstr>
      <vt:lpstr>Actual text translation</vt:lpstr>
      <vt:lpstr>What could possibly go wrong?</vt:lpstr>
      <vt:lpstr>What could possibly go wrong?</vt:lpstr>
      <vt:lpstr>PowerPoint Presentation</vt:lpstr>
      <vt:lpstr>Presentation issues</vt:lpstr>
      <vt:lpstr>Presentation issues</vt:lpstr>
      <vt:lpstr>Presentation issues</vt:lpstr>
      <vt:lpstr>Presentation issues</vt:lpstr>
      <vt:lpstr>Recap</vt:lpstr>
      <vt:lpstr>Take away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169</cp:revision>
  <cp:lastPrinted>2015-02-28T02:46:19Z</cp:lastPrinted>
  <dcterms:created xsi:type="dcterms:W3CDTF">2014-02-17T09:24:27Z</dcterms:created>
  <dcterms:modified xsi:type="dcterms:W3CDTF">2016-06-05T23:32:58Z</dcterms:modified>
</cp:coreProperties>
</file>