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8" r:id="rId11"/>
    <p:sldId id="270" r:id="rId12"/>
    <p:sldId id="27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9" d="100"/>
          <a:sy n="109" d="100"/>
        </p:scale>
        <p:origin x="-3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n*n</c:v>
                </c:pt>
              </c:strCache>
            </c:strRef>
          </c:tx>
          <c:marker>
            <c:symbol val="none"/>
          </c:marker>
          <c:cat>
            <c:numRef>
              <c:f>Sheet1!$A$2:$A$111</c:f>
              <c:numCache>
                <c:formatCode>General</c:formatCode>
                <c:ptCount val="1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</c:numCache>
            </c:numRef>
          </c:cat>
          <c:val>
            <c:numRef>
              <c:f>Sheet1!$B$2:$B$111</c:f>
              <c:numCache>
                <c:formatCode>General</c:formatCode>
                <c:ptCount val="1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  <c:pt idx="100">
                  <c:v>10201</c:v>
                </c:pt>
                <c:pt idx="101">
                  <c:v>10404</c:v>
                </c:pt>
                <c:pt idx="102">
                  <c:v>10609</c:v>
                </c:pt>
                <c:pt idx="103">
                  <c:v>10816</c:v>
                </c:pt>
                <c:pt idx="104">
                  <c:v>11025</c:v>
                </c:pt>
                <c:pt idx="105">
                  <c:v>11236</c:v>
                </c:pt>
                <c:pt idx="106">
                  <c:v>11449</c:v>
                </c:pt>
                <c:pt idx="107">
                  <c:v>11664</c:v>
                </c:pt>
                <c:pt idx="108">
                  <c:v>11881</c:v>
                </c:pt>
                <c:pt idx="109">
                  <c:v>12100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log n</c:v>
                </c:pt>
              </c:strCache>
            </c:strRef>
          </c:tx>
          <c:marker>
            <c:symbol val="none"/>
          </c:marker>
          <c:cat>
            <c:numRef>
              <c:f>Sheet1!$A$2:$A$111</c:f>
              <c:numCache>
                <c:formatCode>General</c:formatCode>
                <c:ptCount val="1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</c:numCache>
            </c:numRef>
          </c:cat>
          <c:val>
            <c:numRef>
              <c:f>Sheet1!$C$2:$C$111</c:f>
              <c:numCache>
                <c:formatCode>General</c:formatCode>
                <c:ptCount val="110"/>
                <c:pt idx="0">
                  <c:v>200</c:v>
                </c:pt>
                <c:pt idx="1">
                  <c:v>212.04119982655925</c:v>
                </c:pt>
                <c:pt idx="2">
                  <c:v>228.62727528317976</c:v>
                </c:pt>
                <c:pt idx="3">
                  <c:v>248.164799306237</c:v>
                </c:pt>
                <c:pt idx="4">
                  <c:v>269.89700043360187</c:v>
                </c:pt>
                <c:pt idx="5">
                  <c:v>293.37815004603726</c:v>
                </c:pt>
                <c:pt idx="6">
                  <c:v>318.31372560199594</c:v>
                </c:pt>
                <c:pt idx="7">
                  <c:v>344.494397918711</c:v>
                </c:pt>
                <c:pt idx="8">
                  <c:v>371.76365169907848</c:v>
                </c:pt>
                <c:pt idx="9">
                  <c:v>400</c:v>
                </c:pt>
                <c:pt idx="10">
                  <c:v>429.10639073480957</c:v>
                </c:pt>
                <c:pt idx="11">
                  <c:v>459.00349905142997</c:v>
                </c:pt>
                <c:pt idx="12">
                  <c:v>489.62527159977753</c:v>
                </c:pt>
                <c:pt idx="13">
                  <c:v>520.91584998990663</c:v>
                </c:pt>
                <c:pt idx="14">
                  <c:v>552.8273777167044</c:v>
                </c:pt>
                <c:pt idx="15">
                  <c:v>585.318394449896</c:v>
                </c:pt>
                <c:pt idx="16">
                  <c:v>618.35263326861309</c:v>
                </c:pt>
                <c:pt idx="17">
                  <c:v>651.8981018371901</c:v>
                </c:pt>
                <c:pt idx="18">
                  <c:v>685.92636836207498</c:v>
                </c:pt>
                <c:pt idx="19">
                  <c:v>720.4119982655925</c:v>
                </c:pt>
                <c:pt idx="20">
                  <c:v>755.33210378824606</c:v>
                </c:pt>
                <c:pt idx="21">
                  <c:v>790.66597956177077</c:v>
                </c:pt>
                <c:pt idx="22">
                  <c:v>826.3948045680927</c:v>
                </c:pt>
                <c:pt idx="23">
                  <c:v>862.50139602157083</c:v>
                </c:pt>
                <c:pt idx="24">
                  <c:v>898.97000433601886</c:v>
                </c:pt>
                <c:pt idx="25">
                  <c:v>935.78614094482532</c:v>
                </c:pt>
                <c:pt idx="26">
                  <c:v>972.93643264585319</c:v>
                </c:pt>
                <c:pt idx="27">
                  <c:v>1010.4084975516428</c:v>
                </c:pt>
                <c:pt idx="28">
                  <c:v>1048.1908387813946</c:v>
                </c:pt>
                <c:pt idx="29">
                  <c:v>1086.2727528317973</c:v>
                </c:pt>
                <c:pt idx="30">
                  <c:v>1124.644250177249</c:v>
                </c:pt>
                <c:pt idx="31">
                  <c:v>1163.29598612474</c:v>
                </c:pt>
                <c:pt idx="32">
                  <c:v>1202.2192003194059</c:v>
                </c:pt>
                <c:pt idx="33">
                  <c:v>1241.4056635887334</c:v>
                </c:pt>
                <c:pt idx="34">
                  <c:v>1280.8476310451929</c:v>
                </c:pt>
                <c:pt idx="35">
                  <c:v>1320.5378005524469</c:v>
                </c:pt>
                <c:pt idx="36">
                  <c:v>1360.4692758095762</c:v>
                </c:pt>
                <c:pt idx="37">
                  <c:v>1400.6355334287757</c:v>
                </c:pt>
                <c:pt idx="38">
                  <c:v>1441.0303934806693</c:v>
                </c:pt>
                <c:pt idx="39">
                  <c:v>1481.6479930623698</c:v>
                </c:pt>
                <c:pt idx="40">
                  <c:v>1522.482762510183</c:v>
                </c:pt>
                <c:pt idx="41">
                  <c:v>1563.5294039342364</c:v>
                </c:pt>
                <c:pt idx="42">
                  <c:v>1604.7828717984444</c:v>
                </c:pt>
                <c:pt idx="43">
                  <c:v>1646.238355307845</c:v>
                </c:pt>
                <c:pt idx="44">
                  <c:v>1687.8912623978094</c:v>
                </c:pt>
                <c:pt idx="45">
                  <c:v>1729.7372051470481</c:v>
                </c:pt>
                <c:pt idx="46">
                  <c:v>1771.7719864595745</c:v>
                </c:pt>
                <c:pt idx="47">
                  <c:v>1813.9915878805637</c:v>
                </c:pt>
                <c:pt idx="48">
                  <c:v>1856.3921584279433</c:v>
                </c:pt>
                <c:pt idx="49">
                  <c:v>1898.9700043360187</c:v>
                </c:pt>
                <c:pt idx="50">
                  <c:v>1941.721579619895</c:v>
                </c:pt>
                <c:pt idx="51">
                  <c:v>1984.6434773801911</c:v>
                </c:pt>
                <c:pt idx="52">
                  <c:v>2027.7324217768362</c:v>
                </c:pt>
                <c:pt idx="53">
                  <c:v>2070.9852606088061</c:v>
                </c:pt>
                <c:pt idx="54">
                  <c:v>2114.3989584436686</c:v>
                </c:pt>
                <c:pt idx="55">
                  <c:v>2157.9705902469445</c:v>
                </c:pt>
                <c:pt idx="56">
                  <c:v>2201.6973354666402</c:v>
                </c:pt>
                <c:pt idx="57">
                  <c:v>2245.5764725330073</c:v>
                </c:pt>
                <c:pt idx="58">
                  <c:v>2289.6053737377301</c:v>
                </c:pt>
                <c:pt idx="59">
                  <c:v>2333.7815004603722</c:v>
                </c:pt>
                <c:pt idx="60">
                  <c:v>2378.1023987131357</c:v>
                </c:pt>
                <c:pt idx="61">
                  <c:v>2422.5656949778349</c:v>
                </c:pt>
                <c:pt idx="62">
                  <c:v>2467.1690923115129</c:v>
                </c:pt>
                <c:pt idx="63">
                  <c:v>2511.9103666993756</c:v>
                </c:pt>
                <c:pt idx="64">
                  <c:v>2556.7873636357122</c:v>
                </c:pt>
                <c:pt idx="65">
                  <c:v>2601.7979949152668</c:v>
                </c:pt>
                <c:pt idx="66">
                  <c:v>2646.9402356191076</c:v>
                </c:pt>
                <c:pt idx="67">
                  <c:v>2692.2121212804814</c:v>
                </c:pt>
                <c:pt idx="68">
                  <c:v>2737.6117452174121</c:v>
                </c:pt>
                <c:pt idx="69">
                  <c:v>2783.1372560199598</c:v>
                </c:pt>
                <c:pt idx="70">
                  <c:v>2828.786855181087</c:v>
                </c:pt>
                <c:pt idx="71">
                  <c:v>2874.5587948610269</c:v>
                </c:pt>
                <c:pt idx="72">
                  <c:v>2920.4513757758655</c:v>
                </c:pt>
                <c:pt idx="73">
                  <c:v>2966.4629452018448</c:v>
                </c:pt>
                <c:pt idx="74">
                  <c:v>3012.5918950875503</c:v>
                </c:pt>
                <c:pt idx="75">
                  <c:v>3058.8366602668029</c:v>
                </c:pt>
                <c:pt idx="76">
                  <c:v>3105.1957167656219</c:v>
                </c:pt>
                <c:pt idx="77">
                  <c:v>3151.6675801971492</c:v>
                </c:pt>
                <c:pt idx="78">
                  <c:v>3198.2508042388972</c:v>
                </c:pt>
                <c:pt idx="79">
                  <c:v>3244.9439791871096</c:v>
                </c:pt>
                <c:pt idx="80">
                  <c:v>3291.7457305834128</c:v>
                </c:pt>
                <c:pt idx="81">
                  <c:v>3338.6547179092954</c:v>
                </c:pt>
                <c:pt idx="82">
                  <c:v>3385.6696333442828</c:v>
                </c:pt>
                <c:pt idx="83">
                  <c:v>3432.7892005839612</c:v>
                </c:pt>
                <c:pt idx="84">
                  <c:v>3480.0121737142977</c:v>
                </c:pt>
                <c:pt idx="85">
                  <c:v>3527.3373361389363</c:v>
                </c:pt>
                <c:pt idx="86">
                  <c:v>3574.7634995563963</c:v>
                </c:pt>
                <c:pt idx="87">
                  <c:v>3622.2895029842971</c:v>
                </c:pt>
                <c:pt idx="88">
                  <c:v>3669.9142118279447</c:v>
                </c:pt>
                <c:pt idx="89">
                  <c:v>3717.6365169907849</c:v>
                </c:pt>
                <c:pt idx="90">
                  <c:v>3765.4553340243906</c:v>
                </c:pt>
                <c:pt idx="91">
                  <c:v>3813.3696023158218</c:v>
                </c:pt>
                <c:pt idx="92">
                  <c:v>3861.378284310319</c:v>
                </c:pt>
                <c:pt idx="93">
                  <c:v>3909.4803647674335</c:v>
                </c:pt>
                <c:pt idx="94">
                  <c:v>3957.6748500488111</c:v>
                </c:pt>
                <c:pt idx="95">
                  <c:v>4005.9607674359713</c:v>
                </c:pt>
                <c:pt idx="96">
                  <c:v>4054.3371644765148</c:v>
                </c:pt>
                <c:pt idx="97">
                  <c:v>4102.8031083572896</c:v>
                </c:pt>
                <c:pt idx="98">
                  <c:v>4151.3576853031482</c:v>
                </c:pt>
                <c:pt idx="99">
                  <c:v>4200</c:v>
                </c:pt>
                <c:pt idx="100">
                  <c:v>4248.7291750409386</c:v>
                </c:pt>
                <c:pt idx="101">
                  <c:v>4297.5443503943116</c:v>
                </c:pt>
                <c:pt idx="102">
                  <c:v>4346.4446828926548</c:v>
                </c:pt>
                <c:pt idx="103">
                  <c:v>4395.4293457414633</c:v>
                </c:pt>
                <c:pt idx="104">
                  <c:v>4444.4975280468707</c:v>
                </c:pt>
                <c:pt idx="105">
                  <c:v>4493.6484343613129</c:v>
                </c:pt>
                <c:pt idx="106">
                  <c:v>4542.8812842463485</c:v>
                </c:pt>
                <c:pt idx="107">
                  <c:v>4592.1953118518113</c:v>
                </c:pt>
                <c:pt idx="108">
                  <c:v>4641.58976551056</c:v>
                </c:pt>
                <c:pt idx="109">
                  <c:v>4691.0639073480952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06112"/>
        <c:axId val="74039680"/>
      </c:lineChart>
      <c:catAx>
        <c:axId val="73706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4039680"/>
        <c:crosses val="autoZero"/>
        <c:auto val="1"/>
        <c:lblAlgn val="ctr"/>
        <c:lblOffset val="100"/>
        <c:noMultiLvlLbl val="0"/>
      </c:catAx>
      <c:valAx>
        <c:axId val="74039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706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18/03/2014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18/03/2014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is the best sort algorithm?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20-Mar-2014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your sort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 </a:t>
            </a:r>
            <a:r>
              <a:rPr lang="en-US" sz="2400" dirty="0"/>
              <a:t>your data: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reduce the amount of data you are sorting?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skew your data towards the best case?  Don't waste too much time, though, as it has to pay off in faster sorting.</a:t>
            </a:r>
          </a:p>
          <a:p>
            <a:r>
              <a:rPr lang="en-US" sz="2400" dirty="0" smtClean="0"/>
              <a:t>Optimize </a:t>
            </a:r>
            <a:r>
              <a:rPr lang="en-US" sz="2400" dirty="0"/>
              <a:t>the comparison operation: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compute an optimised sort key that is faster to compare?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optimise the code in your comparison function?  If your comparison function contains conditionals or loops, there is room for improvement.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eliminate the overhead of calling the comparison function?  The </a:t>
            </a:r>
            <a:r>
              <a:rPr lang="en-AU" sz="2000" dirty="0" err="1"/>
              <a:t>qsort</a:t>
            </a:r>
            <a:r>
              <a:rPr lang="en-AU" sz="2000" dirty="0"/>
              <a:t>() function requires an external comparison function, but if you implement your own you can in-line it...</a:t>
            </a:r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you make the sort key integral?  If you can fit it in a 32-bit or 64-bit value, you can reduce the comparison to a single instruction.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1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your sort (3)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400" dirty="0"/>
              <a:t>Step back and re-appraise the problem:</a:t>
            </a:r>
          </a:p>
          <a:p>
            <a:pPr lvl="1"/>
            <a:r>
              <a:rPr lang="en-AU" sz="2000" dirty="0" smtClean="0"/>
              <a:t>Sometimes </a:t>
            </a:r>
            <a:r>
              <a:rPr lang="en-AU" sz="2000" dirty="0"/>
              <a:t>it is more efficient to replace many medium-sized sort operations with one big one.</a:t>
            </a:r>
          </a:p>
          <a:p>
            <a:pPr lvl="1"/>
            <a:r>
              <a:rPr lang="en-AU" sz="2000" dirty="0" smtClean="0"/>
              <a:t>If </a:t>
            </a:r>
            <a:r>
              <a:rPr lang="en-AU" sz="2000" dirty="0"/>
              <a:t>you are sorting and then de-duplicating, it may be more efficient to de-duplicate first (say, with a hash function), and then sort the results</a:t>
            </a:r>
            <a:r>
              <a:rPr lang="en-AU" sz="2000" dirty="0" smtClean="0"/>
              <a:t>.</a:t>
            </a:r>
            <a:endParaRPr lang="en-US" sz="2400" dirty="0"/>
          </a:p>
          <a:p>
            <a:r>
              <a:rPr lang="en-US" sz="2400" dirty="0"/>
              <a:t>Implement your own function:</a:t>
            </a:r>
          </a:p>
          <a:p>
            <a:pPr lvl="1"/>
            <a:r>
              <a:rPr lang="en-AU" sz="2000" dirty="0" smtClean="0"/>
              <a:t>You </a:t>
            </a:r>
            <a:r>
              <a:rPr lang="en-AU" sz="2000" dirty="0"/>
              <a:t>could whip up a simple version that uses Insertion sort for small sets, and falling back to quicksort for bigger ones.</a:t>
            </a:r>
          </a:p>
          <a:p>
            <a:pPr lvl="1"/>
            <a:r>
              <a:rPr lang="en-AU" sz="2000" dirty="0" smtClean="0"/>
              <a:t>Consider </a:t>
            </a:r>
            <a:r>
              <a:rPr lang="en-AU" sz="2000" dirty="0"/>
              <a:t>looking at </a:t>
            </a:r>
            <a:r>
              <a:rPr lang="en-AU" sz="2000" b="1" dirty="0" err="1"/>
              <a:t>Timsort</a:t>
            </a:r>
            <a:r>
              <a:rPr lang="en-AU" sz="2000" dirty="0"/>
              <a:t> (from python), or </a:t>
            </a:r>
            <a:r>
              <a:rPr lang="en-AU" sz="2000" b="1" dirty="0" err="1"/>
              <a:t>Introsort</a:t>
            </a:r>
            <a:r>
              <a:rPr lang="en-AU" sz="2000" dirty="0"/>
              <a:t> (from C++ STL).</a:t>
            </a:r>
          </a:p>
          <a:p>
            <a:pPr lvl="1"/>
            <a:r>
              <a:rPr lang="en-AU" sz="2000" dirty="0" smtClean="0"/>
              <a:t>Maybe </a:t>
            </a:r>
            <a:r>
              <a:rPr lang="en-AU" sz="2000" dirty="0"/>
              <a:t>look at a SIMD </a:t>
            </a:r>
            <a:r>
              <a:rPr lang="en-AU" sz="2000" dirty="0" smtClean="0"/>
              <a:t>implementation. Some research suggest you can get a 3x speedup…</a:t>
            </a:r>
            <a:endParaRPr lang="en-AU" sz="2000" dirty="0"/>
          </a:p>
          <a:p>
            <a:pPr lvl="1"/>
            <a:r>
              <a:rPr lang="en-AU" sz="2000" dirty="0" smtClean="0"/>
              <a:t>If </a:t>
            </a:r>
            <a:r>
              <a:rPr lang="en-AU" sz="2000" dirty="0"/>
              <a:t>sorting is a big issue, thinking about parallel sorting algorithms.</a:t>
            </a:r>
          </a:p>
          <a:p>
            <a:r>
              <a:rPr lang="en-US" sz="2400" dirty="0" smtClean="0"/>
              <a:t>Above </a:t>
            </a:r>
            <a:r>
              <a:rPr lang="en-US" sz="2400" dirty="0"/>
              <a:t>everything else:</a:t>
            </a:r>
          </a:p>
          <a:p>
            <a:pPr lvl="1"/>
            <a:r>
              <a:rPr lang="en-US" sz="2000" dirty="0" smtClean="0"/>
              <a:t>try</a:t>
            </a:r>
            <a:endParaRPr lang="en-US" sz="2000" dirty="0"/>
          </a:p>
          <a:p>
            <a:pPr lvl="1"/>
            <a:r>
              <a:rPr lang="en-US" sz="2000" dirty="0" smtClean="0"/>
              <a:t>measure</a:t>
            </a:r>
            <a:endParaRPr lang="en-US" sz="2000" dirty="0"/>
          </a:p>
          <a:p>
            <a:pPr lvl="1"/>
            <a:r>
              <a:rPr lang="en-US" sz="2000" dirty="0" smtClean="0"/>
              <a:t>repeat</a:t>
            </a:r>
            <a:endParaRPr lang="en-AU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09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Just </a:t>
            </a:r>
            <a:r>
              <a:rPr lang="en-AU" dirty="0"/>
              <a:t>because you have </a:t>
            </a:r>
            <a:r>
              <a:rPr lang="en-AU" dirty="0" err="1"/>
              <a:t>qsort</a:t>
            </a:r>
            <a:r>
              <a:rPr lang="en-AU" dirty="0"/>
              <a:t>() doesn't mean you should use it</a:t>
            </a:r>
          </a:p>
          <a:p>
            <a:r>
              <a:rPr lang="en-AU" dirty="0" smtClean="0"/>
              <a:t>Think </a:t>
            </a:r>
            <a:r>
              <a:rPr lang="en-AU" dirty="0"/>
              <a:t>twice if your data is "small"</a:t>
            </a:r>
          </a:p>
          <a:p>
            <a:r>
              <a:rPr lang="en-US" dirty="0" smtClean="0"/>
              <a:t>Consider </a:t>
            </a:r>
            <a:r>
              <a:rPr lang="en-US" dirty="0"/>
              <a:t>a new adaptive sort </a:t>
            </a:r>
            <a:r>
              <a:rPr lang="en-US" dirty="0" smtClean="0"/>
              <a:t>(</a:t>
            </a:r>
            <a:r>
              <a:rPr lang="en-US" b="1" dirty="0" err="1"/>
              <a:t>T</a:t>
            </a:r>
            <a:r>
              <a:rPr lang="en-US" b="1" dirty="0" err="1" smtClean="0"/>
              <a:t>imsort</a:t>
            </a:r>
            <a:r>
              <a:rPr lang="en-US" dirty="0"/>
              <a:t>, </a:t>
            </a:r>
            <a:r>
              <a:rPr lang="en-US" b="1" dirty="0" err="1"/>
              <a:t>I</a:t>
            </a:r>
            <a:r>
              <a:rPr lang="en-US" b="1" dirty="0" err="1" smtClean="0"/>
              <a:t>ntrosort</a:t>
            </a:r>
            <a:r>
              <a:rPr lang="en-US" dirty="0"/>
              <a:t>)</a:t>
            </a:r>
          </a:p>
          <a:p>
            <a:r>
              <a:rPr lang="en-US" dirty="0" smtClean="0"/>
              <a:t>Consider </a:t>
            </a:r>
            <a:r>
              <a:rPr lang="en-US" dirty="0"/>
              <a:t>a non-selection sort</a:t>
            </a:r>
          </a:p>
          <a:p>
            <a:r>
              <a:rPr lang="en-US" dirty="0" smtClean="0"/>
              <a:t>Consider </a:t>
            </a:r>
            <a:r>
              <a:rPr lang="en-US" dirty="0"/>
              <a:t>not sorting</a:t>
            </a:r>
          </a:p>
          <a:p>
            <a:r>
              <a:rPr lang="en-US" dirty="0" smtClean="0"/>
              <a:t>Measure </a:t>
            </a:r>
            <a:r>
              <a:rPr lang="en-US" dirty="0"/>
              <a:t>and </a:t>
            </a:r>
            <a:r>
              <a:rPr lang="en-US" dirty="0" err="1"/>
              <a:t>optimise</a:t>
            </a:r>
            <a:endParaRPr lang="en-US" dirty="0"/>
          </a:p>
          <a:p>
            <a:r>
              <a:rPr lang="en-AU" dirty="0" smtClean="0"/>
              <a:t>Don't </a:t>
            </a:r>
            <a:r>
              <a:rPr lang="en-AU" dirty="0"/>
              <a:t>be a slave to the O(n log n) paradigm!</a:t>
            </a:r>
          </a:p>
          <a:p>
            <a:endParaRPr lang="en-US" dirty="0"/>
          </a:p>
          <a:p>
            <a:r>
              <a:rPr lang="en-US" dirty="0"/>
              <a:t>Some links: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en.wikipedia.org/wiki/Sorting_algorithm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://www.sorting-algorithms.com</a:t>
            </a:r>
            <a:r>
              <a:rPr lang="en-US" dirty="0" smtClean="0"/>
              <a:t>/</a:t>
            </a:r>
            <a:endParaRPr lang="en-US" dirty="0"/>
          </a:p>
          <a:p>
            <a:pPr lvl="1"/>
            <a:r>
              <a:rPr lang="en-AU" dirty="0" smtClean="0"/>
              <a:t>Knuth </a:t>
            </a:r>
            <a:r>
              <a:rPr lang="en-AU" dirty="0"/>
              <a:t>v3 "Sorting and Searching"</a:t>
            </a:r>
            <a:endParaRPr lang="en-US" dirty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is the best sort algorithm?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trike="sngStrike" dirty="0" smtClean="0"/>
              <a:t>Answer: quicksort</a:t>
            </a:r>
            <a:endParaRPr lang="en-AU" strike="sngStrike" dirty="0" smtClean="0"/>
          </a:p>
          <a:p>
            <a:r>
              <a:rPr lang="en-AU" dirty="0" smtClean="0"/>
              <a:t>The real answer </a:t>
            </a:r>
            <a:r>
              <a:rPr lang="en-AU" dirty="0"/>
              <a:t>of course is, it depends: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much data are you sorting?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your data random or partially ordered?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format is your data in?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your sort key simple or complex?</a:t>
            </a:r>
          </a:p>
          <a:p>
            <a:pPr lvl="1"/>
            <a:r>
              <a:rPr lang="en-AU" dirty="0" smtClean="0"/>
              <a:t>Are </a:t>
            </a:r>
            <a:r>
              <a:rPr lang="en-AU" dirty="0"/>
              <a:t>your keys repeated or unique?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 recursive algorithm acceptable?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much extra memory can you spare?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sort stability important?</a:t>
            </a:r>
          </a:p>
          <a:p>
            <a:r>
              <a:rPr lang="en-AU" dirty="0" smtClean="0"/>
              <a:t>So</a:t>
            </a:r>
            <a:r>
              <a:rPr lang="en-AU" dirty="0"/>
              <a:t>, let's look at some possible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Comparison sorts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Most common sort algorithms require comparisons between pairs of </a:t>
            </a:r>
            <a:r>
              <a:rPr lang="en-AU" dirty="0" smtClean="0"/>
              <a:t>keys</a:t>
            </a:r>
          </a:p>
          <a:p>
            <a:pPr lvl="1"/>
            <a:r>
              <a:rPr lang="en-AU" b="1" dirty="0" smtClean="0"/>
              <a:t>insertion</a:t>
            </a:r>
            <a:r>
              <a:rPr lang="en-AU" dirty="0"/>
              <a:t>, </a:t>
            </a:r>
            <a:r>
              <a:rPr lang="en-AU" b="1" dirty="0"/>
              <a:t>selection</a:t>
            </a:r>
            <a:r>
              <a:rPr lang="en-AU" dirty="0"/>
              <a:t>, </a:t>
            </a:r>
            <a:r>
              <a:rPr lang="en-AU" b="1" dirty="0"/>
              <a:t>shell</a:t>
            </a:r>
            <a:r>
              <a:rPr lang="en-AU" dirty="0"/>
              <a:t>, </a:t>
            </a:r>
            <a:r>
              <a:rPr lang="en-AU" b="1" dirty="0"/>
              <a:t>merge</a:t>
            </a:r>
            <a:r>
              <a:rPr lang="en-AU" dirty="0"/>
              <a:t>, </a:t>
            </a:r>
            <a:r>
              <a:rPr lang="en-AU" b="1" dirty="0"/>
              <a:t>heap</a:t>
            </a:r>
            <a:r>
              <a:rPr lang="en-AU" dirty="0"/>
              <a:t>, </a:t>
            </a:r>
            <a:r>
              <a:rPr lang="en-AU" b="1" dirty="0"/>
              <a:t>quick</a:t>
            </a:r>
            <a:r>
              <a:rPr lang="en-AU" dirty="0"/>
              <a:t>, </a:t>
            </a:r>
            <a:r>
              <a:rPr lang="en-AU" b="1" dirty="0"/>
              <a:t>bubble</a:t>
            </a:r>
            <a:r>
              <a:rPr lang="en-AU" dirty="0" smtClean="0"/>
              <a:t>, </a:t>
            </a:r>
            <a:r>
              <a:rPr lang="en-AU" dirty="0" err="1" smtClean="0"/>
              <a:t>etc</a:t>
            </a:r>
            <a:endParaRPr lang="en-US" dirty="0"/>
          </a:p>
          <a:p>
            <a:r>
              <a:rPr lang="en-AU" dirty="0"/>
              <a:t>Although there are differences, they have a few things in common</a:t>
            </a:r>
            <a:r>
              <a:rPr lang="en-AU" dirty="0" smtClean="0"/>
              <a:t>:</a:t>
            </a:r>
            <a:endParaRPr lang="en-US" dirty="0"/>
          </a:p>
          <a:p>
            <a:pPr lvl="1"/>
            <a:r>
              <a:rPr lang="en-AU" dirty="0" smtClean="0"/>
              <a:t>The </a:t>
            </a:r>
            <a:r>
              <a:rPr lang="en-AU" dirty="0"/>
              <a:t>average case </a:t>
            </a:r>
            <a:r>
              <a:rPr lang="en-AU" i="1" dirty="0"/>
              <a:t>cannot</a:t>
            </a:r>
            <a:r>
              <a:rPr lang="en-AU" dirty="0"/>
              <a:t> be better than O(n log n).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some algorithms, the best case can be much better than the average case. If this is the case, the algorithm is described as </a:t>
            </a:r>
            <a:r>
              <a:rPr lang="en-AU" i="1" dirty="0"/>
              <a:t>adaptive</a:t>
            </a:r>
            <a:r>
              <a:rPr lang="en-AU" dirty="0"/>
              <a:t>.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some algorithms, the worst case is much worse than average case.</a:t>
            </a:r>
          </a:p>
          <a:p>
            <a:r>
              <a:rPr lang="en-AU" dirty="0" smtClean="0"/>
              <a:t>In </a:t>
            </a:r>
            <a:r>
              <a:rPr lang="en-AU" dirty="0"/>
              <a:t>most cases, the difference between best, average and worst cases is how the data is presented to the sort </a:t>
            </a:r>
            <a:r>
              <a:rPr lang="en-AU" dirty="0" smtClean="0"/>
              <a:t>algorithm.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main exception to this is </a:t>
            </a:r>
            <a:r>
              <a:rPr lang="en-AU" b="1" dirty="0" smtClean="0"/>
              <a:t>quicksort</a:t>
            </a:r>
            <a:r>
              <a:rPr lang="en-AU" dirty="0" smtClean="0"/>
              <a:t>, </a:t>
            </a:r>
            <a:r>
              <a:rPr lang="en-AU" dirty="0"/>
              <a:t>where it depends on how the random pivot points are chosen.</a:t>
            </a:r>
            <a:endParaRPr lang="en-US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Choosing a comparison sort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Each comparison sort algorithm has some different characteristics. These will determine which one is best for your situation: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it </a:t>
            </a:r>
            <a:r>
              <a:rPr lang="en-AU" i="1" dirty="0"/>
              <a:t>stable</a:t>
            </a:r>
            <a:r>
              <a:rPr lang="en-AU" dirty="0"/>
              <a:t>?  That is, if two elements in your data compare as equal, will they retain their original relative ordering?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much extra space does it require?  Some sorts can be done in place, whereas other work better or require </a:t>
            </a:r>
            <a:r>
              <a:rPr lang="en-AU" dirty="0" smtClean="0"/>
              <a:t>extra </a:t>
            </a:r>
            <a:r>
              <a:rPr lang="en-AU" dirty="0"/>
              <a:t>working memory.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many key comparisons does it take (best, average, worst)?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many swaps does it take?  Some algorithms swap many elements around, whereas others just swap the minimal number of elements. If swapping is expensive, this could make a difference.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it adaptive?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is the overhead?  Some algorithms require little overhead apart from the comparison and swapping operations, some are heavier.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61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main contenders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084981"/>
              </p:ext>
            </p:extLst>
          </p:nvPr>
        </p:nvGraphicFramePr>
        <p:xfrm>
          <a:off x="251520" y="980728"/>
          <a:ext cx="8424936" cy="425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792088"/>
                <a:gridCol w="792088"/>
                <a:gridCol w="648072"/>
                <a:gridCol w="792088"/>
                <a:gridCol w="792088"/>
                <a:gridCol w="720080"/>
                <a:gridCol w="720080"/>
                <a:gridCol w="720080"/>
                <a:gridCol w="720080"/>
                <a:gridCol w="720080"/>
              </a:tblGrid>
              <a:tr h="936104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Insertion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Selection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Bubble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Shell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Merge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Heap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Quick3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Introsort</a:t>
                      </a:r>
                      <a:endParaRPr lang="en-AU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Timsort</a:t>
                      </a:r>
                      <a:endParaRPr lang="en-AU" sz="1400" dirty="0"/>
                    </a:p>
                  </a:txBody>
                  <a:tcPr vert="vert27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Stable?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Space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n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or</a:t>
                      </a:r>
                    </a:p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Best case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 log 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Avg</a:t>
                      </a:r>
                      <a:r>
                        <a:rPr lang="en-US" sz="1400" dirty="0" smtClean="0"/>
                        <a:t> case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</a:t>
                      </a:r>
                      <a:r>
                        <a:rPr lang="en-US" sz="1400" baseline="30000" dirty="0" smtClean="0"/>
                        <a:t>1.5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Worst case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dirty="0" smtClean="0"/>
                        <a:t> n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log n</a:t>
                      </a:r>
                      <a:endParaRPr lang="en-AU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(n</a:t>
                      </a:r>
                      <a:r>
                        <a:rPr lang="en-US" sz="1400" baseline="30000" dirty="0" smtClean="0"/>
                        <a:t>2)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(n</a:t>
                      </a:r>
                      <a:r>
                        <a:rPr lang="en-US" sz="1400" baseline="30000" dirty="0" smtClean="0"/>
                        <a:t>2)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 n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log n</a:t>
                      </a:r>
                      <a:endParaRPr lang="en-AU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</a:t>
                      </a:r>
                      <a:r>
                        <a:rPr lang="en-US" sz="1400" baseline="30000" dirty="0" smtClean="0"/>
                        <a:t>2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Adaptive?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nearly sorted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nearly sorted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nearly sorted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nearly sorted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few unique keys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91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Surely O(n log n) is what you want…?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 </a:t>
            </a:r>
            <a:r>
              <a:rPr lang="en-US" dirty="0"/>
              <a:t>= </a:t>
            </a:r>
            <a:r>
              <a:rPr lang="en-US" dirty="0" smtClean="0"/>
              <a:t>K f(n</a:t>
            </a:r>
            <a:r>
              <a:rPr lang="en-US" dirty="0"/>
              <a:t>) + C</a:t>
            </a:r>
          </a:p>
          <a:p>
            <a:r>
              <a:rPr lang="en-AU" dirty="0" smtClean="0"/>
              <a:t>For </a:t>
            </a:r>
            <a:r>
              <a:rPr lang="en-AU" dirty="0"/>
              <a:t>large n, you definitely want to look at the O(n log n) average case algorithms.</a:t>
            </a:r>
          </a:p>
          <a:p>
            <a:r>
              <a:rPr lang="en-AU" dirty="0" smtClean="0"/>
              <a:t>But</a:t>
            </a:r>
            <a:r>
              <a:rPr lang="en-AU" dirty="0"/>
              <a:t>...  for small n, K and C can be much more </a:t>
            </a:r>
            <a:r>
              <a:rPr lang="en-AU" dirty="0" smtClean="0"/>
              <a:t>important</a:t>
            </a:r>
            <a:endParaRPr lang="en-AU" dirty="0"/>
          </a:p>
          <a:p>
            <a:r>
              <a:rPr lang="en-AU" dirty="0" smtClean="0"/>
              <a:t>When </a:t>
            </a:r>
            <a:r>
              <a:rPr lang="en-AU" dirty="0"/>
              <a:t>you are sorting a relatively small set (many instances, otherwise why do you care?) a good alternate is </a:t>
            </a:r>
            <a:r>
              <a:rPr lang="en-AU" b="1" dirty="0"/>
              <a:t>Insertion</a:t>
            </a:r>
            <a:r>
              <a:rPr lang="en-AU" dirty="0"/>
              <a:t> sort. It requires no extra space, is adaptive, and has a low overhead.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5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Surely O(n log n) is what you want…?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981075"/>
          <a:ext cx="8229600" cy="514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8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types of sort algorithms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There are other ways of sorting a set which don't require comparisons of sort keys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They </a:t>
            </a:r>
            <a:r>
              <a:rPr lang="en-AU" dirty="0"/>
              <a:t>are not so general purpose, and usually you </a:t>
            </a:r>
            <a:r>
              <a:rPr lang="en-AU" dirty="0" smtClean="0"/>
              <a:t>need: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good understanding of the range of sort key </a:t>
            </a:r>
            <a:r>
              <a:rPr lang="en-AU" dirty="0" smtClean="0"/>
              <a:t>values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 good understanding of the typical key distribution </a:t>
            </a:r>
            <a:r>
              <a:rPr lang="en-AU" dirty="0"/>
              <a:t>in </a:t>
            </a:r>
            <a:r>
              <a:rPr lang="en-AU" dirty="0" smtClean="0"/>
              <a:t>the</a:t>
            </a:r>
            <a:endParaRPr lang="en-AU" dirty="0"/>
          </a:p>
          <a:p>
            <a:r>
              <a:rPr lang="en-US" dirty="0" smtClean="0"/>
              <a:t>Some </a:t>
            </a:r>
            <a:r>
              <a:rPr lang="en-US" dirty="0"/>
              <a:t>examples include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AU" b="1" dirty="0" smtClean="0"/>
              <a:t>Radix</a:t>
            </a:r>
            <a:r>
              <a:rPr lang="en-AU" dirty="0" smtClean="0"/>
              <a:t> </a:t>
            </a:r>
            <a:r>
              <a:rPr lang="en-AU" dirty="0"/>
              <a:t>sort: usually performed in numeric keys, and requires 1 pass for each digit in the key.</a:t>
            </a:r>
          </a:p>
          <a:p>
            <a:pPr lvl="1"/>
            <a:r>
              <a:rPr lang="en-AU" b="1" dirty="0" smtClean="0"/>
              <a:t>Pigeonhole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b="1" dirty="0"/>
              <a:t>Bucket</a:t>
            </a:r>
            <a:r>
              <a:rPr lang="en-AU" dirty="0"/>
              <a:t> sort: 1 pass to "scatter" your data into an array, and 1 pass to gather the ordered results.</a:t>
            </a:r>
          </a:p>
          <a:p>
            <a:pPr lvl="1"/>
            <a:r>
              <a:rPr lang="en-AU" b="1" dirty="0" smtClean="0"/>
              <a:t>Counting</a:t>
            </a:r>
            <a:r>
              <a:rPr lang="en-AU" dirty="0" smtClean="0"/>
              <a:t> </a:t>
            </a:r>
            <a:r>
              <a:rPr lang="en-AU" dirty="0"/>
              <a:t>sort: 1 pass to count the frequency of your keys, and 1 pass to copy them out.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6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your sort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You've chosen an appropriate sort algorithm, but you need it to be faster.  What can you do?</a:t>
            </a:r>
          </a:p>
          <a:p>
            <a:r>
              <a:rPr lang="en-AU" sz="2400" i="1" dirty="0" smtClean="0"/>
              <a:t>Don't</a:t>
            </a:r>
            <a:r>
              <a:rPr lang="en-AU" sz="2400" dirty="0" smtClean="0"/>
              <a:t> sort - especially </a:t>
            </a:r>
            <a:r>
              <a:rPr lang="en-AU" sz="2400" dirty="0"/>
              <a:t>if you don't need the ordered results.  If you are doing some of the following, there are better algorithms:</a:t>
            </a:r>
          </a:p>
          <a:p>
            <a:pPr lvl="1"/>
            <a:r>
              <a:rPr lang="en-AU" sz="2000" dirty="0" smtClean="0"/>
              <a:t>Looking </a:t>
            </a:r>
            <a:r>
              <a:rPr lang="en-AU" sz="2000" dirty="0"/>
              <a:t>for, or counting duplicates is a set</a:t>
            </a:r>
          </a:p>
          <a:p>
            <a:pPr lvl="1"/>
            <a:r>
              <a:rPr lang="en-US" sz="2000" dirty="0" err="1" smtClean="0"/>
              <a:t>Partioning</a:t>
            </a:r>
            <a:r>
              <a:rPr lang="en-US" sz="2000" dirty="0" smtClean="0"/>
              <a:t> </a:t>
            </a:r>
            <a:r>
              <a:rPr lang="en-US" sz="2000" dirty="0"/>
              <a:t>a set</a:t>
            </a:r>
          </a:p>
          <a:p>
            <a:pPr lvl="1"/>
            <a:r>
              <a:rPr lang="en-AU" sz="2000" dirty="0" smtClean="0"/>
              <a:t>Looking </a:t>
            </a:r>
            <a:r>
              <a:rPr lang="en-AU" sz="2000" dirty="0"/>
              <a:t>for the smallest N elements</a:t>
            </a:r>
          </a:p>
          <a:p>
            <a:pPr lvl="1"/>
            <a:r>
              <a:rPr lang="en-AU" sz="2000" dirty="0" smtClean="0"/>
              <a:t>Looking </a:t>
            </a:r>
            <a:r>
              <a:rPr lang="en-AU" sz="2000" dirty="0"/>
              <a:t>for the Nth element</a:t>
            </a:r>
          </a:p>
          <a:p>
            <a:pPr lvl="1"/>
            <a:r>
              <a:rPr lang="en-AU" sz="2000" dirty="0" smtClean="0"/>
              <a:t>Only </a:t>
            </a:r>
            <a:r>
              <a:rPr lang="en-AU" sz="2000" dirty="0"/>
              <a:t>sorting the 1st N </a:t>
            </a:r>
            <a:r>
              <a:rPr lang="en-AU" sz="2000" dirty="0" smtClean="0"/>
              <a:t>elements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2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1638</TotalTime>
  <Words>1351</Words>
  <Application>Microsoft Office PowerPoint</Application>
  <PresentationFormat>On-screen Show (4:3)</PresentationFormat>
  <Paragraphs>182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semg-cc-by</vt:lpstr>
      <vt:lpstr>Flow</vt:lpstr>
      <vt:lpstr>Which is the best sort algorithm?</vt:lpstr>
      <vt:lpstr>Which is the best sort algorithm?</vt:lpstr>
      <vt:lpstr>Comparison sorts</vt:lpstr>
      <vt:lpstr>Choosing a comparison sort algorithm</vt:lpstr>
      <vt:lpstr>The main contenders</vt:lpstr>
      <vt:lpstr>Surely O(n log n) is what you want…?</vt:lpstr>
      <vt:lpstr>Surely O(n log n) is what you want…?</vt:lpstr>
      <vt:lpstr>Other types of sort algorithms</vt:lpstr>
      <vt:lpstr>Optimizing your sort (1)</vt:lpstr>
      <vt:lpstr>Optimizing your sort (2)</vt:lpstr>
      <vt:lpstr>Optimizing your sort (3)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35</cp:revision>
  <dcterms:created xsi:type="dcterms:W3CDTF">2014-02-17T09:24:27Z</dcterms:created>
  <dcterms:modified xsi:type="dcterms:W3CDTF">2014-03-18T09:17:54Z</dcterms:modified>
</cp:coreProperties>
</file>