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5"/>
  </p:notesMasterIdLst>
  <p:handoutMasterIdLst>
    <p:handoutMasterId r:id="rId16"/>
  </p:handoutMasterIdLst>
  <p:sldIdLst>
    <p:sldId id="256" r:id="rId3"/>
    <p:sldId id="257" r:id="rId4"/>
    <p:sldId id="258" r:id="rId5"/>
    <p:sldId id="259" r:id="rId6"/>
    <p:sldId id="283" r:id="rId7"/>
    <p:sldId id="273" r:id="rId8"/>
    <p:sldId id="284" r:id="rId9"/>
    <p:sldId id="285" r:id="rId10"/>
    <p:sldId id="287" r:id="rId11"/>
    <p:sldId id="286" r:id="rId12"/>
    <p:sldId id="288" r:id="rId13"/>
    <p:sldId id="28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5" autoAdjust="0"/>
    <p:restoredTop sz="94651" autoAdjust="0"/>
  </p:normalViewPr>
  <p:slideViewPr>
    <p:cSldViewPr>
      <p:cViewPr varScale="1">
        <p:scale>
          <a:sx n="88" d="100"/>
          <a:sy n="88" d="100"/>
        </p:scale>
        <p:origin x="-14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0616EA-7DD0-4941-A75A-3667382BAFA7}" type="datetimeFigureOut">
              <a:rPr lang="en-AU" smtClean="0"/>
              <a:t>10/06/2014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39D33E-A3FB-4934-A650-17B0E40F5DA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60965698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7278A0-4A02-4D4B-A8AB-1E1752F8063F}" type="datetimeFigureOut">
              <a:rPr lang="en-AU" smtClean="0"/>
              <a:t>10/06/2014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E5B237-D46E-4369-8BD7-541EBC30F64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05680668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BE5B237-D46E-4369-8BD7-541EBC30F64D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451398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This work is licensed under a Creative Commons Attribution 4.0 International License.</a:t>
            </a:r>
            <a:endParaRPr lang="en-AU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26998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31462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This work is licensed under a Creative Commons Attribution 4.0 International License.</a:t>
            </a: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821798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6/10/2014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 smtClean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6/10/2014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6/10/2014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6/10/2014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6/10/2014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6/10/2014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6/10/2014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6/10/2014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txBody>
          <a:bodyPr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4543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0386842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6/10/2014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6/10/2014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6/10/2014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This work is licensed under a Creative Commons Attribution 4.0 International License.</a:t>
            </a: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45672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txBody>
          <a:bodyPr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80728"/>
            <a:ext cx="4038600" cy="514543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80728"/>
            <a:ext cx="4038600" cy="514543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43582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txBody>
          <a:bodyPr>
            <a:no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9804" y="980728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28800"/>
            <a:ext cx="4040188" cy="44973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008" y="980728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28800"/>
            <a:ext cx="4041775" cy="44973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48615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txBody>
          <a:bodyPr>
            <a:no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87776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64519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77370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51298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1680" y="6356350"/>
            <a:ext cx="43281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6347717"/>
            <a:ext cx="1117460" cy="393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557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EAB0777-4C60-462E-A92C-CDAFD498799C}" type="datetimeFigureOut">
              <a:rPr lang="en-US" smtClean="0"/>
              <a:t>6/10/2014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Creating your own Domain Specific Language (part </a:t>
            </a:r>
            <a:r>
              <a:rPr lang="en-US" dirty="0" smtClean="0"/>
              <a:t>3)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Rolfe </a:t>
            </a:r>
            <a:r>
              <a:rPr lang="en-US" dirty="0" err="1" smtClean="0"/>
              <a:t>Bozier</a:t>
            </a:r>
            <a:endParaRPr lang="en-US" dirty="0" smtClean="0"/>
          </a:p>
          <a:p>
            <a:r>
              <a:rPr lang="en-US" dirty="0" smtClean="0"/>
              <a:t>10</a:t>
            </a:r>
            <a:r>
              <a:rPr lang="en-US" dirty="0" smtClean="0"/>
              <a:t>-Jun-2014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 smtClean="0"/>
          </a:p>
        </p:txBody>
      </p:sp>
    </p:spTree>
    <p:extLst>
      <p:ext uri="{BB962C8B-B14F-4D97-AF65-F5344CB8AC3E}">
        <p14:creationId xmlns:p14="http://schemas.microsoft.com/office/powerpoint/2010/main" val="1359732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demo code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3562159"/>
              </p:ext>
            </p:extLst>
          </p:nvPr>
        </p:nvGraphicFramePr>
        <p:xfrm>
          <a:off x="755576" y="1052736"/>
          <a:ext cx="7152456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7840"/>
                <a:gridCol w="554461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File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Purpose</a:t>
                      </a:r>
                      <a:endParaRPr lang="en-A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common.h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Common data structures</a:t>
                      </a:r>
                      <a:r>
                        <a:rPr lang="en-US" baseline="0" dirty="0" smtClean="0"/>
                        <a:t> and function declarations</a:t>
                      </a:r>
                      <a:endParaRPr lang="en-A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tokens.l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 </a:t>
                      </a:r>
                      <a:r>
                        <a:rPr lang="en-US" dirty="0" err="1" smtClean="0"/>
                        <a:t>lex</a:t>
                      </a:r>
                      <a:r>
                        <a:rPr lang="en-US" dirty="0" smtClean="0"/>
                        <a:t> source code (</a:t>
                      </a:r>
                      <a:r>
                        <a:rPr lang="en-US" dirty="0" err="1" smtClean="0"/>
                        <a:t>tokenizer</a:t>
                      </a:r>
                      <a:r>
                        <a:rPr lang="en-US" dirty="0" smtClean="0"/>
                        <a:t>)</a:t>
                      </a:r>
                      <a:endParaRPr lang="en-A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grammar.y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 </a:t>
                      </a:r>
                      <a:r>
                        <a:rPr lang="en-US" dirty="0" err="1" smtClean="0"/>
                        <a:t>yacc</a:t>
                      </a:r>
                      <a:r>
                        <a:rPr lang="en-US" dirty="0" smtClean="0"/>
                        <a:t> source code (parser)</a:t>
                      </a:r>
                      <a:endParaRPr lang="en-A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execute.c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AST traversal and PDF generation </a:t>
                      </a:r>
                      <a:endParaRPr lang="en-A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symtable.c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 symbol table for variables</a:t>
                      </a:r>
                      <a:r>
                        <a:rPr lang="en-US" baseline="0" dirty="0" smtClean="0"/>
                        <a:t> and iterators</a:t>
                      </a:r>
                      <a:endParaRPr lang="en-A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composer.c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 main function</a:t>
                      </a:r>
                      <a:endParaRPr lang="en-A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4077072"/>
            <a:ext cx="8229600" cy="2049091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Let’s have a bit of a look at an actual example</a:t>
            </a:r>
          </a:p>
          <a:p>
            <a:r>
              <a:rPr lang="en-US" dirty="0" smtClean="0"/>
              <a:t>The source code will be available on the SEMG presentation pages</a:t>
            </a:r>
          </a:p>
          <a:p>
            <a:pPr lvl="1"/>
            <a:r>
              <a:rPr lang="en-US" dirty="0" smtClean="0"/>
              <a:t>It should compile straightforwardly on a </a:t>
            </a:r>
            <a:r>
              <a:rPr lang="en-US" dirty="0" err="1" smtClean="0"/>
              <a:t>linux</a:t>
            </a:r>
            <a:r>
              <a:rPr lang="en-US" dirty="0" smtClean="0"/>
              <a:t> box that has </a:t>
            </a:r>
            <a:r>
              <a:rPr lang="en-US" dirty="0" err="1" smtClean="0"/>
              <a:t>yacc</a:t>
            </a:r>
            <a:r>
              <a:rPr lang="en-US" dirty="0" smtClean="0"/>
              <a:t> and </a:t>
            </a:r>
            <a:r>
              <a:rPr lang="en-US" dirty="0" err="1" smtClean="0"/>
              <a:t>lex</a:t>
            </a:r>
            <a:r>
              <a:rPr lang="en-US" dirty="0" smtClean="0"/>
              <a:t> on it (some so, some don’t)</a:t>
            </a:r>
          </a:p>
          <a:p>
            <a:pPr lvl="2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14555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What’s missing or broken?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84576"/>
          </a:xfrm>
        </p:spPr>
        <p:txBody>
          <a:bodyPr>
            <a:normAutofit fontScale="70000" lnSpcReduction="20000"/>
          </a:bodyPr>
          <a:lstStyle/>
          <a:p>
            <a:r>
              <a:rPr lang="en-AU" dirty="0"/>
              <a:t>There is no context for errors when traversing the AST:</a:t>
            </a:r>
          </a:p>
          <a:p>
            <a:pPr lvl="1"/>
            <a:r>
              <a:rPr lang="en-AU" dirty="0" smtClean="0">
                <a:latin typeface="Consolas" panose="020B0609020204030204" pitchFamily="49" charset="0"/>
                <a:cs typeface="Consolas" panose="020B0609020204030204" pitchFamily="49" charset="0"/>
              </a:rPr>
              <a:t>“error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: expected colour value, found </a:t>
            </a:r>
            <a:r>
              <a:rPr lang="en-AU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dirty="0" smtClean="0">
                <a:latin typeface="Consolas" panose="020B0609020204030204" pitchFamily="49" charset="0"/>
                <a:cs typeface="Consolas" panose="020B0609020204030204" pitchFamily="49" charset="0"/>
              </a:rPr>
              <a:t>”</a:t>
            </a:r>
            <a:endParaRPr lang="en-AU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dirty="0" smtClean="0"/>
              <a:t>The </a:t>
            </a:r>
            <a:r>
              <a:rPr lang="en-AU" dirty="0"/>
              <a:t>AST implementation for </a:t>
            </a:r>
            <a:r>
              <a:rPr lang="en-AU" dirty="0" smtClean="0"/>
              <a:t>arrays is </a:t>
            </a:r>
            <a:r>
              <a:rPr lang="en-AU" dirty="0"/>
              <a:t>not quite right - you can't have an array of variables</a:t>
            </a:r>
            <a:r>
              <a:rPr lang="en-AU" dirty="0" smtClean="0"/>
              <a:t>.</a:t>
            </a:r>
            <a:endParaRPr lang="en-US" dirty="0"/>
          </a:p>
          <a:p>
            <a:r>
              <a:rPr lang="en-AU" dirty="0"/>
              <a:t>There is no way to terminate a loop with just an integer iterator.</a:t>
            </a:r>
          </a:p>
          <a:p>
            <a:r>
              <a:rPr lang="en-AU" dirty="0" smtClean="0"/>
              <a:t>There </a:t>
            </a:r>
            <a:r>
              <a:rPr lang="en-AU" dirty="0"/>
              <a:t>are no arithmetic expressions. </a:t>
            </a:r>
            <a:r>
              <a:rPr lang="en-AU" dirty="0" smtClean="0"/>
              <a:t>They </a:t>
            </a:r>
            <a:r>
              <a:rPr lang="en-AU" dirty="0"/>
              <a:t>will probably be needed.</a:t>
            </a:r>
          </a:p>
          <a:p>
            <a:r>
              <a:rPr lang="en-AU" dirty="0" smtClean="0"/>
              <a:t>The </a:t>
            </a:r>
            <a:r>
              <a:rPr lang="en-AU" dirty="0"/>
              <a:t>language syntax is a bit too minimalist, especially as goal was to be readable. For example, the following </a:t>
            </a:r>
            <a:r>
              <a:rPr lang="en-AU" dirty="0" smtClean="0"/>
              <a:t>is a bit obtuse:</a:t>
            </a:r>
            <a:endParaRPr lang="en-AU" dirty="0"/>
          </a:p>
          <a:p>
            <a:pPr lvl="1"/>
            <a:r>
              <a:rPr lang="en-AU" dirty="0" smtClean="0">
                <a:latin typeface="Consolas" panose="020B0609020204030204" pitchFamily="49" charset="0"/>
                <a:cs typeface="Consolas" panose="020B0609020204030204" pitchFamily="49" charset="0"/>
              </a:rPr>
              <a:t>“paint </a:t>
            </a:r>
            <a:r>
              <a:rPr lang="en-AU" dirty="0" err="1">
                <a:latin typeface="Consolas" panose="020B0609020204030204" pitchFamily="49" charset="0"/>
                <a:cs typeface="Consolas" panose="020B0609020204030204" pitchFamily="49" charset="0"/>
              </a:rPr>
              <a:t>rect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 10 50 at 80 y    flat </a:t>
            </a:r>
            <a:r>
              <a:rPr lang="en-AU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bg</a:t>
            </a:r>
            <a:r>
              <a:rPr lang="en-AU" dirty="0" smtClean="0">
                <a:latin typeface="Consolas" panose="020B0609020204030204" pitchFamily="49" charset="0"/>
                <a:cs typeface="Consolas" panose="020B0609020204030204" pitchFamily="49" charset="0"/>
              </a:rPr>
              <a:t>”</a:t>
            </a:r>
            <a:endParaRPr lang="en-AU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dirty="0" smtClean="0"/>
              <a:t>There </a:t>
            </a:r>
            <a:r>
              <a:rPr lang="en-AU" dirty="0"/>
              <a:t>are no array dereferences - maybe this will be needed.</a:t>
            </a:r>
          </a:p>
          <a:p>
            <a:r>
              <a:rPr lang="en-AU" dirty="0" smtClean="0"/>
              <a:t>A </a:t>
            </a:r>
            <a:r>
              <a:rPr lang="en-AU" dirty="0"/>
              <a:t>lot of these things will crop up when you start writing programs in your new language.  So, don't release version 1 on your users...</a:t>
            </a:r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This work is licensed under a Creative Commons Attribution 4.0 International License.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678976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 conclusion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AU" dirty="0"/>
              <a:t>We have designed and implemented a prototype drawing language for testing compositing operations.  It is [deliberately] restricted, but is easily extended.</a:t>
            </a:r>
          </a:p>
          <a:p>
            <a:r>
              <a:rPr lang="en-AU" dirty="0" smtClean="0"/>
              <a:t>You </a:t>
            </a:r>
            <a:r>
              <a:rPr lang="en-AU" dirty="0"/>
              <a:t>could probably implement something similar is around a </a:t>
            </a:r>
            <a:r>
              <a:rPr lang="en-AU" dirty="0" smtClean="0"/>
              <a:t>week (I </a:t>
            </a:r>
            <a:r>
              <a:rPr lang="en-AU" dirty="0"/>
              <a:t>certainly didn't spend that much time on this exercise</a:t>
            </a:r>
            <a:r>
              <a:rPr lang="en-AU" dirty="0" smtClean="0"/>
              <a:t>...)</a:t>
            </a:r>
          </a:p>
          <a:p>
            <a:r>
              <a:rPr lang="en-AU" dirty="0" smtClean="0"/>
              <a:t>The </a:t>
            </a:r>
            <a:r>
              <a:rPr lang="en-AU" dirty="0"/>
              <a:t>work was broken into three separate phases: language design, parser implementation and AST processing. In general </a:t>
            </a:r>
            <a:r>
              <a:rPr lang="en-AU" dirty="0" smtClean="0"/>
              <a:t>each part is </a:t>
            </a:r>
            <a:r>
              <a:rPr lang="en-AU" dirty="0"/>
              <a:t>separate; I didn't touch the grammar or parser code at all while I implemented the AST traversal code.</a:t>
            </a:r>
          </a:p>
          <a:p>
            <a:r>
              <a:rPr lang="en-AU" dirty="0" smtClean="0"/>
              <a:t>You </a:t>
            </a:r>
            <a:r>
              <a:rPr lang="en-AU" dirty="0"/>
              <a:t>should not expect your first version to be the final version.  You'll never get it right first </a:t>
            </a:r>
            <a:r>
              <a:rPr lang="en-AU" dirty="0" smtClean="0"/>
              <a:t>go.</a:t>
            </a:r>
          </a:p>
          <a:p>
            <a:r>
              <a:rPr lang="en-AU" dirty="0" smtClean="0"/>
              <a:t>You </a:t>
            </a:r>
            <a:r>
              <a:rPr lang="en-AU" dirty="0"/>
              <a:t>will need to spend some time writing programs in your language, or find some very accepting users!</a:t>
            </a:r>
          </a:p>
          <a:p>
            <a:pPr lvl="1"/>
            <a:r>
              <a:rPr lang="en-AU" dirty="0" smtClean="0"/>
              <a:t>Try </a:t>
            </a:r>
            <a:r>
              <a:rPr lang="en-AU" dirty="0"/>
              <a:t>to stay faithful to your original language goals</a:t>
            </a:r>
          </a:p>
          <a:p>
            <a:pPr lvl="1"/>
            <a:r>
              <a:rPr lang="en-AU" dirty="0" smtClean="0"/>
              <a:t>Avoid </a:t>
            </a:r>
            <a:r>
              <a:rPr lang="en-AU" dirty="0"/>
              <a:t>adding features that C, Python, Perl have just because you can</a:t>
            </a:r>
          </a:p>
          <a:p>
            <a:pPr lvl="1"/>
            <a:r>
              <a:rPr lang="en-AU" dirty="0" smtClean="0"/>
              <a:t>Think </a:t>
            </a:r>
            <a:r>
              <a:rPr lang="en-AU" dirty="0"/>
              <a:t>about ease of use - consider adding some "syntactic sugar" to make it easier to read the programs (it will probably make your parser simpler as well!)</a:t>
            </a:r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93171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Agenda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In </a:t>
            </a:r>
            <a:r>
              <a:rPr lang="en-AU" dirty="0" smtClean="0"/>
              <a:t>the final </a:t>
            </a:r>
            <a:r>
              <a:rPr lang="en-AU" dirty="0" smtClean="0"/>
              <a:t>episode, we will cover:</a:t>
            </a:r>
            <a:endParaRPr lang="en-AU" dirty="0"/>
          </a:p>
          <a:p>
            <a:pPr lvl="1"/>
            <a:r>
              <a:rPr lang="en-AU" dirty="0" smtClean="0"/>
              <a:t>Quick recap from last time</a:t>
            </a:r>
            <a:endParaRPr lang="en-AU" dirty="0"/>
          </a:p>
          <a:p>
            <a:pPr lvl="1"/>
            <a:r>
              <a:rPr lang="en-US" dirty="0" smtClean="0"/>
              <a:t>Creating </a:t>
            </a:r>
            <a:r>
              <a:rPr lang="en-US" dirty="0" smtClean="0"/>
              <a:t>a syntax tree</a:t>
            </a:r>
          </a:p>
          <a:p>
            <a:pPr lvl="1"/>
            <a:r>
              <a:rPr lang="en-US" dirty="0" smtClean="0"/>
              <a:t>Processing the syntax tree</a:t>
            </a:r>
          </a:p>
          <a:p>
            <a:pPr lvl="1"/>
            <a:r>
              <a:rPr lang="en-US" dirty="0" smtClean="0"/>
              <a:t>The demo implementation</a:t>
            </a:r>
          </a:p>
          <a:p>
            <a:pPr lvl="1"/>
            <a:r>
              <a:rPr lang="en-US" dirty="0" smtClean="0"/>
              <a:t>Final thoughts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86023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Quick recap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We have designed our language</a:t>
            </a:r>
            <a:endParaRPr lang="en-AU" dirty="0" smtClean="0"/>
          </a:p>
          <a:p>
            <a:r>
              <a:rPr lang="en-AU" dirty="0" smtClean="0"/>
              <a:t>We have </a:t>
            </a:r>
            <a:r>
              <a:rPr lang="en-AU" dirty="0" smtClean="0"/>
              <a:t>created a parser for the language, using </a:t>
            </a:r>
            <a:r>
              <a:rPr lang="en-AU" dirty="0" err="1" smtClean="0"/>
              <a:t>lex</a:t>
            </a:r>
            <a:r>
              <a:rPr lang="en-AU" dirty="0" smtClean="0"/>
              <a:t> and </a:t>
            </a:r>
            <a:r>
              <a:rPr lang="en-AU" dirty="0" err="1" smtClean="0"/>
              <a:t>yacc</a:t>
            </a:r>
            <a:endParaRPr lang="en-AU" dirty="0" smtClean="0"/>
          </a:p>
          <a:p>
            <a:r>
              <a:rPr lang="en-US" dirty="0" smtClean="0"/>
              <a:t>We need to create and process the Abstract Syntax Tree (AST)</a:t>
            </a:r>
            <a:endParaRPr lang="en-AU" dirty="0"/>
          </a:p>
          <a:p>
            <a:r>
              <a:rPr lang="en-AU" dirty="0" smtClean="0"/>
              <a:t>We need to perform the appropriate actions for the program (render output)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97160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Creating the AST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AU" dirty="0" smtClean="0"/>
              <a:t>The AST is just an </a:t>
            </a:r>
            <a:r>
              <a:rPr lang="en-AU" dirty="0" smtClean="0"/>
              <a:t>efficient representation (C data structure) of our program </a:t>
            </a:r>
            <a:endParaRPr lang="en-AU" dirty="0" smtClean="0"/>
          </a:p>
          <a:p>
            <a:pPr lvl="1"/>
            <a:r>
              <a:rPr lang="en-US" dirty="0" smtClean="0"/>
              <a:t>A </a:t>
            </a:r>
            <a:r>
              <a:rPr lang="en-US" u="sng" dirty="0" smtClean="0"/>
              <a:t>program</a:t>
            </a:r>
            <a:r>
              <a:rPr lang="en-US" dirty="0" smtClean="0"/>
              <a:t> consists of a list of </a:t>
            </a:r>
            <a:r>
              <a:rPr lang="en-US" u="sng" dirty="0" smtClean="0"/>
              <a:t>statements</a:t>
            </a:r>
          </a:p>
          <a:p>
            <a:pPr lvl="1"/>
            <a:r>
              <a:rPr lang="en-US" dirty="0" smtClean="0"/>
              <a:t>A </a:t>
            </a:r>
            <a:r>
              <a:rPr lang="en-US" u="sng" dirty="0" smtClean="0"/>
              <a:t>statement</a:t>
            </a:r>
            <a:r>
              <a:rPr lang="en-US" dirty="0" smtClean="0"/>
              <a:t> is one of:</a:t>
            </a:r>
          </a:p>
          <a:p>
            <a:pPr lvl="2"/>
            <a:r>
              <a:rPr lang="en-US" dirty="0" smtClean="0"/>
              <a:t>A declaration statement (a </a:t>
            </a:r>
            <a:r>
              <a:rPr lang="en-US" u="sng" dirty="0" smtClean="0"/>
              <a:t>name</a:t>
            </a:r>
            <a:r>
              <a:rPr lang="en-US" dirty="0" smtClean="0"/>
              <a:t> and a </a:t>
            </a:r>
            <a:r>
              <a:rPr lang="en-US" u="sng" dirty="0" smtClean="0"/>
              <a:t>value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A </a:t>
            </a:r>
            <a:r>
              <a:rPr lang="en-US" dirty="0" err="1" smtClean="0"/>
              <a:t>newpage</a:t>
            </a:r>
            <a:r>
              <a:rPr lang="en-US" dirty="0"/>
              <a:t> statement (</a:t>
            </a:r>
            <a:r>
              <a:rPr lang="en-US" dirty="0" smtClean="0"/>
              <a:t>the </a:t>
            </a:r>
            <a:r>
              <a:rPr lang="en-US" u="sng" dirty="0" smtClean="0"/>
              <a:t>paper size</a:t>
            </a:r>
            <a:r>
              <a:rPr lang="en-US" dirty="0" smtClean="0"/>
              <a:t> and </a:t>
            </a:r>
            <a:r>
              <a:rPr lang="en-US" u="sng" dirty="0" err="1" smtClean="0"/>
              <a:t>colour</a:t>
            </a:r>
            <a:r>
              <a:rPr lang="en-US" u="sng" dirty="0" smtClean="0"/>
              <a:t> space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A loop </a:t>
            </a:r>
            <a:r>
              <a:rPr lang="en-US" dirty="0"/>
              <a:t>statement </a:t>
            </a:r>
            <a:r>
              <a:rPr lang="en-US" dirty="0" smtClean="0"/>
              <a:t>(one or more </a:t>
            </a:r>
            <a:r>
              <a:rPr lang="en-US" u="sng" dirty="0" smtClean="0"/>
              <a:t>iterators</a:t>
            </a:r>
            <a:r>
              <a:rPr lang="en-US" dirty="0" smtClean="0"/>
              <a:t> and a </a:t>
            </a:r>
            <a:r>
              <a:rPr lang="en-US" u="sng" dirty="0" smtClean="0"/>
              <a:t>statement</a:t>
            </a:r>
            <a:r>
              <a:rPr lang="en-US" dirty="0" smtClean="0"/>
              <a:t> list)</a:t>
            </a:r>
          </a:p>
          <a:p>
            <a:pPr lvl="2"/>
            <a:r>
              <a:rPr lang="en-US" dirty="0" smtClean="0"/>
              <a:t>A </a:t>
            </a:r>
            <a:r>
              <a:rPr lang="en-US" dirty="0"/>
              <a:t>paint statement </a:t>
            </a:r>
            <a:r>
              <a:rPr lang="en-US" dirty="0" smtClean="0"/>
              <a:t>(</a:t>
            </a:r>
            <a:r>
              <a:rPr lang="en-US" dirty="0" smtClean="0"/>
              <a:t>a </a:t>
            </a:r>
            <a:r>
              <a:rPr lang="en-US" u="sng" dirty="0" smtClean="0"/>
              <a:t>path</a:t>
            </a:r>
            <a:r>
              <a:rPr lang="en-US" dirty="0" smtClean="0"/>
              <a:t> and one or more </a:t>
            </a:r>
            <a:r>
              <a:rPr lang="en-US" u="sng" dirty="0" smtClean="0"/>
              <a:t>layers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An </a:t>
            </a:r>
            <a:r>
              <a:rPr lang="en-US" u="sng" dirty="0" smtClean="0"/>
              <a:t>iterator</a:t>
            </a:r>
            <a:r>
              <a:rPr lang="en-US" dirty="0" smtClean="0"/>
              <a:t> is a variable </a:t>
            </a:r>
            <a:r>
              <a:rPr lang="en-US" u="sng" dirty="0" smtClean="0"/>
              <a:t>name</a:t>
            </a:r>
            <a:r>
              <a:rPr lang="en-US" dirty="0" smtClean="0"/>
              <a:t> and a </a:t>
            </a:r>
            <a:r>
              <a:rPr lang="en-US" u="sng" dirty="0" smtClean="0"/>
              <a:t>value</a:t>
            </a:r>
            <a:r>
              <a:rPr lang="en-US" dirty="0" smtClean="0"/>
              <a:t> list</a:t>
            </a:r>
          </a:p>
          <a:p>
            <a:pPr lvl="1"/>
            <a:r>
              <a:rPr lang="en-US" dirty="0" smtClean="0"/>
              <a:t>A </a:t>
            </a:r>
            <a:r>
              <a:rPr lang="en-US" u="sng" dirty="0" smtClean="0"/>
              <a:t>layer</a:t>
            </a:r>
            <a:r>
              <a:rPr lang="en-US" dirty="0" smtClean="0"/>
              <a:t> is a </a:t>
            </a:r>
            <a:r>
              <a:rPr lang="en-US" u="sng" dirty="0" err="1" smtClean="0"/>
              <a:t>colour</a:t>
            </a:r>
            <a:r>
              <a:rPr lang="en-US" dirty="0" smtClean="0"/>
              <a:t> and a raster operation (</a:t>
            </a:r>
            <a:r>
              <a:rPr lang="en-US" u="sng" dirty="0" smtClean="0"/>
              <a:t>ROP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A </a:t>
            </a:r>
            <a:r>
              <a:rPr lang="en-US" u="sng" dirty="0" smtClean="0"/>
              <a:t>value</a:t>
            </a:r>
            <a:r>
              <a:rPr lang="en-US" dirty="0" smtClean="0"/>
              <a:t> is an integer, a </a:t>
            </a:r>
            <a:r>
              <a:rPr lang="en-US" dirty="0" err="1" smtClean="0"/>
              <a:t>colour</a:t>
            </a:r>
            <a:r>
              <a:rPr lang="en-US" dirty="0" smtClean="0"/>
              <a:t> or a variable name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39170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Creating the AST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4186808" cy="5145435"/>
          </a:xfrm>
        </p:spPr>
        <p:txBody>
          <a:bodyPr>
            <a:normAutofit fontScale="85000" lnSpcReduction="10000"/>
          </a:bodyPr>
          <a:lstStyle/>
          <a:p>
            <a:r>
              <a:rPr lang="en-AU" dirty="0"/>
              <a:t>The AST data structures are built up by the </a:t>
            </a:r>
            <a:r>
              <a:rPr lang="en-AU" i="1" dirty="0"/>
              <a:t>actions</a:t>
            </a:r>
            <a:r>
              <a:rPr lang="en-AU" dirty="0"/>
              <a:t> in the </a:t>
            </a:r>
            <a:r>
              <a:rPr lang="en-AU" dirty="0" err="1"/>
              <a:t>yacc</a:t>
            </a:r>
            <a:r>
              <a:rPr lang="en-AU" dirty="0"/>
              <a:t> grammar</a:t>
            </a:r>
            <a:r>
              <a:rPr lang="en-AU" dirty="0" smtClean="0"/>
              <a:t>.</a:t>
            </a:r>
          </a:p>
          <a:p>
            <a:r>
              <a:rPr lang="en-AU" dirty="0" smtClean="0"/>
              <a:t>The </a:t>
            </a:r>
            <a:r>
              <a:rPr lang="en-AU" dirty="0"/>
              <a:t>association between the </a:t>
            </a:r>
            <a:r>
              <a:rPr lang="en-AU" dirty="0" smtClean="0"/>
              <a:t>actions </a:t>
            </a:r>
            <a:r>
              <a:rPr lang="en-AU" dirty="0"/>
              <a:t>and the AST construction is managed by the %union, %token and %type </a:t>
            </a:r>
            <a:r>
              <a:rPr lang="en-AU" dirty="0" smtClean="0"/>
              <a:t>declarations</a:t>
            </a:r>
            <a:endParaRPr lang="en-AU" dirty="0"/>
          </a:p>
          <a:p>
            <a:r>
              <a:rPr lang="en-AU" dirty="0" smtClean="0"/>
              <a:t>All </a:t>
            </a:r>
            <a:r>
              <a:rPr lang="en-AU" dirty="0"/>
              <a:t>data types that are associated with terminals or </a:t>
            </a:r>
            <a:r>
              <a:rPr lang="en-AU" dirty="0" smtClean="0"/>
              <a:t>non-terminals </a:t>
            </a:r>
            <a:r>
              <a:rPr lang="en-AU" dirty="0"/>
              <a:t>are listed in the global %union </a:t>
            </a:r>
            <a:r>
              <a:rPr lang="en-AU" dirty="0" smtClean="0"/>
              <a:t>definition:</a:t>
            </a:r>
            <a:endParaRPr lang="en-AU" dirty="0"/>
          </a:p>
          <a:p>
            <a:endParaRPr lang="en-AU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788024" y="1133127"/>
            <a:ext cx="3826768" cy="467213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%union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char        *id;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 integer;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char        *paper;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stmt_t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statement;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iterator_t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*iterator;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shape_t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*shape;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layer_t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*layer;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csspec_t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csspec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colour_t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colour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val_t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*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rop_t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rop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AU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7240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Creating the AST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/>
              <a:t>Terminals that do not have a value are declared using a %token definition</a:t>
            </a:r>
            <a:r>
              <a:rPr lang="en-AU" dirty="0" smtClean="0"/>
              <a:t>:</a:t>
            </a:r>
          </a:p>
          <a:p>
            <a:endParaRPr lang="en-US" dirty="0"/>
          </a:p>
          <a:p>
            <a:r>
              <a:rPr lang="en-AU" dirty="0"/>
              <a:t>Non-terminals will generally have some associated value </a:t>
            </a:r>
            <a:r>
              <a:rPr lang="en-AU" dirty="0" smtClean="0"/>
              <a:t>, using a </a:t>
            </a:r>
            <a:r>
              <a:rPr lang="en-AU" dirty="0"/>
              <a:t>%type </a:t>
            </a:r>
            <a:r>
              <a:rPr lang="en-AU" dirty="0" smtClean="0"/>
              <a:t>declaration: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5" name="TextBox 4"/>
          <p:cNvSpPr txBox="1"/>
          <p:nvPr/>
        </p:nvSpPr>
        <p:spPr>
          <a:xfrm>
            <a:off x="827584" y="2060848"/>
            <a:ext cx="8136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%token ROP2_MULTIPLY RGB8 RGBA8 L8 LA8 CMYK8 CMYKA8 K8 KA8</a:t>
            </a:r>
          </a:p>
          <a:p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%token EQUALS OROUND CROUND SEMICOLON COMMA OSQUARE CSQUARE</a:t>
            </a:r>
            <a:endParaRPr lang="en-AU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3960" y="3645024"/>
            <a:ext cx="842493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%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type &lt;statement&gt;   statement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statement_list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%type &lt;iterator&gt;    iterator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iterator_list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%type &lt;shape&gt;       shape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%type &lt;layer&gt;       layer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layer_list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nn-NO" dirty="0">
                <a:latin typeface="Consolas" panose="020B0609020204030204" pitchFamily="49" charset="0"/>
                <a:cs typeface="Consolas" panose="020B0609020204030204" pitchFamily="49" charset="0"/>
              </a:rPr>
              <a:t>%type &lt;val&gt;         anyval val_list val_array val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%type &lt;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colour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  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colourval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%type &lt;integer&gt; 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intval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%type &lt;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csspec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  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csspec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%type &lt;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rop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         rop2type</a:t>
            </a:r>
          </a:p>
        </p:txBody>
      </p:sp>
    </p:spTree>
    <p:extLst>
      <p:ext uri="{BB962C8B-B14F-4D97-AF65-F5344CB8AC3E}">
        <p14:creationId xmlns:p14="http://schemas.microsoft.com/office/powerpoint/2010/main" val="1461937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Processing the AST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Originally, the goal was to embed our parser in a </a:t>
            </a:r>
            <a:r>
              <a:rPr lang="en-US" dirty="0" err="1" smtClean="0"/>
              <a:t>Xebra</a:t>
            </a:r>
            <a:r>
              <a:rPr lang="en-US" dirty="0" smtClean="0"/>
              <a:t> build and have it act as a new PDL interpreter:</a:t>
            </a:r>
          </a:p>
          <a:p>
            <a:pPr lvl="1"/>
            <a:r>
              <a:rPr lang="en-US" dirty="0" smtClean="0"/>
              <a:t>Register as PDL interpreter</a:t>
            </a:r>
          </a:p>
          <a:p>
            <a:pPr lvl="1"/>
            <a:r>
              <a:rPr lang="en-US" dirty="0" smtClean="0"/>
              <a:t>Sniff incoming files and “claim” if they are ours</a:t>
            </a:r>
          </a:p>
          <a:p>
            <a:pPr lvl="1"/>
            <a:r>
              <a:rPr lang="en-US" dirty="0" smtClean="0"/>
              <a:t>Parse and call UDI functions:</a:t>
            </a:r>
          </a:p>
          <a:p>
            <a:pPr lvl="2"/>
            <a:r>
              <a:rPr lang="en-US" dirty="0" err="1" smtClean="0"/>
              <a:t>UDI_document_start</a:t>
            </a:r>
            <a:r>
              <a:rPr lang="en-US" dirty="0" smtClean="0"/>
              <a:t>()</a:t>
            </a:r>
          </a:p>
          <a:p>
            <a:pPr lvl="2"/>
            <a:r>
              <a:rPr lang="en-US" dirty="0" err="1" smtClean="0"/>
              <a:t>UDI_drawing_start</a:t>
            </a:r>
            <a:r>
              <a:rPr lang="en-US" dirty="0" smtClean="0"/>
              <a:t>()</a:t>
            </a:r>
          </a:p>
          <a:p>
            <a:pPr lvl="2"/>
            <a:r>
              <a:rPr lang="en-US" dirty="0" err="1" smtClean="0"/>
              <a:t>UDI_object_paint</a:t>
            </a:r>
            <a:r>
              <a:rPr lang="en-US" dirty="0" smtClean="0"/>
              <a:t>()</a:t>
            </a:r>
          </a:p>
          <a:p>
            <a:pPr lvl="2"/>
            <a:r>
              <a:rPr lang="en-US" dirty="0" err="1" smtClean="0"/>
              <a:t>UDI_drawing_finish</a:t>
            </a:r>
            <a:r>
              <a:rPr lang="en-US" dirty="0" smtClean="0"/>
              <a:t>()</a:t>
            </a:r>
          </a:p>
          <a:p>
            <a:pPr lvl="2"/>
            <a:r>
              <a:rPr lang="en-US" dirty="0" err="1" smtClean="0"/>
              <a:t>UDI_document_finish</a:t>
            </a:r>
            <a:r>
              <a:rPr lang="en-US" dirty="0" smtClean="0"/>
              <a:t>()</a:t>
            </a:r>
            <a:endParaRPr lang="en-US" dirty="0"/>
          </a:p>
          <a:p>
            <a:pPr lvl="2"/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6790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Processing the AST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Time was short, so a quick switch to plan B:</a:t>
            </a:r>
          </a:p>
          <a:p>
            <a:pPr lvl="1"/>
            <a:r>
              <a:rPr lang="en-US" dirty="0" smtClean="0"/>
              <a:t>Generate a PDF file and feed this into a standard </a:t>
            </a:r>
            <a:r>
              <a:rPr lang="en-US" dirty="0" err="1" smtClean="0"/>
              <a:t>Xebra</a:t>
            </a:r>
            <a:r>
              <a:rPr lang="en-US" dirty="0" smtClean="0"/>
              <a:t> solution</a:t>
            </a:r>
          </a:p>
          <a:p>
            <a:pPr lvl="1"/>
            <a:r>
              <a:rPr lang="en-US" dirty="0" smtClean="0"/>
              <a:t>Hide the details with some scripting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</a:p>
          <a:p>
            <a:r>
              <a:rPr lang="en-US" dirty="0" smtClean="0"/>
              <a:t>There are some disadvantages to this:</a:t>
            </a:r>
          </a:p>
          <a:p>
            <a:pPr lvl="1"/>
            <a:r>
              <a:rPr lang="en-US" dirty="0" smtClean="0"/>
              <a:t>It’s definitely not as easy to use</a:t>
            </a:r>
          </a:p>
          <a:p>
            <a:pPr lvl="1"/>
            <a:r>
              <a:rPr lang="en-US" dirty="0" smtClean="0"/>
              <a:t>It limits functionality to that supported by PDF</a:t>
            </a:r>
          </a:p>
          <a:p>
            <a:pPr lvl="1"/>
            <a:r>
              <a:rPr lang="en-US" dirty="0" smtClean="0"/>
              <a:t>It requires two passes through the AST</a:t>
            </a:r>
          </a:p>
          <a:p>
            <a:r>
              <a:rPr lang="en-US" dirty="0" smtClean="0"/>
              <a:t>So this would only be a stop-gap measure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64792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Traversing the AST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So… back to </a:t>
            </a:r>
            <a:r>
              <a:rPr lang="en-US" dirty="0"/>
              <a:t>t</a:t>
            </a:r>
            <a:r>
              <a:rPr lang="en-US" dirty="0" smtClean="0"/>
              <a:t>raversing the AST</a:t>
            </a:r>
          </a:p>
          <a:p>
            <a:pPr lvl="1"/>
            <a:r>
              <a:rPr lang="en-US" dirty="0" smtClean="0"/>
              <a:t>For PDF output we need to go through the paint calls twice (</a:t>
            </a:r>
            <a:r>
              <a:rPr lang="en-US" dirty="0" smtClean="0"/>
              <a:t>once to create graphics state and once to do the drawing) – so we create a Drawing List</a:t>
            </a:r>
          </a:p>
          <a:p>
            <a:pPr lvl="1"/>
            <a:r>
              <a:rPr lang="en-US" dirty="0" smtClean="0"/>
              <a:t>The traverse function is recursive</a:t>
            </a:r>
          </a:p>
          <a:p>
            <a:pPr lvl="1"/>
            <a:r>
              <a:rPr lang="en-US" dirty="0" smtClean="0"/>
              <a:t>We need a symbol table for variables and iterators</a:t>
            </a:r>
          </a:p>
          <a:p>
            <a:pPr lvl="2"/>
            <a:r>
              <a:rPr lang="en-US" dirty="0" smtClean="0"/>
              <a:t>Variables are global and immutable</a:t>
            </a:r>
          </a:p>
          <a:p>
            <a:pPr lvl="2"/>
            <a:r>
              <a:rPr lang="en-US" dirty="0" smtClean="0"/>
              <a:t>Iterator scope is the loop body; update on each pass</a:t>
            </a:r>
          </a:p>
          <a:p>
            <a:pPr lvl="1"/>
            <a:r>
              <a:rPr lang="en-US" dirty="0" smtClean="0"/>
              <a:t>After traversal we use the drawing list to create a PDF file</a:t>
            </a:r>
          </a:p>
          <a:p>
            <a:pPr lvl="2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81069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semg-cc-b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3949</TotalTime>
  <Words>1222</Words>
  <Application>Microsoft Office PowerPoint</Application>
  <PresentationFormat>On-screen Show (4:3)</PresentationFormat>
  <Paragraphs>137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semg-cc-by</vt:lpstr>
      <vt:lpstr>Flow</vt:lpstr>
      <vt:lpstr>Creating your own Domain Specific Language (part 3)</vt:lpstr>
      <vt:lpstr>Agenda</vt:lpstr>
      <vt:lpstr>Quick recap</vt:lpstr>
      <vt:lpstr>Creating the AST</vt:lpstr>
      <vt:lpstr>Creating the AST</vt:lpstr>
      <vt:lpstr>Creating the AST</vt:lpstr>
      <vt:lpstr>Processing the AST</vt:lpstr>
      <vt:lpstr>Processing the AST</vt:lpstr>
      <vt:lpstr>Traversing the AST</vt:lpstr>
      <vt:lpstr>The demo code</vt:lpstr>
      <vt:lpstr>What’s missing or broken?</vt:lpstr>
      <vt:lpstr>In 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Embedded Software Development – part I</dc:title>
  <dc:creator>Rolfe</dc:creator>
  <cp:lastModifiedBy>Rolfe</cp:lastModifiedBy>
  <cp:revision>84</cp:revision>
  <dcterms:created xsi:type="dcterms:W3CDTF">2014-02-17T09:24:27Z</dcterms:created>
  <dcterms:modified xsi:type="dcterms:W3CDTF">2014-06-10T08:34:53Z</dcterms:modified>
</cp:coreProperties>
</file>