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84" r:id="rId4"/>
    <p:sldId id="272" r:id="rId5"/>
    <p:sldId id="285" r:id="rId6"/>
    <p:sldId id="318" r:id="rId7"/>
    <p:sldId id="319" r:id="rId8"/>
    <p:sldId id="320" r:id="rId9"/>
    <p:sldId id="321" r:id="rId10"/>
    <p:sldId id="322" r:id="rId11"/>
    <p:sldId id="317" r:id="rId12"/>
    <p:sldId id="323" r:id="rId13"/>
    <p:sldId id="324" r:id="rId14"/>
    <p:sldId id="325" r:id="rId1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111" d="100"/>
          <a:sy n="111" d="100"/>
        </p:scale>
        <p:origin x="-2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2/09/2014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2/09/2014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An introduction to functional programming</a:t>
            </a:r>
            <a:endParaRPr lang="en-A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02</a:t>
            </a:r>
            <a:r>
              <a:rPr lang="en-US" dirty="0" smtClean="0"/>
              <a:t>-Sep-2014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examples (in </a:t>
            </a:r>
            <a:r>
              <a:rPr lang="en-US" dirty="0" err="1" smtClean="0"/>
              <a:t>Ocaml</a:t>
            </a:r>
            <a:r>
              <a:rPr lang="en-US" dirty="0" smtClean="0"/>
              <a:t>)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06072" y="908720"/>
            <a:ext cx="805435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open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(* recursive function to return the nth Fibonacci number *)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let rec fib n =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match n with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(0|1) -&gt; 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_     -&gt; fib(n-2) + fib(n-1)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(* partial function application *)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pr_d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"%d\n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(* print the result of the function *)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pr_d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(fib 5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9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examples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06072" y="908720"/>
            <a:ext cx="8054359" cy="360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(* create a new type which is either nothing or an integer *)</a:t>
            </a:r>
          </a:p>
          <a:p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opt_int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= None | Some of </a:t>
            </a:r>
            <a:r>
              <a:rPr lang="en-AU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(* what value were we given *)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ft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x =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match x with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None -&gt; "none"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Some 0 -&gt; "nothing"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| Some _ -&gt; "something"</a:t>
            </a:r>
          </a:p>
          <a:p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"%s\n" (</a:t>
            </a:r>
            <a:r>
              <a:rPr lang="en-A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ft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None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"%s\n" (</a:t>
            </a:r>
            <a:r>
              <a:rPr lang="en-A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ft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(Some 0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"%s\n" (</a:t>
            </a:r>
            <a:r>
              <a:rPr lang="en-AU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ft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(Some 34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.... Gives: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none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nothing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something</a:t>
            </a:r>
          </a:p>
        </p:txBody>
      </p:sp>
    </p:spTree>
    <p:extLst>
      <p:ext uri="{BB962C8B-B14F-4D97-AF65-F5344CB8AC3E}">
        <p14:creationId xmlns:p14="http://schemas.microsoft.com/office/powerpoint/2010/main" val="33834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examples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06072" y="908720"/>
            <a:ext cx="8054359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(* a function to return the last 2 objects in a list *)</a:t>
            </a:r>
          </a:p>
          <a:p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rec </a:t>
            </a:r>
            <a:r>
              <a:rPr lang="en-AU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get_last_two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x =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match x with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[]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-&gt; None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[_] -&gt; None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[a; b] -&gt; Some (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_ ::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get_last_two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tail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et_last_two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[1; 2; 3; 4; 5; 6; 7]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....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ives: Some (6, 7)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get_last_two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[”a”; ”b”; ”c”; ”d”]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....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ives: Some (”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”,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”d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8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examples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406072" y="908720"/>
            <a:ext cx="8054359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(* function to square an integer *)</a:t>
            </a:r>
          </a:p>
          <a:p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square x = x *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(* function to calculate the factorial of a number *)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let rec fact x = </a:t>
            </a: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x &lt;= 1 then 1 else x * fact (x - 1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(* function to compose two functions *)                                        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let compose f g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</a:p>
          <a:p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fun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x -&gt; f (g x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(* create a square of factorial function *)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square_of_fact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= compose square 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square_of_fact</a:t>
            </a:r>
            <a:r>
              <a:rPr lang="en-AU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2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.... Gives: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14400</a:t>
            </a:r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7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functional programming?</a:t>
            </a:r>
          </a:p>
          <a:p>
            <a:r>
              <a:rPr lang="en-US" dirty="0" smtClean="0"/>
              <a:t>Why write software this way?</a:t>
            </a:r>
          </a:p>
          <a:p>
            <a:r>
              <a:rPr lang="en-US" dirty="0" smtClean="0"/>
              <a:t>What are some functional languages?</a:t>
            </a:r>
          </a:p>
          <a:p>
            <a:r>
              <a:rPr lang="en-US" dirty="0" smtClean="0"/>
              <a:t>Some code examples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07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functional programming?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Writing </a:t>
            </a:r>
            <a:r>
              <a:rPr lang="en-AU" dirty="0"/>
              <a:t>software in the same way that one uses functions in </a:t>
            </a:r>
            <a:r>
              <a:rPr lang="en-AU" dirty="0" smtClean="0"/>
              <a:t>a </a:t>
            </a:r>
            <a:r>
              <a:rPr lang="en-US" dirty="0" smtClean="0"/>
              <a:t>mathematical </a:t>
            </a:r>
            <a:r>
              <a:rPr lang="en-US" dirty="0"/>
              <a:t>proof or derivation</a:t>
            </a:r>
          </a:p>
          <a:p>
            <a:pPr lvl="1"/>
            <a:r>
              <a:rPr lang="en-AU" dirty="0" smtClean="0"/>
              <a:t>origins </a:t>
            </a:r>
            <a:r>
              <a:rPr lang="en-AU" dirty="0"/>
              <a:t>back to the 1930s</a:t>
            </a:r>
          </a:p>
          <a:p>
            <a:pPr lvl="1"/>
            <a:r>
              <a:rPr lang="en-AU" dirty="0" smtClean="0"/>
              <a:t>Lambda </a:t>
            </a:r>
            <a:r>
              <a:rPr lang="en-AU" dirty="0"/>
              <a:t>Calculus - how can you manipulate or compose functions </a:t>
            </a:r>
            <a:r>
              <a:rPr lang="en-AU" dirty="0" smtClean="0"/>
              <a:t>[ y = f(x) ] </a:t>
            </a:r>
            <a:r>
              <a:rPr lang="en-AU" dirty="0"/>
              <a:t>to get some kind of desired </a:t>
            </a:r>
            <a:r>
              <a:rPr lang="en-AU" dirty="0" smtClean="0"/>
              <a:t>result</a:t>
            </a:r>
          </a:p>
          <a:p>
            <a:pPr lvl="2"/>
            <a:r>
              <a:rPr lang="en-AU" dirty="0" smtClean="0"/>
              <a:t>e.g</a:t>
            </a:r>
            <a:r>
              <a:rPr lang="en-AU" dirty="0"/>
              <a:t>. a proof, quicker </a:t>
            </a:r>
            <a:r>
              <a:rPr lang="en-AU" dirty="0" smtClean="0"/>
              <a:t>solution, </a:t>
            </a:r>
            <a:r>
              <a:rPr lang="en-US" dirty="0" smtClean="0"/>
              <a:t>generalization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General philosophy:</a:t>
            </a:r>
          </a:p>
          <a:p>
            <a:pPr lvl="1"/>
            <a:r>
              <a:rPr lang="en-AU" dirty="0"/>
              <a:t>Describe what needs to be computed, not the how to do it</a:t>
            </a:r>
          </a:p>
          <a:p>
            <a:pPr lvl="1"/>
            <a:r>
              <a:rPr lang="en-US" dirty="0"/>
              <a:t>State-less programming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9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features of functional languages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Pure </a:t>
            </a:r>
            <a:r>
              <a:rPr lang="en-US" dirty="0"/>
              <a:t>functions</a:t>
            </a:r>
          </a:p>
          <a:p>
            <a:pPr lvl="1"/>
            <a:r>
              <a:rPr lang="en-AU" dirty="0" smtClean="0"/>
              <a:t>functions </a:t>
            </a:r>
            <a:r>
              <a:rPr lang="en-AU" dirty="0"/>
              <a:t>take parameters, return a value only - no side-effects</a:t>
            </a:r>
          </a:p>
          <a:p>
            <a:pPr lvl="1"/>
            <a:r>
              <a:rPr lang="en-AU" dirty="0" smtClean="0"/>
              <a:t>no </a:t>
            </a:r>
            <a:r>
              <a:rPr lang="en-AU" dirty="0"/>
              <a:t>read/write to memory (state), no I/O, no communications outside</a:t>
            </a:r>
          </a:p>
          <a:p>
            <a:pPr lvl="1"/>
            <a:r>
              <a:rPr lang="en-AU" dirty="0" smtClean="0"/>
              <a:t>result </a:t>
            </a:r>
            <a:r>
              <a:rPr lang="en-AU" dirty="0"/>
              <a:t>is completely determined by the parameters</a:t>
            </a:r>
          </a:p>
          <a:p>
            <a:pPr lvl="1"/>
            <a:r>
              <a:rPr lang="en-AU" dirty="0" smtClean="0"/>
              <a:t>you </a:t>
            </a:r>
            <a:r>
              <a:rPr lang="en-AU" dirty="0"/>
              <a:t>always </a:t>
            </a:r>
            <a:r>
              <a:rPr lang="en-AU" dirty="0" smtClean="0"/>
              <a:t>get the </a:t>
            </a:r>
            <a:r>
              <a:rPr lang="en-AU" dirty="0"/>
              <a:t>same result for a set of parameters</a:t>
            </a:r>
          </a:p>
          <a:p>
            <a:r>
              <a:rPr lang="en-US" dirty="0" smtClean="0"/>
              <a:t>Functions </a:t>
            </a:r>
            <a:r>
              <a:rPr lang="en-US" dirty="0"/>
              <a:t>are first-class entities</a:t>
            </a:r>
          </a:p>
          <a:p>
            <a:pPr lvl="1"/>
            <a:r>
              <a:rPr lang="en-US" dirty="0" smtClean="0"/>
              <a:t>Functions are data</a:t>
            </a:r>
          </a:p>
          <a:p>
            <a:pPr lvl="1"/>
            <a:r>
              <a:rPr lang="en-AU" dirty="0"/>
              <a:t>You can pass them to and return them from </a:t>
            </a:r>
            <a:r>
              <a:rPr lang="en-AU" dirty="0" smtClean="0"/>
              <a:t>functions</a:t>
            </a:r>
            <a:endParaRPr lang="en-AU" dirty="0"/>
          </a:p>
          <a:p>
            <a:pPr lvl="1"/>
            <a:r>
              <a:rPr lang="en-AU" dirty="0" smtClean="0"/>
              <a:t>Partial function application, </a:t>
            </a:r>
            <a:r>
              <a:rPr lang="en-AU" dirty="0"/>
              <a:t>supply some of the parameters (</a:t>
            </a:r>
            <a:r>
              <a:rPr lang="en-AU" dirty="0" smtClean="0"/>
              <a:t>but </a:t>
            </a:r>
            <a:r>
              <a:rPr lang="en-US" dirty="0" smtClean="0"/>
              <a:t>not </a:t>
            </a:r>
            <a:r>
              <a:rPr lang="en-US" dirty="0"/>
              <a:t>all</a:t>
            </a:r>
            <a:r>
              <a:rPr lang="en-US" dirty="0" smtClean="0"/>
              <a:t>) – and get a new function</a:t>
            </a:r>
            <a:endParaRPr lang="en-US" dirty="0"/>
          </a:p>
          <a:p>
            <a:pPr lvl="1"/>
            <a:r>
              <a:rPr lang="en-AU" dirty="0" smtClean="0"/>
              <a:t>You </a:t>
            </a:r>
            <a:r>
              <a:rPr lang="en-AU" dirty="0"/>
              <a:t>can </a:t>
            </a:r>
            <a:r>
              <a:rPr lang="en-AU" dirty="0" err="1" smtClean="0"/>
              <a:t>conmpose</a:t>
            </a:r>
            <a:r>
              <a:rPr lang="en-AU" dirty="0" smtClean="0"/>
              <a:t> functions </a:t>
            </a:r>
            <a:r>
              <a:rPr lang="en-AU" dirty="0"/>
              <a:t>to get new ones</a:t>
            </a:r>
          </a:p>
          <a:p>
            <a:pPr lvl="1"/>
            <a:r>
              <a:rPr lang="en-AU" dirty="0" smtClean="0"/>
              <a:t>Closures - functions </a:t>
            </a:r>
            <a:r>
              <a:rPr lang="en-AU" dirty="0"/>
              <a:t>with a bit of data context</a:t>
            </a:r>
          </a:p>
          <a:p>
            <a:r>
              <a:rPr lang="en-AU" dirty="0" smtClean="0"/>
              <a:t>Recursion </a:t>
            </a:r>
            <a:r>
              <a:rPr lang="en-AU" dirty="0"/>
              <a:t>is preferred over iteration</a:t>
            </a:r>
          </a:p>
          <a:p>
            <a:pPr lvl="1"/>
            <a:r>
              <a:rPr lang="en-US" dirty="0" smtClean="0"/>
              <a:t>Inductive algorithm definitions fit naturally</a:t>
            </a:r>
            <a:endParaRPr lang="en-US" dirty="0"/>
          </a:p>
          <a:p>
            <a:pPr lvl="1"/>
            <a:r>
              <a:rPr lang="en-AU" dirty="0" smtClean="0"/>
              <a:t>Tail </a:t>
            </a:r>
            <a:r>
              <a:rPr lang="en-AU" dirty="0"/>
              <a:t>recursion </a:t>
            </a:r>
            <a:r>
              <a:rPr lang="en-AU" dirty="0" smtClean="0"/>
              <a:t>is used elimination </a:t>
            </a:r>
            <a:r>
              <a:rPr lang="en-AU" dirty="0"/>
              <a:t>to avoid running out of stack </a:t>
            </a:r>
            <a:r>
              <a:rPr lang="en-AU" dirty="0" smtClean="0"/>
              <a:t>space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449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features of functional languages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Lazy </a:t>
            </a:r>
            <a:r>
              <a:rPr lang="en-US" dirty="0"/>
              <a:t>evaluation</a:t>
            </a:r>
          </a:p>
          <a:p>
            <a:pPr lvl="1"/>
            <a:r>
              <a:rPr lang="en-AU" dirty="0" smtClean="0"/>
              <a:t>Only </a:t>
            </a:r>
            <a:r>
              <a:rPr lang="en-AU" dirty="0"/>
              <a:t>compute what you need to get the result</a:t>
            </a:r>
          </a:p>
          <a:p>
            <a:pPr lvl="1"/>
            <a:r>
              <a:rPr lang="en-AU" dirty="0" smtClean="0"/>
              <a:t>For </a:t>
            </a:r>
            <a:r>
              <a:rPr lang="en-AU" dirty="0"/>
              <a:t>example, how many elements are in this list?</a:t>
            </a:r>
          </a:p>
          <a:p>
            <a:pPr lvl="2"/>
            <a:r>
              <a:rPr lang="en-US" dirty="0" smtClean="0"/>
              <a:t>[ </a:t>
            </a:r>
            <a:r>
              <a:rPr lang="en-US" dirty="0"/>
              <a:t>3.45, 22+x, 17/0, 0, -12345*3 </a:t>
            </a:r>
            <a:r>
              <a:rPr lang="en-US" dirty="0" smtClean="0"/>
              <a:t>]</a:t>
            </a:r>
          </a:p>
          <a:p>
            <a:r>
              <a:rPr lang="en-US" dirty="0" smtClean="0"/>
              <a:t>Immutable variables and values</a:t>
            </a:r>
          </a:p>
          <a:p>
            <a:pPr lvl="1"/>
            <a:r>
              <a:rPr lang="en-US" dirty="0" smtClean="0"/>
              <a:t>Variables are placeholders for values or functions</a:t>
            </a:r>
          </a:p>
          <a:p>
            <a:pPr lvl="1"/>
            <a:r>
              <a:rPr lang="en-US" dirty="0" smtClean="0"/>
              <a:t>Operating on a value always produces a new result</a:t>
            </a:r>
            <a:endParaRPr lang="en-US" dirty="0"/>
          </a:p>
          <a:p>
            <a:r>
              <a:rPr lang="en-US" dirty="0" smtClean="0"/>
              <a:t>No “hidden” state </a:t>
            </a:r>
            <a:r>
              <a:rPr lang="en-US" dirty="0"/>
              <a:t>information</a:t>
            </a:r>
          </a:p>
          <a:p>
            <a:pPr lvl="1"/>
            <a:r>
              <a:rPr lang="en-AU" dirty="0" smtClean="0"/>
              <a:t>Or </a:t>
            </a:r>
            <a:r>
              <a:rPr lang="en-AU" dirty="0"/>
              <a:t>at least, minimise / control </a:t>
            </a:r>
            <a:r>
              <a:rPr lang="en-AU" dirty="0" smtClean="0"/>
              <a:t>it</a:t>
            </a:r>
          </a:p>
          <a:p>
            <a:pPr lvl="1"/>
            <a:r>
              <a:rPr lang="en-US" dirty="0" smtClean="0"/>
              <a:t>Programs with </a:t>
            </a:r>
            <a:r>
              <a:rPr lang="en-US" i="1" dirty="0" smtClean="0"/>
              <a:t>no</a:t>
            </a:r>
            <a:r>
              <a:rPr lang="en-US" dirty="0" smtClean="0"/>
              <a:t> state are not very interesting…</a:t>
            </a:r>
            <a:endParaRPr lang="en-AU" dirty="0"/>
          </a:p>
          <a:p>
            <a:r>
              <a:rPr lang="en-US" dirty="0" smtClean="0"/>
              <a:t>Pattern matching</a:t>
            </a:r>
          </a:p>
          <a:p>
            <a:pPr lvl="1"/>
            <a:r>
              <a:rPr lang="en-US" dirty="0" smtClean="0"/>
              <a:t>Like a switch, but on steroids</a:t>
            </a:r>
            <a:endParaRPr lang="en-US" dirty="0"/>
          </a:p>
          <a:p>
            <a:r>
              <a:rPr lang="en-US" dirty="0" smtClean="0"/>
              <a:t>List </a:t>
            </a:r>
            <a:r>
              <a:rPr lang="en-US" dirty="0"/>
              <a:t>comprehensions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generators</a:t>
            </a:r>
          </a:p>
          <a:p>
            <a:pPr lvl="1"/>
            <a:r>
              <a:rPr lang="en-AU" dirty="0" smtClean="0"/>
              <a:t>apply </a:t>
            </a:r>
            <a:r>
              <a:rPr lang="en-AU" dirty="0"/>
              <a:t>functions to lists (e.g. map, fold, reduce, ...)</a:t>
            </a:r>
          </a:p>
          <a:p>
            <a:r>
              <a:rPr lang="en-US" dirty="0" smtClean="0"/>
              <a:t>Complex </a:t>
            </a:r>
            <a:r>
              <a:rPr lang="en-US" dirty="0"/>
              <a:t>type </a:t>
            </a:r>
            <a:r>
              <a:rPr lang="en-US" dirty="0" smtClean="0"/>
              <a:t>systems, e.g.</a:t>
            </a:r>
          </a:p>
          <a:p>
            <a:pPr lvl="1"/>
            <a:r>
              <a:rPr lang="en-US" dirty="0" smtClean="0"/>
              <a:t>Variants: a type composed of several other types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ype classes: a set of types matching some specific criteria, e.g. A == B -&gt; </a:t>
            </a:r>
            <a:r>
              <a:rPr lang="en-US" dirty="0" err="1" smtClean="0"/>
              <a:t>Bool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32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write functional programs?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smtClean="0"/>
              <a:t>Lack/control </a:t>
            </a:r>
            <a:r>
              <a:rPr lang="en-AU" dirty="0"/>
              <a:t>of side-effects seems like an obvious benefit:</a:t>
            </a:r>
          </a:p>
          <a:p>
            <a:pPr lvl="1"/>
            <a:r>
              <a:rPr lang="en-US" dirty="0" smtClean="0"/>
              <a:t>code </a:t>
            </a:r>
            <a:r>
              <a:rPr lang="en-US" dirty="0"/>
              <a:t>elimination, reordering</a:t>
            </a:r>
          </a:p>
          <a:p>
            <a:pPr lvl="1"/>
            <a:r>
              <a:rPr lang="en-US" dirty="0" smtClean="0"/>
              <a:t>thread </a:t>
            </a:r>
            <a:r>
              <a:rPr lang="en-US" dirty="0"/>
              <a:t>safety</a:t>
            </a:r>
          </a:p>
          <a:p>
            <a:pPr lvl="1"/>
            <a:r>
              <a:rPr lang="en-US" dirty="0" smtClean="0"/>
              <a:t>caching </a:t>
            </a:r>
            <a:r>
              <a:rPr lang="en-US" dirty="0"/>
              <a:t>(</a:t>
            </a:r>
            <a:r>
              <a:rPr lang="en-US" dirty="0" err="1"/>
              <a:t>memoization</a:t>
            </a:r>
            <a:r>
              <a:rPr lang="en-US" dirty="0"/>
              <a:t>) is trivial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parallelization...?</a:t>
            </a:r>
          </a:p>
          <a:p>
            <a:r>
              <a:rPr lang="en-AU" dirty="0" smtClean="0"/>
              <a:t>Seems </a:t>
            </a:r>
            <a:r>
              <a:rPr lang="en-AU" dirty="0"/>
              <a:t>easier to reason about correctness</a:t>
            </a:r>
          </a:p>
          <a:p>
            <a:r>
              <a:rPr lang="en-US" dirty="0" smtClean="0"/>
              <a:t>Curry-Howard </a:t>
            </a:r>
            <a:r>
              <a:rPr lang="en-US" dirty="0"/>
              <a:t>Isomorphism</a:t>
            </a:r>
          </a:p>
          <a:p>
            <a:pPr lvl="1"/>
            <a:r>
              <a:rPr lang="en-AU" dirty="0" smtClean="0"/>
              <a:t>proof </a:t>
            </a:r>
            <a:r>
              <a:rPr lang="en-AU" dirty="0"/>
              <a:t>systems based on logical/mathematical rules are </a:t>
            </a:r>
            <a:r>
              <a:rPr lang="en-AU" dirty="0" err="1" smtClean="0"/>
              <a:t>equaivalent</a:t>
            </a:r>
            <a:r>
              <a:rPr lang="en-AU" dirty="0" smtClean="0"/>
              <a:t> </a:t>
            </a:r>
            <a:r>
              <a:rPr lang="it-IT" dirty="0" smtClean="0"/>
              <a:t>to </a:t>
            </a:r>
            <a:r>
              <a:rPr lang="it-IT" dirty="0"/>
              <a:t>computational models in lambda calculus</a:t>
            </a:r>
          </a:p>
          <a:p>
            <a:pPr lvl="1"/>
            <a:r>
              <a:rPr lang="en-AU" dirty="0" smtClean="0"/>
              <a:t>"</a:t>
            </a:r>
            <a:r>
              <a:rPr lang="en-AU" dirty="0"/>
              <a:t>a proof is a program, the formula it proves is a type for </a:t>
            </a:r>
            <a:r>
              <a:rPr lang="en-AU" dirty="0" smtClean="0"/>
              <a:t>the </a:t>
            </a:r>
            <a:r>
              <a:rPr lang="en-US" dirty="0" smtClean="0"/>
              <a:t>program</a:t>
            </a:r>
            <a:r>
              <a:rPr lang="en-US" dirty="0"/>
              <a:t>"</a:t>
            </a:r>
          </a:p>
          <a:p>
            <a:pPr lvl="1"/>
            <a:r>
              <a:rPr lang="en-AU" dirty="0" smtClean="0"/>
              <a:t>there </a:t>
            </a:r>
            <a:r>
              <a:rPr lang="en-AU" dirty="0"/>
              <a:t>is a lot of software that does program </a:t>
            </a:r>
            <a:r>
              <a:rPr lang="en-AU" dirty="0" smtClean="0"/>
              <a:t>proving/verification </a:t>
            </a:r>
            <a:r>
              <a:rPr lang="en-US" dirty="0" smtClean="0"/>
              <a:t>written </a:t>
            </a:r>
            <a:r>
              <a:rPr lang="en-US" dirty="0"/>
              <a:t>in functional languages: Coq, </a:t>
            </a:r>
            <a:r>
              <a:rPr lang="en-US" dirty="0" err="1"/>
              <a:t>Coccinelle</a:t>
            </a:r>
            <a:r>
              <a:rPr lang="en-US" dirty="0"/>
              <a:t>, </a:t>
            </a:r>
            <a:r>
              <a:rPr lang="en-US" dirty="0" err="1"/>
              <a:t>Frama</a:t>
            </a:r>
            <a:r>
              <a:rPr lang="en-US" dirty="0"/>
              <a:t>-C, </a:t>
            </a:r>
            <a:r>
              <a:rPr lang="en-US" dirty="0" smtClean="0"/>
              <a:t>CIL</a:t>
            </a:r>
            <a:endParaRPr lang="en-US" dirty="0"/>
          </a:p>
          <a:p>
            <a:r>
              <a:rPr lang="en-AU" dirty="0" smtClean="0"/>
              <a:t>Functional </a:t>
            </a:r>
            <a:r>
              <a:rPr lang="en-AU" dirty="0"/>
              <a:t>languages were expected to deliver </a:t>
            </a:r>
            <a:r>
              <a:rPr lang="en-AU" dirty="0" smtClean="0"/>
              <a:t>automatic parallelisation </a:t>
            </a:r>
            <a:r>
              <a:rPr lang="en-AU" dirty="0"/>
              <a:t>of code "for </a:t>
            </a:r>
            <a:r>
              <a:rPr lang="en-AU" dirty="0" smtClean="0"/>
              <a:t>free“ - </a:t>
            </a:r>
            <a:r>
              <a:rPr lang="en-US" dirty="0" smtClean="0"/>
              <a:t>but </a:t>
            </a:r>
            <a:r>
              <a:rPr lang="en-US" dirty="0"/>
              <a:t>this didn't happen</a:t>
            </a:r>
          </a:p>
          <a:p>
            <a:pPr lvl="1"/>
            <a:r>
              <a:rPr lang="en-AU" dirty="0" smtClean="0"/>
              <a:t>immutable values tend </a:t>
            </a:r>
            <a:r>
              <a:rPr lang="en-AU" dirty="0"/>
              <a:t>to mean a lot more </a:t>
            </a:r>
            <a:r>
              <a:rPr lang="en-AU" dirty="0" smtClean="0"/>
              <a:t>churn on </a:t>
            </a:r>
            <a:r>
              <a:rPr lang="en-US" dirty="0" smtClean="0"/>
              <a:t>the </a:t>
            </a:r>
            <a:r>
              <a:rPr lang="en-US" dirty="0"/>
              <a:t>GC</a:t>
            </a:r>
          </a:p>
          <a:p>
            <a:pPr lvl="1"/>
            <a:r>
              <a:rPr lang="en-AU" dirty="0" smtClean="0"/>
              <a:t>declarative style </a:t>
            </a:r>
            <a:r>
              <a:rPr lang="en-AU" dirty="0"/>
              <a:t>tends to hide the implementation, this makes </a:t>
            </a:r>
            <a:r>
              <a:rPr lang="en-AU" dirty="0" smtClean="0"/>
              <a:t>it difficult </a:t>
            </a:r>
            <a:r>
              <a:rPr lang="en-AU" dirty="0"/>
              <a:t>to determine the right level of granularity</a:t>
            </a:r>
          </a:p>
          <a:p>
            <a:pPr lvl="1"/>
            <a:r>
              <a:rPr lang="en-AU" dirty="0" smtClean="0"/>
              <a:t>performance </a:t>
            </a:r>
            <a:r>
              <a:rPr lang="en-AU" dirty="0"/>
              <a:t>tends to be limited by cache/memory access </a:t>
            </a:r>
            <a:r>
              <a:rPr lang="en-AU" dirty="0" smtClean="0"/>
              <a:t>– this seems </a:t>
            </a:r>
            <a:r>
              <a:rPr lang="en-AU" dirty="0"/>
              <a:t>to be better handled using careful data mutation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849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functional languages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There </a:t>
            </a:r>
            <a:r>
              <a:rPr lang="en-AU" dirty="0"/>
              <a:t>is no strict definition, so the spectrum ranges from </a:t>
            </a:r>
            <a:r>
              <a:rPr lang="en-AU" dirty="0" smtClean="0"/>
              <a:t>“pure” functional </a:t>
            </a:r>
            <a:r>
              <a:rPr lang="en-AU" dirty="0"/>
              <a:t>languages through multi-paradigm ones, to languages with </a:t>
            </a:r>
            <a:r>
              <a:rPr lang="en-AU" dirty="0" smtClean="0"/>
              <a:t>a bit </a:t>
            </a:r>
            <a:r>
              <a:rPr lang="en-AU" dirty="0"/>
              <a:t>of functional behaviour tacked </a:t>
            </a:r>
            <a:r>
              <a:rPr lang="en-AU" dirty="0" smtClean="0"/>
              <a:t>on</a:t>
            </a:r>
          </a:p>
          <a:p>
            <a:r>
              <a:rPr lang="en-US" dirty="0" smtClean="0"/>
              <a:t>The following languages are relatively popular; they are ordered from “more functional” to “less functional”…</a:t>
            </a:r>
          </a:p>
          <a:p>
            <a:r>
              <a:rPr lang="en-US" dirty="0" smtClean="0"/>
              <a:t>Haskell</a:t>
            </a:r>
            <a:r>
              <a:rPr lang="en-US" dirty="0"/>
              <a:t>:</a:t>
            </a:r>
          </a:p>
          <a:p>
            <a:pPr lvl="1"/>
            <a:r>
              <a:rPr lang="en-AU" dirty="0" smtClean="0"/>
              <a:t>pure </a:t>
            </a:r>
            <a:r>
              <a:rPr lang="en-AU" dirty="0"/>
              <a:t>functional language, committee-designed, academic</a:t>
            </a:r>
          </a:p>
          <a:p>
            <a:pPr lvl="1"/>
            <a:r>
              <a:rPr lang="en-AU" dirty="0" smtClean="0"/>
              <a:t>functions </a:t>
            </a:r>
            <a:r>
              <a:rPr lang="en-AU" dirty="0"/>
              <a:t>are pure, so no side-effects</a:t>
            </a:r>
          </a:p>
          <a:p>
            <a:pPr lvl="1"/>
            <a:r>
              <a:rPr lang="en-AU" dirty="0" smtClean="0"/>
              <a:t>but </a:t>
            </a:r>
            <a:r>
              <a:rPr lang="en-AU" dirty="0"/>
              <a:t>side-effects are needed so there is a mechanism to log </a:t>
            </a:r>
            <a:r>
              <a:rPr lang="en-AU" dirty="0" smtClean="0"/>
              <a:t>them and </a:t>
            </a:r>
            <a:r>
              <a:rPr lang="en-AU" dirty="0"/>
              <a:t>"</a:t>
            </a:r>
            <a:r>
              <a:rPr lang="en-AU" dirty="0" smtClean="0"/>
              <a:t>crystallise</a:t>
            </a:r>
            <a:r>
              <a:rPr lang="en-AU" dirty="0"/>
              <a:t>" them </a:t>
            </a:r>
            <a:r>
              <a:rPr lang="en-AU" dirty="0" smtClean="0"/>
              <a:t>after </a:t>
            </a:r>
            <a:r>
              <a:rPr lang="en-AU" dirty="0"/>
              <a:t>the function has returned</a:t>
            </a:r>
          </a:p>
          <a:p>
            <a:pPr lvl="1"/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evaluation</a:t>
            </a:r>
            <a:r>
              <a:rPr lang="fr-FR" dirty="0" smtClean="0"/>
              <a:t>, </a:t>
            </a:r>
            <a:r>
              <a:rPr lang="fr-FR" dirty="0"/>
              <a:t>immutable </a:t>
            </a:r>
            <a:r>
              <a:rPr lang="fr-FR" dirty="0" smtClean="0"/>
              <a:t>values </a:t>
            </a:r>
            <a:r>
              <a:rPr lang="fr-FR" dirty="0" err="1" smtClean="0"/>
              <a:t>etc</a:t>
            </a:r>
            <a:endParaRPr lang="fr-FR" dirty="0"/>
          </a:p>
          <a:p>
            <a:pPr lvl="1"/>
            <a:r>
              <a:rPr lang="en-US" dirty="0" smtClean="0"/>
              <a:t>compiled </a:t>
            </a:r>
            <a:r>
              <a:rPr lang="en-US" dirty="0"/>
              <a:t>to executable code</a:t>
            </a:r>
          </a:p>
          <a:p>
            <a:pPr lvl="1"/>
            <a:r>
              <a:rPr lang="en-US" dirty="0" smtClean="0"/>
              <a:t>strong typing, </a:t>
            </a:r>
            <a:r>
              <a:rPr lang="en-US" dirty="0"/>
              <a:t>static </a:t>
            </a:r>
            <a:r>
              <a:rPr lang="en-US" dirty="0" smtClean="0"/>
              <a:t>typing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024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functional languages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Clojure</a:t>
            </a:r>
            <a:endParaRPr lang="en-US" dirty="0"/>
          </a:p>
          <a:p>
            <a:pPr lvl="1"/>
            <a:r>
              <a:rPr lang="en-AU" dirty="0"/>
              <a:t>m</a:t>
            </a:r>
            <a:r>
              <a:rPr lang="en-AU" dirty="0" smtClean="0"/>
              <a:t>odern </a:t>
            </a:r>
            <a:r>
              <a:rPr lang="en-AU" dirty="0"/>
              <a:t>descendent of Lisp, invented by one person</a:t>
            </a:r>
          </a:p>
          <a:p>
            <a:pPr lvl="1"/>
            <a:r>
              <a:rPr lang="en-US" dirty="0" smtClean="0"/>
              <a:t>immutable </a:t>
            </a:r>
            <a:r>
              <a:rPr lang="en-US" dirty="0"/>
              <a:t>variables, lazy sequences</a:t>
            </a:r>
          </a:p>
          <a:p>
            <a:pPr lvl="1"/>
            <a:r>
              <a:rPr lang="en-US" dirty="0" smtClean="0"/>
              <a:t>concurrent</a:t>
            </a:r>
            <a:endParaRPr lang="en-US" dirty="0"/>
          </a:p>
          <a:p>
            <a:pPr lvl="1"/>
            <a:r>
              <a:rPr lang="en-US" dirty="0" smtClean="0"/>
              <a:t>compiles </a:t>
            </a:r>
            <a:r>
              <a:rPr lang="en-US" dirty="0"/>
              <a:t>to JVM, CLR</a:t>
            </a:r>
          </a:p>
          <a:p>
            <a:pPr lvl="1"/>
            <a:r>
              <a:rPr lang="en-US" dirty="0" smtClean="0"/>
              <a:t>dynamic typing</a:t>
            </a:r>
            <a:endParaRPr lang="en-US" dirty="0"/>
          </a:p>
          <a:p>
            <a:r>
              <a:rPr lang="en-US" dirty="0" smtClean="0"/>
              <a:t>Scala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ulti-paradigm</a:t>
            </a:r>
            <a:endParaRPr lang="en-US" dirty="0"/>
          </a:p>
          <a:p>
            <a:pPr lvl="1"/>
            <a:r>
              <a:rPr lang="en-US" dirty="0" smtClean="0"/>
              <a:t>immutable values, </a:t>
            </a:r>
            <a:r>
              <a:rPr lang="en-US" dirty="0"/>
              <a:t>lazy evaluation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oncurrent - uses </a:t>
            </a:r>
            <a:r>
              <a:rPr lang="fr-FR" dirty="0"/>
              <a:t>Java concurrent APIs</a:t>
            </a:r>
          </a:p>
          <a:p>
            <a:pPr lvl="1"/>
            <a:r>
              <a:rPr lang="en-US" dirty="0" smtClean="0"/>
              <a:t>compiles </a:t>
            </a:r>
            <a:r>
              <a:rPr lang="en-US" dirty="0"/>
              <a:t>to JVM</a:t>
            </a:r>
          </a:p>
          <a:p>
            <a:pPr lvl="1"/>
            <a:r>
              <a:rPr lang="en-AU" dirty="0" smtClean="0"/>
              <a:t>strongly typing, </a:t>
            </a:r>
            <a:r>
              <a:rPr lang="en-AU" dirty="0"/>
              <a:t>static </a:t>
            </a:r>
            <a:r>
              <a:rPr lang="en-AU" dirty="0" smtClean="0"/>
              <a:t>typing, </a:t>
            </a:r>
            <a:r>
              <a:rPr lang="en-AU" dirty="0"/>
              <a:t>type inference</a:t>
            </a:r>
          </a:p>
          <a:p>
            <a:r>
              <a:rPr lang="en-US" dirty="0" err="1" smtClean="0"/>
              <a:t>Erlang</a:t>
            </a:r>
            <a:endParaRPr lang="en-US" dirty="0"/>
          </a:p>
          <a:p>
            <a:pPr lvl="1"/>
            <a:r>
              <a:rPr lang="en-AU" dirty="0"/>
              <a:t>m</a:t>
            </a:r>
            <a:r>
              <a:rPr lang="en-AU" dirty="0" smtClean="0"/>
              <a:t>ulti-paradigm </a:t>
            </a:r>
            <a:r>
              <a:rPr lang="en-AU" dirty="0"/>
              <a:t>language, designed by Ericsson</a:t>
            </a:r>
          </a:p>
          <a:p>
            <a:pPr lvl="1"/>
            <a:r>
              <a:rPr lang="en-AU" dirty="0" smtClean="0"/>
              <a:t>immutable values (by </a:t>
            </a:r>
            <a:r>
              <a:rPr lang="en-AU" dirty="0"/>
              <a:t>default), eager evaluation (by default)</a:t>
            </a:r>
          </a:p>
          <a:p>
            <a:pPr lvl="1"/>
            <a:r>
              <a:rPr lang="en-AU" dirty="0" smtClean="0"/>
              <a:t>concurrent </a:t>
            </a:r>
            <a:r>
              <a:rPr lang="en-AU" dirty="0"/>
              <a:t>- message passing with no shared state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reliability</a:t>
            </a:r>
          </a:p>
          <a:p>
            <a:pPr lvl="1"/>
            <a:r>
              <a:rPr lang="en-US" dirty="0" smtClean="0"/>
              <a:t>eager </a:t>
            </a:r>
            <a:r>
              <a:rPr lang="en-US" dirty="0"/>
              <a:t>evaluation</a:t>
            </a:r>
          </a:p>
          <a:p>
            <a:pPr lvl="1"/>
            <a:r>
              <a:rPr lang="en-US" dirty="0" smtClean="0"/>
              <a:t>compiles </a:t>
            </a:r>
            <a:r>
              <a:rPr lang="en-US" dirty="0"/>
              <a:t>to </a:t>
            </a:r>
            <a:r>
              <a:rPr lang="en-US" dirty="0" err="1"/>
              <a:t>bytecode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522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functional languages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OCaml</a:t>
            </a:r>
            <a:endParaRPr lang="en-US" dirty="0"/>
          </a:p>
          <a:p>
            <a:pPr lvl="1"/>
            <a:r>
              <a:rPr lang="en-AU" dirty="0"/>
              <a:t>d</a:t>
            </a:r>
            <a:r>
              <a:rPr lang="en-AU" dirty="0" smtClean="0"/>
              <a:t>escendent </a:t>
            </a:r>
            <a:r>
              <a:rPr lang="en-AU" dirty="0"/>
              <a:t>of ML, designed by INRIA, multi-paradigm</a:t>
            </a:r>
          </a:p>
          <a:p>
            <a:pPr lvl="1"/>
            <a:r>
              <a:rPr lang="en-AU" dirty="0" smtClean="0"/>
              <a:t>immutable values (by </a:t>
            </a:r>
            <a:r>
              <a:rPr lang="en-AU" dirty="0"/>
              <a:t>default), eager evaluation (by default)</a:t>
            </a:r>
          </a:p>
          <a:p>
            <a:pPr lvl="1"/>
            <a:r>
              <a:rPr lang="en-AU" dirty="0" smtClean="0"/>
              <a:t>strong typing, </a:t>
            </a:r>
            <a:r>
              <a:rPr lang="en-AU" dirty="0"/>
              <a:t>static </a:t>
            </a:r>
            <a:r>
              <a:rPr lang="en-AU" dirty="0" smtClean="0"/>
              <a:t>typing, </a:t>
            </a:r>
            <a:r>
              <a:rPr lang="en-AU" dirty="0"/>
              <a:t>type inference</a:t>
            </a:r>
          </a:p>
          <a:p>
            <a:pPr lvl="1"/>
            <a:r>
              <a:rPr lang="en-US" dirty="0" smtClean="0"/>
              <a:t>emphasis </a:t>
            </a:r>
            <a:r>
              <a:rPr lang="en-US" dirty="0"/>
              <a:t>on performance</a:t>
            </a:r>
          </a:p>
          <a:p>
            <a:pPr lvl="1"/>
            <a:r>
              <a:rPr lang="en-AU" dirty="0" smtClean="0"/>
              <a:t>concurrent </a:t>
            </a:r>
            <a:r>
              <a:rPr lang="en-AU" dirty="0"/>
              <a:t>- sort of, uses </a:t>
            </a:r>
            <a:r>
              <a:rPr lang="en-AU" dirty="0" smtClean="0"/>
              <a:t>time-slicing</a:t>
            </a:r>
            <a:endParaRPr lang="en-AU" dirty="0"/>
          </a:p>
          <a:p>
            <a:pPr lvl="1"/>
            <a:r>
              <a:rPr lang="en-AU" dirty="0" smtClean="0"/>
              <a:t>compiles </a:t>
            </a:r>
            <a:r>
              <a:rPr lang="en-AU" dirty="0"/>
              <a:t>to executable or </a:t>
            </a:r>
            <a:r>
              <a:rPr lang="en-AU" dirty="0" err="1"/>
              <a:t>bytecode</a:t>
            </a:r>
            <a:endParaRPr lang="en-AU" dirty="0"/>
          </a:p>
          <a:p>
            <a:r>
              <a:rPr lang="en-US" dirty="0" smtClean="0"/>
              <a:t>F</a:t>
            </a:r>
            <a:r>
              <a:rPr lang="en-US" dirty="0"/>
              <a:t>#</a:t>
            </a:r>
          </a:p>
          <a:p>
            <a:pPr lvl="1"/>
            <a:r>
              <a:rPr lang="en-AU" dirty="0" smtClean="0"/>
              <a:t>inherited </a:t>
            </a:r>
            <a:r>
              <a:rPr lang="en-AU" dirty="0"/>
              <a:t>from others including </a:t>
            </a:r>
            <a:r>
              <a:rPr lang="en-AU" dirty="0" err="1"/>
              <a:t>OCaml</a:t>
            </a:r>
            <a:r>
              <a:rPr lang="en-AU" dirty="0"/>
              <a:t>, designed by Microsoft</a:t>
            </a:r>
          </a:p>
          <a:p>
            <a:pPr lvl="1"/>
            <a:r>
              <a:rPr lang="en-AU" dirty="0"/>
              <a:t>m</a:t>
            </a:r>
            <a:r>
              <a:rPr lang="en-AU" dirty="0" smtClean="0"/>
              <a:t>ulti-paradigm </a:t>
            </a:r>
            <a:r>
              <a:rPr lang="en-AU" dirty="0"/>
              <a:t>with emphasis on functional aspects</a:t>
            </a:r>
          </a:p>
          <a:p>
            <a:pPr lvl="1"/>
            <a:r>
              <a:rPr lang="en-US" dirty="0" smtClean="0"/>
              <a:t>compiles </a:t>
            </a:r>
            <a:r>
              <a:rPr lang="en-US" dirty="0"/>
              <a:t>to CLR</a:t>
            </a:r>
          </a:p>
          <a:p>
            <a:pPr lvl="1"/>
            <a:r>
              <a:rPr lang="en-AU" dirty="0" smtClean="0"/>
              <a:t>strong typing, </a:t>
            </a:r>
            <a:r>
              <a:rPr lang="en-AU" dirty="0"/>
              <a:t>static </a:t>
            </a:r>
            <a:r>
              <a:rPr lang="en-AU" dirty="0" smtClean="0"/>
              <a:t>typing, </a:t>
            </a:r>
            <a:r>
              <a:rPr lang="en-AU" dirty="0"/>
              <a:t>type inference</a:t>
            </a:r>
          </a:p>
          <a:p>
            <a:r>
              <a:rPr lang="en-US" dirty="0" smtClean="0"/>
              <a:t>Others </a:t>
            </a:r>
            <a:r>
              <a:rPr lang="en-US" dirty="0"/>
              <a:t>with functional aspects</a:t>
            </a:r>
          </a:p>
          <a:p>
            <a:pPr lvl="1"/>
            <a:r>
              <a:rPr lang="en-US" dirty="0" smtClean="0"/>
              <a:t>JavaScript</a:t>
            </a:r>
            <a:endParaRPr lang="en-US" dirty="0"/>
          </a:p>
          <a:p>
            <a:pPr lvl="1"/>
            <a:r>
              <a:rPr lang="en-AU" dirty="0" smtClean="0"/>
              <a:t>Perl </a:t>
            </a:r>
            <a:r>
              <a:rPr lang="en-AU" dirty="0"/>
              <a:t>(list comprehensions, anon functions)</a:t>
            </a:r>
          </a:p>
          <a:p>
            <a:pPr lvl="1"/>
            <a:r>
              <a:rPr lang="en-AU" dirty="0" smtClean="0"/>
              <a:t>Python </a:t>
            </a:r>
            <a:r>
              <a:rPr lang="en-AU" dirty="0"/>
              <a:t>(generators, list comprehension, anon functions, </a:t>
            </a:r>
            <a:r>
              <a:rPr lang="en-AU" dirty="0" err="1" smtClean="0"/>
              <a:t>functools</a:t>
            </a:r>
            <a:r>
              <a:rPr lang="en-AU" dirty="0" smtClean="0"/>
              <a:t> </a:t>
            </a:r>
            <a:r>
              <a:rPr lang="en-US" dirty="0" smtClean="0"/>
              <a:t>module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93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6812</TotalTime>
  <Words>1348</Words>
  <Application>Microsoft Office PowerPoint</Application>
  <PresentationFormat>On-screen Show (4:3)</PresentationFormat>
  <Paragraphs>197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semg-cc-by</vt:lpstr>
      <vt:lpstr>Flow</vt:lpstr>
      <vt:lpstr>An introduction to functional programming</vt:lpstr>
      <vt:lpstr>Agenda</vt:lpstr>
      <vt:lpstr>What is functional programming?</vt:lpstr>
      <vt:lpstr>Some features of functional languages</vt:lpstr>
      <vt:lpstr>Some features of functional languages</vt:lpstr>
      <vt:lpstr>Why write functional programs?</vt:lpstr>
      <vt:lpstr>Some functional languages</vt:lpstr>
      <vt:lpstr>Some functional languages</vt:lpstr>
      <vt:lpstr>Some functional languages</vt:lpstr>
      <vt:lpstr>Some examples (in Ocaml)</vt:lpstr>
      <vt:lpstr>Some examples</vt:lpstr>
      <vt:lpstr>Some examples</vt:lpstr>
      <vt:lpstr>Some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121</cp:revision>
  <cp:lastPrinted>2014-08-18T11:47:46Z</cp:lastPrinted>
  <dcterms:created xsi:type="dcterms:W3CDTF">2014-02-17T09:24:27Z</dcterms:created>
  <dcterms:modified xsi:type="dcterms:W3CDTF">2014-09-02T09:54:00Z</dcterms:modified>
</cp:coreProperties>
</file>