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1" autoAdjust="0"/>
  </p:normalViewPr>
  <p:slideViewPr>
    <p:cSldViewPr>
      <p:cViewPr varScale="1">
        <p:scale>
          <a:sx n="75" d="100"/>
          <a:sy n="75" d="100"/>
        </p:scale>
        <p:origin x="-12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16EA-7DD0-4941-A75A-3667382BAFA7}" type="datetimeFigureOut">
              <a:rPr lang="en-AU" smtClean="0"/>
              <a:t>9/12/2014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33E-A3FB-4934-A650-17B0E40F5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656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8A0-4A02-4D4B-A8AB-1E1752F8063F}" type="datetimeFigureOut">
              <a:rPr lang="en-AU" smtClean="0"/>
              <a:t>9/12/2014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B237-D46E-4369-8BD7-541EBC30F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806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6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7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432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47717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the heck is a Raspberry Pi?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Rolfe </a:t>
            </a:r>
            <a:r>
              <a:rPr lang="en-US" dirty="0" err="1" smtClean="0"/>
              <a:t>Bozier</a:t>
            </a:r>
            <a:endParaRPr lang="en-US" dirty="0" smtClean="0"/>
          </a:p>
          <a:p>
            <a:r>
              <a:rPr lang="en-US" dirty="0" smtClean="0"/>
              <a:t>10-Dec-2014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597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what?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What can you do with it?</a:t>
            </a:r>
          </a:p>
          <a:p>
            <a:pPr lvl="1"/>
            <a:r>
              <a:rPr lang="en-AU" dirty="0" smtClean="0"/>
              <a:t>Learn some Linux </a:t>
            </a:r>
            <a:r>
              <a:rPr lang="en-AU" dirty="0" err="1" smtClean="0"/>
              <a:t>sysadmin</a:t>
            </a:r>
            <a:endParaRPr lang="en-AU" dirty="0" smtClean="0"/>
          </a:p>
          <a:p>
            <a:pPr lvl="1"/>
            <a:r>
              <a:rPr lang="en-AU" dirty="0" smtClean="0"/>
              <a:t>Use </a:t>
            </a:r>
            <a:r>
              <a:rPr lang="en-AU" dirty="0"/>
              <a:t>it as a low-power </a:t>
            </a:r>
            <a:r>
              <a:rPr lang="en-AU" dirty="0" smtClean="0"/>
              <a:t>network server </a:t>
            </a:r>
            <a:r>
              <a:rPr lang="en-AU" dirty="0"/>
              <a:t>(e.g. DHCP, DNS, NTP, print server, ...)</a:t>
            </a:r>
          </a:p>
          <a:p>
            <a:pPr lvl="1"/>
            <a:r>
              <a:rPr lang="en-AU" dirty="0" smtClean="0"/>
              <a:t>Run </a:t>
            </a:r>
            <a:r>
              <a:rPr lang="en-AU" dirty="0"/>
              <a:t>a dedicated application on it (e.g. kiosk, </a:t>
            </a:r>
            <a:r>
              <a:rPr lang="en-AU" dirty="0" smtClean="0"/>
              <a:t>XBMC media </a:t>
            </a:r>
            <a:r>
              <a:rPr lang="en-AU" dirty="0"/>
              <a:t>centre, security camera)</a:t>
            </a:r>
          </a:p>
          <a:p>
            <a:pPr lvl="1"/>
            <a:r>
              <a:rPr lang="en-AU" dirty="0" smtClean="0"/>
              <a:t>Use </a:t>
            </a:r>
            <a:r>
              <a:rPr lang="en-AU" dirty="0"/>
              <a:t>it as an experimental Linux </a:t>
            </a:r>
            <a:r>
              <a:rPr lang="en-AU" dirty="0" smtClean="0"/>
              <a:t>platform</a:t>
            </a:r>
          </a:p>
          <a:p>
            <a:pPr lvl="1"/>
            <a:r>
              <a:rPr lang="en-AU" dirty="0" smtClean="0"/>
              <a:t>Home automation</a:t>
            </a:r>
          </a:p>
          <a:p>
            <a:pPr lvl="1"/>
            <a:r>
              <a:rPr lang="en-AU" dirty="0" smtClean="0"/>
              <a:t>Programmable camera</a:t>
            </a:r>
            <a:endParaRPr lang="en-AU" dirty="0"/>
          </a:p>
          <a:p>
            <a:pPr lvl="1"/>
            <a:r>
              <a:rPr lang="en-AU" dirty="0" smtClean="0"/>
              <a:t>Hook </a:t>
            </a:r>
            <a:r>
              <a:rPr lang="en-AU" dirty="0"/>
              <a:t>it up to some hardware to make it more widely </a:t>
            </a:r>
            <a:r>
              <a:rPr lang="en-AU" dirty="0" smtClean="0"/>
              <a:t>accessible</a:t>
            </a:r>
          </a:p>
          <a:p>
            <a:pPr lvl="1"/>
            <a:r>
              <a:rPr lang="en-AU" dirty="0" smtClean="0"/>
              <a:t>Christmas light controller</a:t>
            </a:r>
          </a:p>
          <a:p>
            <a:pPr lvl="1"/>
            <a:r>
              <a:rPr lang="en-AU" dirty="0" smtClean="0"/>
              <a:t>Robot controller</a:t>
            </a:r>
          </a:p>
          <a:p>
            <a:pPr lvl="1"/>
            <a:r>
              <a:rPr lang="en-AU" dirty="0" smtClean="0"/>
              <a:t>Add extra HAT boards on to it</a:t>
            </a:r>
          </a:p>
          <a:p>
            <a:pPr lvl="1"/>
            <a:r>
              <a:rPr lang="en-AU" dirty="0" smtClean="0"/>
              <a:t>Build a radio-astronomy interferometer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84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Fingers crossed…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Demos</a:t>
            </a:r>
          </a:p>
          <a:p>
            <a:pPr lvl="1"/>
            <a:r>
              <a:rPr lang="en-US" dirty="0" smtClean="0"/>
              <a:t>Sensor network receiver</a:t>
            </a:r>
          </a:p>
          <a:p>
            <a:pPr lvl="1"/>
            <a:r>
              <a:rPr lang="en-US" dirty="0" smtClean="0"/>
              <a:t>Smart still / video camera</a:t>
            </a:r>
          </a:p>
          <a:p>
            <a:pPr lvl="1"/>
            <a:r>
              <a:rPr lang="en-US" dirty="0" smtClean="0"/>
              <a:t>Software-defined radio receiver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625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What can you do with it?</a:t>
            </a:r>
          </a:p>
          <a:p>
            <a:r>
              <a:rPr lang="en-US" dirty="0" smtClean="0"/>
              <a:t>Some demos</a:t>
            </a:r>
          </a:p>
          <a:p>
            <a:r>
              <a:rPr lang="en-US" dirty="0" smtClean="0"/>
              <a:t>Giveaway!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0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Credit-card </a:t>
            </a:r>
            <a:r>
              <a:rPr lang="en-US" dirty="0"/>
              <a:t>sized computer</a:t>
            </a:r>
          </a:p>
          <a:p>
            <a:r>
              <a:rPr lang="en-AU" dirty="0" smtClean="0"/>
              <a:t>Created </a:t>
            </a:r>
            <a:r>
              <a:rPr lang="en-AU" dirty="0"/>
              <a:t>to promote basic computer science in schools, inspired by Acorn BBC Micro (</a:t>
            </a:r>
            <a:r>
              <a:rPr lang="en-AU" dirty="0" smtClean="0"/>
              <a:t>c. </a:t>
            </a:r>
            <a:r>
              <a:rPr lang="en-AU" dirty="0"/>
              <a:t>1981)</a:t>
            </a:r>
          </a:p>
          <a:p>
            <a:r>
              <a:rPr lang="en-US" dirty="0" smtClean="0"/>
              <a:t>Low </a:t>
            </a:r>
            <a:r>
              <a:rPr lang="en-US" dirty="0"/>
              <a:t>cost ($20-35)</a:t>
            </a:r>
          </a:p>
          <a:p>
            <a:r>
              <a:rPr lang="en-AU" dirty="0" smtClean="0"/>
              <a:t>Designed </a:t>
            </a:r>
            <a:r>
              <a:rPr lang="en-AU" dirty="0"/>
              <a:t>by </a:t>
            </a:r>
            <a:r>
              <a:rPr lang="en-AU" dirty="0" err="1"/>
              <a:t>Eben</a:t>
            </a:r>
            <a:r>
              <a:rPr lang="en-AU" dirty="0"/>
              <a:t> Upton, a Broadcom employee</a:t>
            </a:r>
          </a:p>
          <a:p>
            <a:r>
              <a:rPr lang="en-AU" dirty="0" smtClean="0"/>
              <a:t>Managed </a:t>
            </a:r>
            <a:r>
              <a:rPr lang="en-AU" dirty="0"/>
              <a:t>by Raspberry Pi Foundation - not for profit</a:t>
            </a:r>
          </a:p>
          <a:p>
            <a:r>
              <a:rPr lang="en-US" dirty="0" smtClean="0"/>
              <a:t>First </a:t>
            </a:r>
            <a:r>
              <a:rPr lang="en-US" dirty="0"/>
              <a:t>released Feb 2012</a:t>
            </a:r>
          </a:p>
          <a:p>
            <a:r>
              <a:rPr lang="en-AU" dirty="0" smtClean="0"/>
              <a:t>Extremely </a:t>
            </a:r>
            <a:r>
              <a:rPr lang="en-AU" dirty="0"/>
              <a:t>popular (current sales of 3.8 million in &lt; 3 years)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405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Broadcom </a:t>
            </a:r>
            <a:r>
              <a:rPr lang="en-US" dirty="0"/>
              <a:t>BCM2835 </a:t>
            </a:r>
            <a:r>
              <a:rPr lang="en-US" dirty="0" err="1"/>
              <a:t>SoC</a:t>
            </a:r>
            <a:endParaRPr lang="en-US" dirty="0"/>
          </a:p>
          <a:p>
            <a:pPr lvl="1"/>
            <a:r>
              <a:rPr lang="en-US" dirty="0" smtClean="0"/>
              <a:t>ARM1176 </a:t>
            </a:r>
            <a:r>
              <a:rPr lang="en-US" dirty="0"/>
              <a:t>700MHz 32-bit CPU</a:t>
            </a:r>
          </a:p>
          <a:p>
            <a:pPr lvl="1"/>
            <a:r>
              <a:rPr lang="en-US" dirty="0" err="1" smtClean="0"/>
              <a:t>VideoCore</a:t>
            </a:r>
            <a:r>
              <a:rPr lang="en-US" dirty="0" smtClean="0"/>
              <a:t> </a:t>
            </a:r>
            <a:r>
              <a:rPr lang="en-US" dirty="0" err="1"/>
              <a:t>iV</a:t>
            </a:r>
            <a:r>
              <a:rPr lang="en-US" dirty="0"/>
              <a:t> GPU</a:t>
            </a:r>
          </a:p>
          <a:p>
            <a:pPr lvl="1"/>
            <a:r>
              <a:rPr lang="en-US" dirty="0" smtClean="0"/>
              <a:t>256-512MB </a:t>
            </a:r>
            <a:r>
              <a:rPr lang="en-US" dirty="0"/>
              <a:t>RAM</a:t>
            </a:r>
          </a:p>
          <a:p>
            <a:r>
              <a:rPr lang="en-US" dirty="0" smtClean="0"/>
              <a:t>Optional </a:t>
            </a:r>
            <a:r>
              <a:rPr lang="en-US" dirty="0"/>
              <a:t>10/100 </a:t>
            </a:r>
            <a:r>
              <a:rPr lang="en-US" dirty="0" err="1" smtClean="0"/>
              <a:t>ethernet</a:t>
            </a:r>
            <a:r>
              <a:rPr lang="en-US" dirty="0" smtClean="0"/>
              <a:t> port</a:t>
            </a:r>
            <a:endParaRPr lang="en-US" dirty="0"/>
          </a:p>
          <a:p>
            <a:r>
              <a:rPr lang="en-US" dirty="0" smtClean="0"/>
              <a:t>1-4 </a:t>
            </a:r>
            <a:r>
              <a:rPr lang="en-US" dirty="0"/>
              <a:t>USB </a:t>
            </a:r>
            <a:r>
              <a:rPr lang="en-US" dirty="0" smtClean="0"/>
              <a:t>2.0 ports</a:t>
            </a:r>
            <a:endParaRPr lang="en-US" dirty="0"/>
          </a:p>
          <a:p>
            <a:r>
              <a:rPr lang="en-US" dirty="0" smtClean="0"/>
              <a:t>SD </a:t>
            </a:r>
            <a:r>
              <a:rPr lang="en-US" dirty="0"/>
              <a:t>/ </a:t>
            </a:r>
            <a:r>
              <a:rPr lang="en-US" dirty="0" err="1"/>
              <a:t>microSD</a:t>
            </a:r>
            <a:r>
              <a:rPr lang="en-US" dirty="0"/>
              <a:t> slot</a:t>
            </a:r>
          </a:p>
          <a:p>
            <a:r>
              <a:rPr lang="en-AU" dirty="0" smtClean="0"/>
              <a:t>HDMI </a:t>
            </a:r>
            <a:r>
              <a:rPr lang="en-AU" dirty="0"/>
              <a:t>and/or composite video out</a:t>
            </a:r>
          </a:p>
          <a:p>
            <a:r>
              <a:rPr lang="en-AU" dirty="0" smtClean="0"/>
              <a:t>Analogue </a:t>
            </a:r>
            <a:r>
              <a:rPr lang="en-AU" dirty="0"/>
              <a:t>audio out, HDMI out, I2S in/out</a:t>
            </a:r>
          </a:p>
          <a:p>
            <a:r>
              <a:rPr lang="en-AU" dirty="0" smtClean="0"/>
              <a:t>GPIO </a:t>
            </a:r>
            <a:r>
              <a:rPr lang="en-AU" dirty="0"/>
              <a:t>pins including: UART, I2S, I2C, SPI, power</a:t>
            </a:r>
          </a:p>
          <a:p>
            <a:r>
              <a:rPr lang="en-US" dirty="0" smtClean="0"/>
              <a:t>MIPI </a:t>
            </a:r>
            <a:r>
              <a:rPr lang="en-US" dirty="0"/>
              <a:t>camera connector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11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52736"/>
            <a:ext cx="7560840" cy="506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2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Comparison</a:t>
            </a:r>
            <a:endParaRPr lang="en-US" dirty="0"/>
          </a:p>
          <a:p>
            <a:pPr lvl="1"/>
            <a:r>
              <a:rPr lang="en-US" dirty="0" smtClean="0"/>
              <a:t>CPU </a:t>
            </a:r>
            <a:r>
              <a:rPr lang="en-US" dirty="0"/>
              <a:t>~ 300MHz Pentium II (1997-99 vintage)</a:t>
            </a:r>
          </a:p>
          <a:p>
            <a:pPr lvl="1"/>
            <a:r>
              <a:rPr lang="en-US" dirty="0" smtClean="0"/>
              <a:t>GPU </a:t>
            </a:r>
            <a:r>
              <a:rPr lang="en-US" dirty="0"/>
              <a:t>~ 2001 </a:t>
            </a:r>
            <a:r>
              <a:rPr lang="en-US" dirty="0" err="1"/>
              <a:t>XBox</a:t>
            </a:r>
            <a:endParaRPr lang="en-US" dirty="0"/>
          </a:p>
          <a:p>
            <a:r>
              <a:rPr lang="it-IT" dirty="0" smtClean="0"/>
              <a:t>Models</a:t>
            </a:r>
          </a:p>
          <a:p>
            <a:pPr lvl="1"/>
            <a:r>
              <a:rPr lang="it-IT" dirty="0" smtClean="0"/>
              <a:t>Model </a:t>
            </a:r>
            <a:r>
              <a:rPr lang="it-IT" dirty="0"/>
              <a:t>A+ - 256MB RAM, 1 USB, 200mA - $23</a:t>
            </a:r>
          </a:p>
          <a:p>
            <a:pPr lvl="1"/>
            <a:r>
              <a:rPr lang="en-US" dirty="0" smtClean="0"/>
              <a:t>Model </a:t>
            </a:r>
            <a:r>
              <a:rPr lang="en-US" dirty="0"/>
              <a:t>B+ - 512MB RAM, 4 USB, 1 10.100 </a:t>
            </a:r>
            <a:r>
              <a:rPr lang="en-US" dirty="0" err="1"/>
              <a:t>ethernet</a:t>
            </a:r>
            <a:r>
              <a:rPr lang="en-US" dirty="0"/>
              <a:t>, 600mA, more GPIO - $38</a:t>
            </a:r>
          </a:p>
          <a:p>
            <a:pPr lvl="1"/>
            <a:r>
              <a:rPr lang="en-US" dirty="0" smtClean="0"/>
              <a:t>Model </a:t>
            </a:r>
            <a:r>
              <a:rPr lang="en-US" dirty="0"/>
              <a:t>A - obsolete version of A</a:t>
            </a:r>
          </a:p>
          <a:p>
            <a:pPr lvl="1"/>
            <a:r>
              <a:rPr lang="en-AU" dirty="0" smtClean="0"/>
              <a:t>Model </a:t>
            </a:r>
            <a:r>
              <a:rPr lang="en-AU" dirty="0"/>
              <a:t>B - obsolete version of B</a:t>
            </a:r>
          </a:p>
          <a:p>
            <a:pPr lvl="1"/>
            <a:r>
              <a:rPr lang="it-IT" dirty="0" smtClean="0"/>
              <a:t>Compute </a:t>
            </a:r>
            <a:r>
              <a:rPr lang="it-IT" dirty="0"/>
              <a:t>module - less </a:t>
            </a:r>
            <a:r>
              <a:rPr lang="it-IT" dirty="0" smtClean="0"/>
              <a:t>dedicated I/O</a:t>
            </a:r>
            <a:r>
              <a:rPr lang="it-IT" dirty="0"/>
              <a:t>, more GPIO, SO-DIMM format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530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it run?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Linux:</a:t>
            </a:r>
          </a:p>
          <a:p>
            <a:pPr lvl="1"/>
            <a:r>
              <a:rPr lang="en-US" dirty="0" err="1" smtClean="0"/>
              <a:t>Raspbian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Debian</a:t>
            </a:r>
            <a:r>
              <a:rPr lang="en-US" dirty="0" smtClean="0"/>
              <a:t>), </a:t>
            </a:r>
            <a:r>
              <a:rPr lang="en-US" dirty="0" err="1" smtClean="0"/>
              <a:t>Pidora</a:t>
            </a:r>
            <a:r>
              <a:rPr lang="en-US" dirty="0" smtClean="0"/>
              <a:t> (Fedora), </a:t>
            </a:r>
            <a:r>
              <a:rPr lang="en-US" dirty="0"/>
              <a:t>Arch, Gentoo, </a:t>
            </a:r>
            <a:r>
              <a:rPr lang="en-US" dirty="0" err="1"/>
              <a:t>openSUSE</a:t>
            </a:r>
            <a:endParaRPr lang="en-US" dirty="0"/>
          </a:p>
          <a:p>
            <a:r>
              <a:rPr lang="en-US" dirty="0" smtClean="0"/>
              <a:t>Other OSs:</a:t>
            </a:r>
          </a:p>
          <a:p>
            <a:pPr lvl="1"/>
            <a:r>
              <a:rPr lang="en-US" dirty="0" smtClean="0"/>
              <a:t>RISC </a:t>
            </a:r>
            <a:r>
              <a:rPr lang="en-US" dirty="0"/>
              <a:t>OS, FreeBSD, </a:t>
            </a:r>
            <a:r>
              <a:rPr lang="en-US" dirty="0" err="1"/>
              <a:t>NetBSD</a:t>
            </a:r>
            <a:r>
              <a:rPr lang="en-US" dirty="0"/>
              <a:t>, Plan 9, Inferno</a:t>
            </a:r>
          </a:p>
          <a:p>
            <a:r>
              <a:rPr lang="en-US" dirty="0" smtClean="0"/>
              <a:t>Application-specific:</a:t>
            </a:r>
          </a:p>
          <a:p>
            <a:pPr lvl="1"/>
            <a:r>
              <a:rPr lang="en-US" dirty="0" err="1" smtClean="0"/>
              <a:t>OpenWrt</a:t>
            </a:r>
            <a:r>
              <a:rPr lang="en-US" dirty="0"/>
              <a:t>, </a:t>
            </a:r>
            <a:r>
              <a:rPr lang="en-US" dirty="0" err="1"/>
              <a:t>Xbian</a:t>
            </a:r>
            <a:r>
              <a:rPr lang="en-US" dirty="0"/>
              <a:t>, XBMC, Instant </a:t>
            </a:r>
            <a:r>
              <a:rPr lang="en-US" dirty="0" err="1"/>
              <a:t>WebKiosk</a:t>
            </a:r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ot Windows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US" dirty="0" smtClean="0"/>
              <a:t>Applications:</a:t>
            </a:r>
          </a:p>
          <a:p>
            <a:pPr lvl="1"/>
            <a:r>
              <a:rPr lang="en-US" dirty="0" smtClean="0"/>
              <a:t>Mathematica</a:t>
            </a:r>
            <a:r>
              <a:rPr lang="en-US" dirty="0"/>
              <a:t>, Minecraft</a:t>
            </a:r>
          </a:p>
          <a:p>
            <a:endParaRPr lang="en-US" dirty="0"/>
          </a:p>
          <a:p>
            <a:r>
              <a:rPr lang="en-US" dirty="0" smtClean="0"/>
              <a:t>Linux </a:t>
            </a:r>
            <a:r>
              <a:rPr lang="en-US" dirty="0"/>
              <a:t>development tools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/>
              <a:t>compiler (C, C++)</a:t>
            </a:r>
          </a:p>
          <a:p>
            <a:pPr lvl="1"/>
            <a:r>
              <a:rPr lang="en-US" dirty="0" smtClean="0"/>
              <a:t>Python</a:t>
            </a:r>
            <a:r>
              <a:rPr lang="en-US" dirty="0"/>
              <a:t>, </a:t>
            </a:r>
            <a:r>
              <a:rPr lang="en-US" dirty="0" err="1"/>
              <a:t>perl</a:t>
            </a:r>
            <a:endParaRPr lang="en-US" dirty="0"/>
          </a:p>
          <a:p>
            <a:pPr lvl="1"/>
            <a:r>
              <a:rPr lang="en-US" dirty="0" smtClean="0"/>
              <a:t>Scratch</a:t>
            </a:r>
            <a:endParaRPr lang="en-US" dirty="0"/>
          </a:p>
          <a:p>
            <a:pPr lvl="1"/>
            <a:r>
              <a:rPr lang="en-AU" dirty="0" smtClean="0"/>
              <a:t>of </a:t>
            </a:r>
            <a:r>
              <a:rPr lang="en-AU" dirty="0"/>
              <a:t>course you can download and install many more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600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started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you typically need:</a:t>
            </a:r>
          </a:p>
          <a:p>
            <a:pPr lvl="1"/>
            <a:r>
              <a:rPr lang="en-US" dirty="0" smtClean="0"/>
              <a:t>USB </a:t>
            </a:r>
            <a:r>
              <a:rPr lang="en-US" dirty="0"/>
              <a:t>keyboard + mouse</a:t>
            </a:r>
          </a:p>
          <a:p>
            <a:pPr lvl="1"/>
            <a:r>
              <a:rPr lang="en-AU" dirty="0" smtClean="0"/>
              <a:t>Monitor with HDMI video in</a:t>
            </a:r>
          </a:p>
          <a:p>
            <a:pPr lvl="1"/>
            <a:r>
              <a:rPr lang="en-AU" dirty="0" smtClean="0"/>
              <a:t>5V power supply via micro USB</a:t>
            </a:r>
          </a:p>
          <a:p>
            <a:pPr lvl="1"/>
            <a:r>
              <a:rPr lang="en-AU" dirty="0" smtClean="0"/>
              <a:t>Network </a:t>
            </a:r>
            <a:r>
              <a:rPr lang="en-AU" dirty="0"/>
              <a:t>connection (</a:t>
            </a:r>
            <a:r>
              <a:rPr lang="en-AU" dirty="0" err="1"/>
              <a:t>ethernet</a:t>
            </a:r>
            <a:r>
              <a:rPr lang="en-AU" dirty="0"/>
              <a:t> or </a:t>
            </a:r>
            <a:r>
              <a:rPr lang="en-AU" dirty="0" err="1" smtClean="0"/>
              <a:t>wifi</a:t>
            </a:r>
            <a:r>
              <a:rPr lang="en-AU" dirty="0" smtClean="0"/>
              <a:t> dongle)</a:t>
            </a:r>
            <a:endParaRPr lang="en-AU" dirty="0"/>
          </a:p>
          <a:p>
            <a:pPr lvl="1"/>
            <a:r>
              <a:rPr lang="en-AU" dirty="0" smtClean="0"/>
              <a:t>micro </a:t>
            </a:r>
            <a:r>
              <a:rPr lang="en-AU" dirty="0"/>
              <a:t>SD card with bootable OS (or install image)</a:t>
            </a:r>
          </a:p>
          <a:p>
            <a:endParaRPr lang="en-US" dirty="0"/>
          </a:p>
          <a:p>
            <a:r>
              <a:rPr lang="en-AU" dirty="0" smtClean="0"/>
              <a:t>Typical </a:t>
            </a:r>
            <a:r>
              <a:rPr lang="en-AU" dirty="0"/>
              <a:t>install image is "NOOBS"</a:t>
            </a:r>
          </a:p>
          <a:p>
            <a:pPr lvl="1"/>
            <a:r>
              <a:rPr lang="en-US" dirty="0" smtClean="0"/>
              <a:t>contains </a:t>
            </a:r>
            <a:r>
              <a:rPr lang="en-US" dirty="0"/>
              <a:t>install images for Arch, </a:t>
            </a:r>
            <a:r>
              <a:rPr lang="en-US" dirty="0" err="1"/>
              <a:t>Pidora</a:t>
            </a:r>
            <a:r>
              <a:rPr lang="en-US" dirty="0"/>
              <a:t> (Fedora), </a:t>
            </a:r>
            <a:r>
              <a:rPr lang="en-US" dirty="0" err="1"/>
              <a:t>Raspbian</a:t>
            </a:r>
            <a:r>
              <a:rPr lang="en-US" dirty="0"/>
              <a:t> (</a:t>
            </a:r>
            <a:r>
              <a:rPr lang="en-US" dirty="0" err="1"/>
              <a:t>Debian</a:t>
            </a:r>
            <a:r>
              <a:rPr lang="en-US" dirty="0"/>
              <a:t>), </a:t>
            </a:r>
            <a:r>
              <a:rPr lang="en-US" dirty="0" smtClean="0"/>
              <a:t>XBMC</a:t>
            </a:r>
            <a:endParaRPr lang="en-US" dirty="0"/>
          </a:p>
          <a:p>
            <a:pPr lvl="1"/>
            <a:r>
              <a:rPr lang="en-AU" dirty="0" smtClean="0"/>
              <a:t>you </a:t>
            </a:r>
            <a:r>
              <a:rPr lang="en-AU" dirty="0"/>
              <a:t>can choose which </a:t>
            </a:r>
            <a:r>
              <a:rPr lang="en-AU" dirty="0" smtClean="0"/>
              <a:t>image[s</a:t>
            </a:r>
            <a:r>
              <a:rPr lang="en-AU" dirty="0"/>
              <a:t>] to </a:t>
            </a:r>
            <a:r>
              <a:rPr lang="en-AU" dirty="0" smtClean="0"/>
              <a:t>install</a:t>
            </a:r>
          </a:p>
          <a:p>
            <a:pPr lvl="1"/>
            <a:r>
              <a:rPr lang="en-AU" dirty="0" smtClean="0"/>
              <a:t>Takes around 20 minutes</a:t>
            </a:r>
          </a:p>
          <a:p>
            <a:pPr lvl="1"/>
            <a:r>
              <a:rPr lang="en-AU" dirty="0" smtClean="0"/>
              <a:t>System runs entirely from the SD card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816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Installation process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Initial </a:t>
            </a:r>
            <a:r>
              <a:rPr lang="en-US" dirty="0"/>
              <a:t>install process</a:t>
            </a:r>
          </a:p>
          <a:p>
            <a:pPr lvl="1"/>
            <a:r>
              <a:rPr lang="en-AU" dirty="0" smtClean="0"/>
              <a:t>insert </a:t>
            </a:r>
            <a:r>
              <a:rPr lang="en-AU" dirty="0"/>
              <a:t>SD card and apply power</a:t>
            </a:r>
          </a:p>
          <a:p>
            <a:pPr lvl="1"/>
            <a:r>
              <a:rPr lang="en-US" dirty="0" smtClean="0"/>
              <a:t>choose </a:t>
            </a:r>
            <a:r>
              <a:rPr lang="en-US" dirty="0"/>
              <a:t>install OS[s]</a:t>
            </a:r>
          </a:p>
          <a:p>
            <a:pPr lvl="1"/>
            <a:r>
              <a:rPr lang="en-US" dirty="0" smtClean="0"/>
              <a:t>reboot</a:t>
            </a:r>
            <a:endParaRPr lang="en-US" dirty="0"/>
          </a:p>
          <a:p>
            <a:pPr lvl="1"/>
            <a:r>
              <a:rPr lang="en-AU" dirty="0" smtClean="0"/>
              <a:t>set </a:t>
            </a:r>
            <a:r>
              <a:rPr lang="en-AU" dirty="0"/>
              <a:t>up some initial </a:t>
            </a:r>
            <a:r>
              <a:rPr lang="en-AU" dirty="0" err="1"/>
              <a:t>config</a:t>
            </a:r>
            <a:r>
              <a:rPr lang="en-AU" dirty="0"/>
              <a:t> (keyboard, hostname, locale, </a:t>
            </a:r>
            <a:r>
              <a:rPr lang="en-AU" dirty="0" err="1"/>
              <a:t>sshd</a:t>
            </a:r>
            <a:r>
              <a:rPr lang="en-AU" dirty="0"/>
              <a:t> server </a:t>
            </a:r>
            <a:r>
              <a:rPr lang="en-AU" dirty="0" err="1"/>
              <a:t>etc</a:t>
            </a:r>
            <a:r>
              <a:rPr lang="en-AU" dirty="0"/>
              <a:t>)</a:t>
            </a:r>
          </a:p>
          <a:p>
            <a:pPr lvl="1"/>
            <a:r>
              <a:rPr lang="en-US" dirty="0" smtClean="0"/>
              <a:t>reboot</a:t>
            </a:r>
            <a:endParaRPr lang="en-US" dirty="0"/>
          </a:p>
          <a:p>
            <a:pPr lvl="1"/>
            <a:r>
              <a:rPr lang="en-US" dirty="0" smtClean="0"/>
              <a:t>You’re done</a:t>
            </a:r>
          </a:p>
          <a:p>
            <a:r>
              <a:rPr lang="en-US" dirty="0" smtClean="0"/>
              <a:t>There are a </a:t>
            </a:r>
            <a:r>
              <a:rPr lang="en-US" i="1" dirty="0" smtClean="0"/>
              <a:t>huge</a:t>
            </a:r>
            <a:r>
              <a:rPr lang="en-US" dirty="0" smtClean="0"/>
              <a:t> number of resources on the Internet to get you started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76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mg-cc-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1884</TotalTime>
  <Words>678</Words>
  <Application>Microsoft Office PowerPoint</Application>
  <PresentationFormat>On-screen Show (4:3)</PresentationFormat>
  <Paragraphs>109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semg-cc-by</vt:lpstr>
      <vt:lpstr>Flow</vt:lpstr>
      <vt:lpstr>What the heck is a Raspberry Pi?</vt:lpstr>
      <vt:lpstr>Agenda</vt:lpstr>
      <vt:lpstr>Overview</vt:lpstr>
      <vt:lpstr>Hardware</vt:lpstr>
      <vt:lpstr>Hardware</vt:lpstr>
      <vt:lpstr>Hardware</vt:lpstr>
      <vt:lpstr>What does it run?</vt:lpstr>
      <vt:lpstr>Getting started</vt:lpstr>
      <vt:lpstr>Installation process</vt:lpstr>
      <vt:lpstr>Now what?</vt:lpstr>
      <vt:lpstr>Fingers crossed…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 – part I</dc:title>
  <dc:creator>Rolfe</dc:creator>
  <cp:lastModifiedBy>Rolfe</cp:lastModifiedBy>
  <cp:revision>42</cp:revision>
  <dcterms:created xsi:type="dcterms:W3CDTF">2014-02-17T09:24:27Z</dcterms:created>
  <dcterms:modified xsi:type="dcterms:W3CDTF">2014-12-09T08:18:38Z</dcterms:modified>
</cp:coreProperties>
</file>