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1" r:id="rId5"/>
    <p:sldId id="262" r:id="rId6"/>
    <p:sldId id="280" r:id="rId7"/>
    <p:sldId id="275" r:id="rId8"/>
    <p:sldId id="276" r:id="rId9"/>
    <p:sldId id="277" r:id="rId10"/>
    <p:sldId id="281" r:id="rId11"/>
    <p:sldId id="278" r:id="rId12"/>
    <p:sldId id="282" r:id="rId13"/>
    <p:sldId id="279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0" r:id="rId23"/>
    <p:sldId id="292" r:id="rId24"/>
    <p:sldId id="293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60377" autoAdjust="0"/>
  </p:normalViewPr>
  <p:slideViewPr>
    <p:cSldViewPr>
      <p:cViewPr varScale="1">
        <p:scale>
          <a:sx n="62" d="100"/>
          <a:sy n="62" d="100"/>
        </p:scale>
        <p:origin x="-6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limited cracking</a:t>
            </a:r>
            <a:r>
              <a:rPr lang="en-US" baseline="0" dirty="0" smtClean="0"/>
              <a:t> can easily account for 30-60% of the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Password</a:t>
            </a:r>
            <a:r>
              <a:rPr lang="en-US" baseline="0" dirty="0" smtClean="0"/>
              <a:t> cracking has to match exactly or not at all, there are no near misses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involves comparing the encrypted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security level increases, I use it in fewer places and it becomes more complex</a:t>
            </a:r>
          </a:p>
          <a:p>
            <a:endParaRPr lang="en-US" dirty="0" smtClean="0"/>
          </a:p>
          <a:p>
            <a:r>
              <a:rPr lang="en-US" dirty="0" smtClean="0"/>
              <a:t>If a low-security password is cracked, I’m not too worried</a:t>
            </a:r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 passwords achieve?</a:t>
            </a:r>
          </a:p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but often just limits the resource's liability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if someone steals your ATM PIN, the bank may say it is your fault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can allow for some level of non-deniability (non-repudiation)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passwords can be strong or [very] weak</a:t>
            </a:r>
          </a:p>
          <a:p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55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KeePass is available for Windows, Linux and Android</a:t>
            </a:r>
          </a:p>
          <a:p>
            <a:r>
              <a:rPr lang="en-US" dirty="0" smtClean="0"/>
              <a:t>It is Open Source and well-regarded</a:t>
            </a:r>
          </a:p>
          <a:p>
            <a:endParaRPr lang="en-US" dirty="0" smtClean="0"/>
          </a:p>
          <a:p>
            <a:r>
              <a:rPr lang="en-US" dirty="0" smtClean="0"/>
              <a:t>There are some others of similar quality level</a:t>
            </a:r>
          </a:p>
          <a:p>
            <a:endParaRPr lang="en-US" dirty="0" smtClean="0"/>
          </a:p>
          <a:p>
            <a:r>
              <a:rPr lang="en-US" dirty="0" smtClean="0"/>
              <a:t>You need access to my</a:t>
            </a:r>
            <a:r>
              <a:rPr lang="en-US" baseline="0" dirty="0" smtClean="0"/>
              <a:t> desktop or mobile + the master password</a:t>
            </a:r>
          </a:p>
          <a:p>
            <a:r>
              <a:rPr lang="en-US" baseline="0" dirty="0" smtClean="0"/>
              <a:t>The risk of having it on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 is mitigated by the need for the key certificate</a:t>
            </a:r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 a range of characters avoid exhaustive checking of key subspaces</a:t>
            </a:r>
          </a:p>
          <a:p>
            <a:endParaRPr lang="en-US" dirty="0" smtClean="0"/>
          </a:p>
          <a:p>
            <a:r>
              <a:rPr lang="en-US" dirty="0" smtClean="0"/>
              <a:t>At least 12 characters long ensures it will take too long to find it through brute force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involves comparing the encrypted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involves comparing the encrypted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 / MD5:</a:t>
            </a:r>
          </a:p>
          <a:p>
            <a:r>
              <a:rPr lang="en-US" baseline="0" dirty="0" smtClean="0"/>
              <a:t>    - limited key space (can easily exhaustively search today)</a:t>
            </a:r>
          </a:p>
          <a:p>
            <a:r>
              <a:rPr lang="en-US" baseline="0" dirty="0" smtClean="0"/>
              <a:t>    - may be easy to force key collisions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Fast encryption makes it easier for crackers with modern hardware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Parallel algorithms are targets for FPGA / ASIC / GPU cracking hardware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1990s, encrypted password moved from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 to /</a:t>
            </a:r>
            <a:r>
              <a:rPr lang="en-US" dirty="0" err="1" smtClean="0"/>
              <a:t>etc</a:t>
            </a:r>
            <a:r>
              <a:rPr lang="en-US" dirty="0" smtClean="0"/>
              <a:t>/shadow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Save the encrypted passwords and perform offline cracking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Rainbow tables: calculate once and then reuse for really fast cracking!</a:t>
            </a:r>
          </a:p>
          <a:p>
            <a:endParaRPr lang="en-US" dirty="0" smtClean="0"/>
          </a:p>
          <a:p>
            <a:r>
              <a:rPr lang="en-US" dirty="0" smtClean="0"/>
              <a:t>Offline cracking requires knowledge of the algorithm</a:t>
            </a:r>
          </a:p>
          <a:p>
            <a:r>
              <a:rPr lang="en-US" baseline="0" dirty="0" smtClean="0"/>
              <a:t>  - don’t obfuscate – security through obscurity</a:t>
            </a:r>
          </a:p>
          <a:p>
            <a:r>
              <a:rPr lang="en-US" baseline="0" dirty="0" smtClean="0"/>
              <a:t>  - tweak the algorithm and get it wrong: </a:t>
            </a:r>
            <a:r>
              <a:rPr lang="en-US" baseline="0" dirty="0" err="1" smtClean="0"/>
              <a:t>january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blakesseven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sz="2400" dirty="0" smtClean="0"/>
              <a:t>Front-end vulnerabilities</a:t>
            </a:r>
          </a:p>
          <a:p>
            <a:pPr lvl="1"/>
            <a:r>
              <a:rPr lang="en-US" sz="2000" dirty="0" smtClean="0"/>
              <a:t>Malware key-loggers can identify likely passwords in the key stream</a:t>
            </a:r>
          </a:p>
          <a:p>
            <a:pPr lvl="1"/>
            <a:r>
              <a:rPr lang="en-US" sz="2000" dirty="0" smtClean="0"/>
              <a:t>Storing plaintext passwords in files: .</a:t>
            </a:r>
            <a:r>
              <a:rPr lang="en-US" sz="2000" dirty="0" err="1" smtClean="0"/>
              <a:t>netrc</a:t>
            </a:r>
            <a:r>
              <a:rPr lang="en-US" sz="2000" dirty="0" smtClean="0"/>
              <a:t>, AWS credentials &amp;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lvl="1"/>
            <a:r>
              <a:rPr lang="en-US" sz="2000" dirty="0" smtClean="0"/>
              <a:t>Social engineering</a:t>
            </a:r>
          </a:p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involves comparing the encrypted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Salting</a:t>
            </a:r>
          </a:p>
          <a:p>
            <a:r>
              <a:rPr lang="en-US" dirty="0" smtClean="0"/>
              <a:t>  - add</a:t>
            </a:r>
            <a:r>
              <a:rPr lang="en-US" baseline="0" dirty="0" smtClean="0"/>
              <a:t> random data to the password before encryption, and include in the encrypted output</a:t>
            </a:r>
          </a:p>
          <a:p>
            <a:r>
              <a:rPr lang="en-US" baseline="0" dirty="0" smtClean="0"/>
              <a:t>  - same plaintext -&gt; different encrypted text   = no more rainbow tables</a:t>
            </a:r>
          </a:p>
          <a:p>
            <a:r>
              <a:rPr lang="en-US" baseline="0" dirty="0" smtClean="0"/>
              <a:t>  - many identical encrypted passwords = “password”, “123456”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Bcrypt</a:t>
            </a:r>
            <a:r>
              <a:rPr lang="en-US" baseline="0" dirty="0" smtClean="0"/>
              <a:t>/script ensure that the calculation is slow – adaptive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Include the encryption details with the encrypted password to allow for migration to new algorithm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Strcmp</a:t>
            </a:r>
            <a:r>
              <a:rPr lang="en-US" baseline="0" dirty="0" smtClean="0"/>
              <a:t>() -&gt; timing attack, stops as soon as first </a:t>
            </a:r>
            <a:r>
              <a:rPr lang="en-US" baseline="0" dirty="0" smtClean="0"/>
              <a:t>mismatch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don’t know, don’t rely on an SEMG presentation to find out!!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password security in 2015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29-Apr-2015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password security - properly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sz="3400" dirty="0"/>
              <a:t>Implementing password encryption</a:t>
            </a:r>
          </a:p>
          <a:p>
            <a:pPr lvl="1"/>
            <a:r>
              <a:rPr lang="en-AU" sz="2900" dirty="0" smtClean="0"/>
              <a:t>Research </a:t>
            </a:r>
            <a:r>
              <a:rPr lang="en-AU" sz="2900" dirty="0"/>
              <a:t>the options in your deployment environment</a:t>
            </a:r>
          </a:p>
          <a:p>
            <a:pPr lvl="1"/>
            <a:r>
              <a:rPr lang="en-AU" sz="2900" i="1" dirty="0" smtClean="0"/>
              <a:t>Know</a:t>
            </a:r>
            <a:r>
              <a:rPr lang="en-AU" sz="2900" dirty="0" smtClean="0"/>
              <a:t> </a:t>
            </a:r>
            <a:r>
              <a:rPr lang="en-AU" sz="2900" dirty="0"/>
              <a:t>which is the right way in your environment</a:t>
            </a:r>
          </a:p>
          <a:p>
            <a:pPr lvl="2"/>
            <a:r>
              <a:rPr lang="en-AU" sz="2300" dirty="0" smtClean="0"/>
              <a:t>Which </a:t>
            </a:r>
            <a:r>
              <a:rPr lang="en-AU" sz="2300" dirty="0"/>
              <a:t>is best: MD5(), SHA1(), </a:t>
            </a:r>
            <a:r>
              <a:rPr lang="en-AU" sz="2300" dirty="0" smtClean="0"/>
              <a:t>RC4</a:t>
            </a:r>
            <a:r>
              <a:rPr lang="en-AU" sz="2300" dirty="0"/>
              <a:t>(), crypt(), </a:t>
            </a:r>
            <a:r>
              <a:rPr lang="en-AU" sz="2300" dirty="0" err="1"/>
              <a:t>password_hash</a:t>
            </a:r>
            <a:r>
              <a:rPr lang="en-AU" sz="2300" dirty="0"/>
              <a:t>() ??</a:t>
            </a:r>
          </a:p>
          <a:p>
            <a:pPr lvl="2"/>
            <a:r>
              <a:rPr lang="en-AU" sz="2300" dirty="0" smtClean="0"/>
              <a:t>if </a:t>
            </a:r>
            <a:r>
              <a:rPr lang="en-AU" sz="2300" dirty="0"/>
              <a:t>you don't know, don't guess!</a:t>
            </a:r>
          </a:p>
          <a:p>
            <a:pPr lvl="1"/>
            <a:r>
              <a:rPr lang="en-AU" sz="2900" dirty="0"/>
              <a:t>S</a:t>
            </a:r>
            <a:r>
              <a:rPr lang="en-AU" sz="2900" dirty="0" smtClean="0"/>
              <a:t>alt </a:t>
            </a:r>
            <a:r>
              <a:rPr lang="en-AU" sz="2900" dirty="0"/>
              <a:t>your passwords</a:t>
            </a:r>
          </a:p>
          <a:p>
            <a:pPr lvl="1"/>
            <a:r>
              <a:rPr lang="en-AU" sz="2900" dirty="0" smtClean="0"/>
              <a:t>Rule of thumb: when </a:t>
            </a:r>
            <a:r>
              <a:rPr lang="en-AU" sz="2900" dirty="0"/>
              <a:t>in </a:t>
            </a:r>
            <a:r>
              <a:rPr lang="en-AU" sz="2900" dirty="0" smtClean="0"/>
              <a:t>doubt, </a:t>
            </a:r>
            <a:r>
              <a:rPr lang="en-AU" sz="2900" dirty="0"/>
              <a:t>use </a:t>
            </a:r>
            <a:r>
              <a:rPr lang="en-AU" sz="2900" dirty="0" err="1" smtClean="0"/>
              <a:t>bcrypt</a:t>
            </a:r>
            <a:endParaRPr lang="en-AU" sz="2900" dirty="0"/>
          </a:p>
          <a:p>
            <a:pPr lvl="2"/>
            <a:r>
              <a:rPr lang="en-AU" sz="2300" dirty="0" smtClean="0"/>
              <a:t>ensures </a:t>
            </a:r>
            <a:r>
              <a:rPr lang="en-AU" sz="2300" dirty="0"/>
              <a:t>the calculation is slow</a:t>
            </a:r>
          </a:p>
          <a:p>
            <a:pPr lvl="2"/>
            <a:r>
              <a:rPr lang="en-AU" sz="2300" dirty="0" smtClean="0"/>
              <a:t>does </a:t>
            </a:r>
            <a:r>
              <a:rPr lang="en-AU" sz="2300" dirty="0"/>
              <a:t>not have a parallel implementation</a:t>
            </a:r>
          </a:p>
          <a:p>
            <a:pPr lvl="1"/>
            <a:r>
              <a:rPr lang="en-AU" sz="2900" dirty="0" smtClean="0"/>
              <a:t>Allow </a:t>
            </a:r>
            <a:r>
              <a:rPr lang="en-AU" sz="2900" dirty="0"/>
              <a:t>for algorithm upgradability</a:t>
            </a:r>
          </a:p>
          <a:p>
            <a:pPr lvl="2"/>
            <a:r>
              <a:rPr lang="en-AU" sz="2300" dirty="0" smtClean="0"/>
              <a:t>Moore's </a:t>
            </a:r>
            <a:r>
              <a:rPr lang="en-AU" sz="2300" dirty="0"/>
              <a:t>Law: what's OK today probably won't be in 18 </a:t>
            </a:r>
            <a:r>
              <a:rPr lang="en-AU" sz="2300" dirty="0" smtClean="0"/>
              <a:t>months</a:t>
            </a:r>
          </a:p>
          <a:p>
            <a:r>
              <a:rPr lang="en-US" sz="3400" dirty="0" smtClean="0"/>
              <a:t>Password verification</a:t>
            </a:r>
          </a:p>
          <a:p>
            <a:pPr lvl="1"/>
            <a:r>
              <a:rPr lang="en-US" sz="2900" dirty="0" smtClean="0"/>
              <a:t>Overwrite password information in memory ASAP</a:t>
            </a:r>
          </a:p>
          <a:p>
            <a:pPr lvl="1"/>
            <a:r>
              <a:rPr lang="en-US" sz="2900" dirty="0" smtClean="0"/>
              <a:t>What’s wrong with using </a:t>
            </a:r>
            <a:r>
              <a:rPr lang="en-US" sz="2900" dirty="0" err="1" smtClean="0"/>
              <a:t>strcmp</a:t>
            </a:r>
            <a:r>
              <a:rPr lang="en-US" sz="2900" dirty="0" smtClean="0"/>
              <a:t>() ?</a:t>
            </a:r>
          </a:p>
          <a:p>
            <a:pPr lvl="1"/>
            <a:r>
              <a:rPr lang="en-US" sz="2900" dirty="0" smtClean="0"/>
              <a:t>Use rate limiting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2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5400" dirty="0" smtClean="0"/>
              <a:t>How to manage your password</a:t>
            </a:r>
            <a:endParaRPr lang="en-US" sz="5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48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Bad news!</a:t>
            </a:r>
          </a:p>
          <a:p>
            <a:pPr lvl="1"/>
            <a:r>
              <a:rPr lang="en-US" sz="2900" dirty="0" smtClean="0"/>
              <a:t>Assume the bad guy has a large list of encrypted passwords (this happens)</a:t>
            </a:r>
          </a:p>
          <a:p>
            <a:pPr lvl="1"/>
            <a:r>
              <a:rPr lang="en-US" sz="2900" dirty="0" smtClean="0"/>
              <a:t>Also assume the encryption algorithm is known</a:t>
            </a:r>
          </a:p>
          <a:p>
            <a:r>
              <a:rPr lang="en-US" sz="3400" dirty="0" smtClean="0"/>
              <a:t>How to crack a password:</a:t>
            </a:r>
          </a:p>
          <a:p>
            <a:pPr lvl="1"/>
            <a:r>
              <a:rPr lang="en-US" sz="2900" dirty="0" smtClean="0"/>
              <a:t>First</a:t>
            </a:r>
            <a:r>
              <a:rPr lang="en-US" sz="2900" dirty="0"/>
              <a:t>, try common passwords</a:t>
            </a:r>
          </a:p>
          <a:p>
            <a:pPr lvl="1"/>
            <a:r>
              <a:rPr lang="en-US" sz="2900" dirty="0"/>
              <a:t>S</a:t>
            </a:r>
            <a:r>
              <a:rPr lang="en-US" sz="2900" dirty="0" smtClean="0"/>
              <a:t>econd</a:t>
            </a:r>
            <a:r>
              <a:rPr lang="en-US" sz="2900" dirty="0"/>
              <a:t>, apply rule-based variations</a:t>
            </a:r>
          </a:p>
          <a:p>
            <a:pPr lvl="1"/>
            <a:r>
              <a:rPr lang="en-US" sz="2900" dirty="0"/>
              <a:t>E</a:t>
            </a:r>
            <a:r>
              <a:rPr lang="en-US" sz="2900" dirty="0" smtClean="0"/>
              <a:t>xhaustive </a:t>
            </a:r>
            <a:r>
              <a:rPr lang="en-US" sz="2900" dirty="0"/>
              <a:t>checking </a:t>
            </a:r>
            <a:r>
              <a:rPr lang="en-US" sz="2900" dirty="0" smtClean="0"/>
              <a:t>targeting key subspaces:</a:t>
            </a:r>
            <a:endParaRPr lang="en-US" sz="2900" dirty="0"/>
          </a:p>
          <a:p>
            <a:pPr lvl="2"/>
            <a:r>
              <a:rPr lang="en-US" sz="2300" dirty="0" smtClean="0"/>
              <a:t>shorter </a:t>
            </a:r>
            <a:r>
              <a:rPr lang="en-US" sz="2300" dirty="0"/>
              <a:t>passwords</a:t>
            </a:r>
          </a:p>
          <a:p>
            <a:pPr lvl="2"/>
            <a:r>
              <a:rPr lang="en-US" sz="2300" dirty="0" smtClean="0"/>
              <a:t>lower-case </a:t>
            </a:r>
            <a:r>
              <a:rPr lang="en-US" sz="2300" dirty="0"/>
              <a:t>only</a:t>
            </a:r>
          </a:p>
          <a:p>
            <a:pPr lvl="2"/>
            <a:r>
              <a:rPr lang="en-US" sz="2300" dirty="0" smtClean="0"/>
              <a:t>upper-case </a:t>
            </a:r>
            <a:r>
              <a:rPr lang="en-US" sz="2300" dirty="0"/>
              <a:t>only</a:t>
            </a:r>
          </a:p>
          <a:p>
            <a:pPr lvl="2"/>
            <a:r>
              <a:rPr lang="en-US" sz="2300" dirty="0" smtClean="0"/>
              <a:t>letters </a:t>
            </a:r>
            <a:r>
              <a:rPr lang="en-US" sz="2300" dirty="0"/>
              <a:t>only</a:t>
            </a:r>
          </a:p>
          <a:p>
            <a:pPr lvl="2"/>
            <a:r>
              <a:rPr lang="en-US" sz="2300" dirty="0"/>
              <a:t>l</a:t>
            </a:r>
            <a:r>
              <a:rPr lang="en-US" sz="2300" dirty="0" smtClean="0"/>
              <a:t>etters + numbers</a:t>
            </a:r>
            <a:endParaRPr lang="en-US" sz="2300" dirty="0"/>
          </a:p>
          <a:p>
            <a:pPr lvl="1"/>
            <a:r>
              <a:rPr lang="en-US" sz="2900" dirty="0" smtClean="0"/>
              <a:t>Combine the two previous steps</a:t>
            </a:r>
            <a:endParaRPr lang="en-AU" sz="2900" dirty="0" smtClean="0"/>
          </a:p>
          <a:p>
            <a:pPr lvl="1"/>
            <a:r>
              <a:rPr lang="en-AU" sz="2900" dirty="0"/>
              <a:t>F</a:t>
            </a:r>
            <a:r>
              <a:rPr lang="en-AU" sz="2900" dirty="0" smtClean="0"/>
              <a:t>inally</a:t>
            </a:r>
            <a:r>
              <a:rPr lang="en-AU" sz="2900" dirty="0"/>
              <a:t>, try brute force on the rest of the password space</a:t>
            </a:r>
          </a:p>
          <a:p>
            <a:pPr lvl="1"/>
            <a:r>
              <a:rPr lang="en-AU" sz="2900" dirty="0"/>
              <a:t>O</a:t>
            </a:r>
            <a:r>
              <a:rPr lang="en-AU" sz="2900" dirty="0" smtClean="0"/>
              <a:t>nce </a:t>
            </a:r>
            <a:r>
              <a:rPr lang="en-AU" sz="2900" dirty="0"/>
              <a:t>they've cracked a password, it is added to their </a:t>
            </a:r>
            <a:r>
              <a:rPr lang="en-AU" sz="2900" dirty="0" smtClean="0"/>
              <a:t>list</a:t>
            </a:r>
            <a:endParaRPr lang="en-US" sz="2900" dirty="0" smtClean="0"/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33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Crackers are </a:t>
            </a:r>
            <a:r>
              <a:rPr lang="en-US" sz="3400" i="1" dirty="0" smtClean="0"/>
              <a:t>very</a:t>
            </a:r>
            <a:r>
              <a:rPr lang="en-US" sz="3400" dirty="0" smtClean="0"/>
              <a:t> good at what they do</a:t>
            </a:r>
          </a:p>
          <a:p>
            <a:pPr lvl="1"/>
            <a:r>
              <a:rPr lang="en-US" sz="2900" dirty="0" smtClean="0"/>
              <a:t>They spend more time thinking about breaking your password than you spend creating it</a:t>
            </a:r>
          </a:p>
          <a:p>
            <a:pPr lvl="1"/>
            <a:r>
              <a:rPr lang="en-US" sz="2900" dirty="0" smtClean="0"/>
              <a:t>They have access to fast/parallel hardware</a:t>
            </a:r>
          </a:p>
          <a:p>
            <a:pPr lvl="1"/>
            <a:r>
              <a:rPr lang="en-US" sz="2900" dirty="0" smtClean="0"/>
              <a:t>They feed their successes back into improving their heuristics</a:t>
            </a:r>
          </a:p>
          <a:p>
            <a:r>
              <a:rPr lang="en-US" sz="3400" dirty="0" smtClean="0"/>
              <a:t>You might think that the following passwords are secure:</a:t>
            </a: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:LOL1313le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Coneyisland9/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momof3g8kids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1368555av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n3xtb1gth1ng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qeadzcwrsfxv1331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m27bufford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J21.redskin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Garrett1993*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2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How to choose a good password?</a:t>
            </a:r>
          </a:p>
          <a:p>
            <a:pPr lvl="1"/>
            <a:r>
              <a:rPr lang="en-AU" sz="2000" dirty="0" smtClean="0"/>
              <a:t>DON'T</a:t>
            </a:r>
            <a:r>
              <a:rPr lang="en-AU" sz="2000" dirty="0"/>
              <a:t>: simple passwords (see above) </a:t>
            </a:r>
          </a:p>
          <a:p>
            <a:pPr lvl="1"/>
            <a:r>
              <a:rPr lang="en-AU" sz="2000" dirty="0" smtClean="0"/>
              <a:t>DON'T</a:t>
            </a:r>
            <a:r>
              <a:rPr lang="en-AU" sz="2000" dirty="0"/>
              <a:t>: mnemonic rule-based passwords (you know... </a:t>
            </a:r>
            <a:r>
              <a:rPr lang="en-AU" sz="2000" dirty="0" smtClean="0"/>
              <a:t>i→1</a:t>
            </a:r>
            <a:r>
              <a:rPr lang="en-AU" sz="2000" dirty="0"/>
              <a:t>, </a:t>
            </a:r>
            <a:r>
              <a:rPr lang="en-AU" sz="2000" dirty="0" smtClean="0"/>
              <a:t>o→0 etc.)</a:t>
            </a:r>
            <a:endParaRPr lang="en-AU" sz="2000" dirty="0"/>
          </a:p>
          <a:p>
            <a:pPr lvl="1"/>
            <a:r>
              <a:rPr lang="en-AU" sz="2000" dirty="0" smtClean="0"/>
              <a:t>DO</a:t>
            </a:r>
            <a:r>
              <a:rPr lang="en-AU" sz="2000" dirty="0"/>
              <a:t>: choose at least 12 characters</a:t>
            </a:r>
          </a:p>
          <a:p>
            <a:pPr lvl="1"/>
            <a:r>
              <a:rPr lang="en-AU" sz="2000" dirty="0" smtClean="0"/>
              <a:t>DO</a:t>
            </a:r>
            <a:r>
              <a:rPr lang="en-AU" sz="2000" dirty="0"/>
              <a:t>: choose appropriate security levels</a:t>
            </a:r>
          </a:p>
          <a:p>
            <a:pPr lvl="2"/>
            <a:r>
              <a:rPr lang="en-AU" sz="1600" dirty="0" smtClean="0"/>
              <a:t>your Slashdot password is used often and isn't critical, so it can be easier to remember</a:t>
            </a:r>
          </a:p>
          <a:p>
            <a:pPr lvl="2"/>
            <a:r>
              <a:rPr lang="en-AU" sz="1600" dirty="0" smtClean="0"/>
              <a:t>your PayPal password better be harder to guess!</a:t>
            </a:r>
          </a:p>
          <a:p>
            <a:r>
              <a:rPr lang="en-AU" sz="2400" dirty="0" smtClean="0"/>
              <a:t>You </a:t>
            </a:r>
            <a:r>
              <a:rPr lang="en-AU" sz="2400" dirty="0"/>
              <a:t>want to force a cracker to fall back to brute force:</a:t>
            </a:r>
          </a:p>
          <a:p>
            <a:pPr lvl="1"/>
            <a:r>
              <a:rPr lang="en-AU" sz="2000" dirty="0"/>
              <a:t>I</a:t>
            </a:r>
            <a:r>
              <a:rPr lang="en-AU" sz="2000" dirty="0" smtClean="0"/>
              <a:t>nclude </a:t>
            </a:r>
            <a:r>
              <a:rPr lang="en-AU" sz="2000" dirty="0"/>
              <a:t>ALL of: upper/lower case, digits, </a:t>
            </a:r>
            <a:r>
              <a:rPr lang="en-AU" sz="2000" dirty="0" smtClean="0"/>
              <a:t>punctuation</a:t>
            </a:r>
            <a:endParaRPr lang="en-AU" sz="2000" dirty="0"/>
          </a:p>
          <a:p>
            <a:r>
              <a:rPr lang="en-AU" sz="2400" dirty="0" smtClean="0"/>
              <a:t>There </a:t>
            </a:r>
            <a:r>
              <a:rPr lang="en-AU" sz="2400" dirty="0"/>
              <a:t>are sites they will </a:t>
            </a:r>
            <a:r>
              <a:rPr lang="en-AU" sz="2400" dirty="0" smtClean="0"/>
              <a:t>auto-generate </a:t>
            </a:r>
            <a:r>
              <a:rPr lang="en-AU" sz="2400" dirty="0"/>
              <a:t>passwords that:</a:t>
            </a:r>
          </a:p>
          <a:p>
            <a:pPr lvl="1"/>
            <a:r>
              <a:rPr lang="en-AU" sz="2000" dirty="0" smtClean="0"/>
              <a:t>are </a:t>
            </a:r>
            <a:r>
              <a:rPr lang="en-AU" sz="2000" dirty="0"/>
              <a:t>easier to remember (e.g. </a:t>
            </a:r>
            <a:r>
              <a:rPr lang="en-AU" sz="2000" dirty="0" smtClean="0"/>
              <a:t>"pronounceable")</a:t>
            </a:r>
            <a:endParaRPr lang="en-AU" sz="2000" dirty="0"/>
          </a:p>
          <a:p>
            <a:pPr lvl="1"/>
            <a:r>
              <a:rPr lang="en-AU" sz="2000" dirty="0" smtClean="0"/>
              <a:t>use </a:t>
            </a:r>
            <a:r>
              <a:rPr lang="en-AU" sz="2000" dirty="0"/>
              <a:t>a good range of </a:t>
            </a:r>
            <a:r>
              <a:rPr lang="en-AU" sz="2000" dirty="0" smtClean="0"/>
              <a:t>characters</a:t>
            </a:r>
            <a:endParaRPr lang="en-US" sz="2400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37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Which </a:t>
            </a:r>
            <a:r>
              <a:rPr lang="en-AU" sz="2400" dirty="0"/>
              <a:t>password is </a:t>
            </a:r>
            <a:r>
              <a:rPr lang="en-AU" sz="2400" dirty="0" smtClean="0"/>
              <a:t>more secure?</a:t>
            </a:r>
            <a:endParaRPr lang="en-AU" sz="2400" dirty="0"/>
          </a:p>
          <a:p>
            <a:pPr lvl="1"/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D0g......................</a:t>
            </a:r>
            <a:endParaRPr lang="en-A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A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PrXyc.N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(n4k77#L!eVdAfp9</a:t>
            </a:r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Which </a:t>
            </a:r>
            <a:r>
              <a:rPr lang="en-AU" sz="2400" dirty="0"/>
              <a:t>password is </a:t>
            </a:r>
            <a:r>
              <a:rPr lang="en-AU" sz="2400" dirty="0" smtClean="0"/>
              <a:t>more secure?</a:t>
            </a:r>
            <a:endParaRPr lang="en-AU" sz="2400" dirty="0"/>
          </a:p>
          <a:p>
            <a:pPr lvl="1"/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D0g......................</a:t>
            </a:r>
            <a:endParaRPr lang="en-A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A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PrXyc.N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(n4k77#L!eVdAfp9</a:t>
            </a:r>
            <a:endParaRPr lang="en-AU" sz="2400" dirty="0" smtClean="0"/>
          </a:p>
          <a:p>
            <a:r>
              <a:rPr lang="en-AU" sz="2400" dirty="0" smtClean="0"/>
              <a:t>Each </a:t>
            </a:r>
            <a:r>
              <a:rPr lang="en-AU" sz="2400" dirty="0"/>
              <a:t>extra character introduces ~100 times more effort</a:t>
            </a:r>
          </a:p>
          <a:p>
            <a:r>
              <a:rPr lang="en-AU" sz="2400" dirty="0" smtClean="0"/>
              <a:t>Corollary</a:t>
            </a:r>
            <a:r>
              <a:rPr lang="en-AU" sz="2400" dirty="0"/>
              <a:t>: password strength measures are generally junk</a:t>
            </a:r>
            <a:endParaRPr lang="en-US" sz="2400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 flipH="1">
            <a:off x="4932040" y="1511076"/>
            <a:ext cx="1037816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4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Dealing with password re-use</a:t>
            </a:r>
          </a:p>
          <a:p>
            <a:pPr lvl="1"/>
            <a:r>
              <a:rPr lang="en-AU" sz="2000" dirty="0" smtClean="0"/>
              <a:t>how </a:t>
            </a:r>
            <a:r>
              <a:rPr lang="en-AU" sz="2000" dirty="0"/>
              <a:t>many passwords have you set up?</a:t>
            </a:r>
          </a:p>
          <a:p>
            <a:pPr lvl="1"/>
            <a:r>
              <a:rPr lang="en-AU" sz="2000" dirty="0" smtClean="0"/>
              <a:t>how </a:t>
            </a:r>
            <a:r>
              <a:rPr lang="en-AU" sz="2000" dirty="0"/>
              <a:t>many passwords are the same?</a:t>
            </a:r>
          </a:p>
          <a:p>
            <a:pPr lvl="1"/>
            <a:r>
              <a:rPr lang="en-AU" sz="2000" dirty="0" smtClean="0"/>
              <a:t>what </a:t>
            </a:r>
            <a:r>
              <a:rPr lang="en-AU" sz="2000" dirty="0"/>
              <a:t>would happen if one was cracked?</a:t>
            </a:r>
          </a:p>
          <a:p>
            <a:pPr lvl="2"/>
            <a:r>
              <a:rPr lang="en-AU" sz="1600" dirty="0" smtClean="0"/>
              <a:t>now </a:t>
            </a:r>
            <a:r>
              <a:rPr lang="en-AU" sz="1600" dirty="0"/>
              <a:t>they are all vulnerable</a:t>
            </a:r>
          </a:p>
          <a:p>
            <a:r>
              <a:rPr lang="en-AU" sz="2400" dirty="0"/>
              <a:t>A</a:t>
            </a:r>
            <a:r>
              <a:rPr lang="en-AU" sz="2400" dirty="0" smtClean="0"/>
              <a:t>ll </a:t>
            </a:r>
            <a:r>
              <a:rPr lang="en-AU" sz="2400" dirty="0"/>
              <a:t>your accounts are vulnerable to the weakest </a:t>
            </a:r>
            <a:r>
              <a:rPr lang="en-AU" sz="2400" dirty="0" smtClean="0"/>
              <a:t>implementation</a:t>
            </a:r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24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your own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It’s all too hard</a:t>
            </a:r>
            <a:r>
              <a:rPr lang="en-AU" sz="2400" dirty="0" smtClean="0"/>
              <a:t>!  - not really</a:t>
            </a:r>
            <a:endParaRPr lang="en-AU" sz="2400" dirty="0" smtClean="0"/>
          </a:p>
          <a:p>
            <a:r>
              <a:rPr lang="en-AU" sz="2400" dirty="0" smtClean="0"/>
              <a:t>If </a:t>
            </a:r>
            <a:r>
              <a:rPr lang="en-AU" sz="2400" dirty="0"/>
              <a:t>two-factor authentication is available, choose it!</a:t>
            </a:r>
          </a:p>
          <a:p>
            <a:r>
              <a:rPr lang="en-AU" sz="2400" dirty="0" smtClean="0"/>
              <a:t>For </a:t>
            </a:r>
            <a:r>
              <a:rPr lang="en-AU" sz="2400" dirty="0"/>
              <a:t>infrequently-used passwords, specify a long random password</a:t>
            </a:r>
          </a:p>
          <a:p>
            <a:pPr lvl="1"/>
            <a:r>
              <a:rPr lang="en-AU" sz="2000" dirty="0" smtClean="0"/>
              <a:t>use password-reset </a:t>
            </a:r>
            <a:r>
              <a:rPr lang="en-AU" sz="2000" dirty="0"/>
              <a:t>to create a new password</a:t>
            </a:r>
          </a:p>
          <a:p>
            <a:pPr lvl="1"/>
            <a:r>
              <a:rPr lang="en-AU" sz="2000" dirty="0" smtClean="0"/>
              <a:t>your </a:t>
            </a:r>
            <a:r>
              <a:rPr lang="en-AU" sz="2000" dirty="0"/>
              <a:t>email address had better be secure</a:t>
            </a:r>
          </a:p>
          <a:p>
            <a:r>
              <a:rPr lang="en-AU" sz="2400" dirty="0" smtClean="0"/>
              <a:t>Consider </a:t>
            </a:r>
            <a:r>
              <a:rPr lang="en-AU" sz="2400" dirty="0"/>
              <a:t>a password safe</a:t>
            </a:r>
          </a:p>
          <a:p>
            <a:pPr lvl="1"/>
            <a:r>
              <a:rPr lang="en-AU" sz="2000" dirty="0" smtClean="0"/>
              <a:t>Protect </a:t>
            </a:r>
            <a:r>
              <a:rPr lang="en-AU" sz="2000" dirty="0"/>
              <a:t>all your passwords with 1 strong password</a:t>
            </a:r>
          </a:p>
          <a:p>
            <a:pPr lvl="1"/>
            <a:r>
              <a:rPr lang="en-AU" sz="2000" b="1" dirty="0" smtClean="0"/>
              <a:t>DO</a:t>
            </a:r>
            <a:r>
              <a:rPr lang="en-AU" sz="2000" dirty="0" smtClean="0"/>
              <a:t> </a:t>
            </a:r>
            <a:r>
              <a:rPr lang="en-AU" sz="2000" dirty="0"/>
              <a:t>research the software first, some </a:t>
            </a:r>
            <a:r>
              <a:rPr lang="en-AU" sz="2000" dirty="0" smtClean="0"/>
              <a:t>are </a:t>
            </a:r>
            <a:r>
              <a:rPr lang="en-AU" sz="2000" dirty="0"/>
              <a:t>pretty bad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8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5400" dirty="0" smtClean="0"/>
              <a:t>How I manage passwords</a:t>
            </a:r>
            <a:endParaRPr lang="en-US" sz="5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92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bit of background</a:t>
            </a:r>
          </a:p>
          <a:p>
            <a:r>
              <a:rPr lang="en-US" sz="2400" dirty="0" smtClean="0"/>
              <a:t>How to manage password security – badly</a:t>
            </a:r>
          </a:p>
          <a:p>
            <a:r>
              <a:rPr lang="en-US" sz="2400" dirty="0" smtClean="0"/>
              <a:t>How to manage password security – properly</a:t>
            </a:r>
          </a:p>
          <a:p>
            <a:r>
              <a:rPr lang="en-US" sz="2400" dirty="0" smtClean="0"/>
              <a:t>Managing your passwords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 manage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I have around 100 password-protected accounts</a:t>
            </a:r>
          </a:p>
          <a:p>
            <a:r>
              <a:rPr lang="en-US" sz="2400" dirty="0" smtClean="0"/>
              <a:t>I have 4 main passwords:</a:t>
            </a:r>
          </a:p>
          <a:p>
            <a:pPr lvl="1"/>
            <a:r>
              <a:rPr lang="en-US" sz="2000" dirty="0" smtClean="0"/>
              <a:t>2 for low-security sites (forums, registration-required, …)</a:t>
            </a:r>
          </a:p>
          <a:p>
            <a:pPr lvl="1"/>
            <a:r>
              <a:rPr lang="en-US" sz="2000" dirty="0" smtClean="0"/>
              <a:t>1 for medium security sites (e-commerce)</a:t>
            </a:r>
          </a:p>
          <a:p>
            <a:pPr lvl="1"/>
            <a:r>
              <a:rPr lang="en-US" sz="2000" dirty="0" smtClean="0"/>
              <a:t>1 for high security network services (domains, email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Plus some other random ones which are infrequent but important (e.g. MySQL password on hosted website)</a:t>
            </a:r>
          </a:p>
          <a:p>
            <a:r>
              <a:rPr lang="en-US" sz="2400" dirty="0" smtClean="0"/>
              <a:t>Plus a few critical ones (ATM PIN, Internet banking)</a:t>
            </a:r>
          </a:p>
          <a:p>
            <a:r>
              <a:rPr lang="en-US" sz="2400" dirty="0" smtClean="0"/>
              <a:t>I can’t remember all these (especially in conjunction with different usernames)</a:t>
            </a:r>
          </a:p>
          <a:p>
            <a:endParaRPr lang="en-AU" sz="2400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41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 manage passwords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 use the KeePass password safe software</a:t>
            </a:r>
          </a:p>
          <a:p>
            <a:r>
              <a:rPr lang="en-US" sz="2400" dirty="0" smtClean="0"/>
              <a:t>The database is protected by a master password and a key certificate</a:t>
            </a:r>
          </a:p>
          <a:p>
            <a:r>
              <a:rPr lang="en-US" sz="2400" dirty="0" smtClean="0"/>
              <a:t>I have KeePass installed on my Linux desktop and Android phone</a:t>
            </a:r>
          </a:p>
          <a:p>
            <a:r>
              <a:rPr lang="en-US" sz="2400" dirty="0" smtClean="0"/>
              <a:t>The database is replicated via a private Dropbox folder</a:t>
            </a:r>
          </a:p>
          <a:p>
            <a:r>
              <a:rPr lang="en-US" sz="2400" dirty="0" smtClean="0"/>
              <a:t>Database entries can include other text, which is handy</a:t>
            </a:r>
          </a:p>
          <a:p>
            <a:r>
              <a:rPr lang="en-US" sz="2400" dirty="0" smtClean="0"/>
              <a:t>Really important passwords (ATM PINs, Internet Banking) aren’t included.</a:t>
            </a:r>
            <a:endParaRPr lang="en-AU" sz="2400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12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Advances in hardware and cracking techniques mean that passwords are more vulnerable than ever before</a:t>
            </a:r>
          </a:p>
          <a:p>
            <a:pPr lvl="1"/>
            <a:r>
              <a:rPr lang="en-US" sz="2000" dirty="0" smtClean="0"/>
              <a:t>You probably can’t choose an easy-to-remember password that can’t be cracked</a:t>
            </a:r>
          </a:p>
          <a:p>
            <a:r>
              <a:rPr lang="en-US" sz="2400" dirty="0" smtClean="0"/>
              <a:t>System intrusion techniques are becoming more sophisticated</a:t>
            </a:r>
          </a:p>
          <a:p>
            <a:pPr lvl="1"/>
            <a:r>
              <a:rPr lang="en-US" sz="2000" dirty="0" smtClean="0"/>
              <a:t>You can’t rely on the remote system not to leak information</a:t>
            </a:r>
          </a:p>
          <a:p>
            <a:r>
              <a:rPr lang="en-US" sz="2400" dirty="0" smtClean="0"/>
              <a:t>Re-used passwords are vulnerable to the worst security implementation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99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To ensure your password remains </a:t>
            </a:r>
            <a:r>
              <a:rPr lang="en-US" sz="2400" dirty="0" err="1" smtClean="0"/>
              <a:t>uncrackable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b="1" dirty="0" smtClean="0"/>
              <a:t>must</a:t>
            </a:r>
            <a:r>
              <a:rPr lang="en-US" sz="2000" dirty="0" smtClean="0"/>
              <a:t> include upper/lower case, digits and punctuation</a:t>
            </a:r>
          </a:p>
          <a:p>
            <a:pPr lvl="1"/>
            <a:r>
              <a:rPr lang="en-US" sz="2000" dirty="0"/>
              <a:t>It </a:t>
            </a:r>
            <a:r>
              <a:rPr lang="en-US" sz="2000" b="1" dirty="0"/>
              <a:t>must</a:t>
            </a:r>
            <a:r>
              <a:rPr lang="en-US" sz="2000" dirty="0"/>
              <a:t> be at least 12 characters </a:t>
            </a:r>
            <a:r>
              <a:rPr lang="en-US" sz="2000" dirty="0" smtClean="0"/>
              <a:t>long</a:t>
            </a:r>
          </a:p>
          <a:p>
            <a:endParaRPr lang="en-AU" sz="2400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28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password is </a:t>
            </a:r>
            <a:r>
              <a:rPr lang="en-AU" sz="2400" dirty="0" smtClean="0"/>
              <a:t>secret </a:t>
            </a:r>
            <a:r>
              <a:rPr lang="en-AU" sz="2400" dirty="0"/>
              <a:t>shared between you and a second party</a:t>
            </a:r>
            <a:endParaRPr lang="en-US" sz="2400" dirty="0" smtClean="0"/>
          </a:p>
          <a:p>
            <a:r>
              <a:rPr lang="en-US" sz="2400" dirty="0" smtClean="0"/>
              <a:t>What do passwords achieve?</a:t>
            </a:r>
          </a:p>
          <a:p>
            <a:pPr lvl="1"/>
            <a:r>
              <a:rPr lang="en-AU" sz="2000" dirty="0" smtClean="0"/>
              <a:t>"</a:t>
            </a:r>
            <a:r>
              <a:rPr lang="en-AU" sz="2000" dirty="0"/>
              <a:t>prove" who you are to some system</a:t>
            </a:r>
          </a:p>
          <a:p>
            <a:pPr lvl="1"/>
            <a:r>
              <a:rPr lang="en-AU" sz="2000" dirty="0" smtClean="0"/>
              <a:t>but </a:t>
            </a:r>
            <a:r>
              <a:rPr lang="en-AU" sz="2000" dirty="0"/>
              <a:t>really just proves you know a secret that was given to </a:t>
            </a:r>
            <a:r>
              <a:rPr lang="en-AU" sz="2000" dirty="0" smtClean="0"/>
              <a:t>someone</a:t>
            </a:r>
            <a:endParaRPr lang="en-US" sz="2000" dirty="0" smtClean="0"/>
          </a:p>
          <a:p>
            <a:r>
              <a:rPr lang="en-US" sz="2400" dirty="0" smtClean="0"/>
              <a:t>Why we still use passwords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hey </a:t>
            </a:r>
            <a:r>
              <a:rPr lang="en-US" sz="2000" dirty="0"/>
              <a:t>are cheap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hey </a:t>
            </a:r>
            <a:r>
              <a:rPr lang="en-US" sz="2000" dirty="0"/>
              <a:t>are portable</a:t>
            </a:r>
          </a:p>
          <a:p>
            <a:pPr lvl="1"/>
            <a:r>
              <a:rPr lang="en-US" sz="2000" dirty="0"/>
              <a:t>Y</a:t>
            </a:r>
            <a:r>
              <a:rPr lang="en-US" sz="2000" dirty="0" smtClean="0"/>
              <a:t>ou can easily </a:t>
            </a:r>
            <a:r>
              <a:rPr lang="en-US" sz="2000" dirty="0"/>
              <a:t>change them</a:t>
            </a:r>
            <a:endParaRPr lang="en-US" sz="2000" dirty="0" smtClean="0"/>
          </a:p>
          <a:p>
            <a:r>
              <a:rPr lang="en-US" sz="2400" dirty="0" smtClean="0"/>
              <a:t>What about biometrics?</a:t>
            </a:r>
          </a:p>
          <a:p>
            <a:pPr lvl="1"/>
            <a:r>
              <a:rPr lang="en-US" sz="2000" dirty="0" smtClean="0"/>
              <a:t>They are expensive</a:t>
            </a:r>
          </a:p>
          <a:p>
            <a:pPr lvl="1"/>
            <a:r>
              <a:rPr lang="en-US" sz="2000" dirty="0" smtClean="0"/>
              <a:t>You cannot change them</a:t>
            </a:r>
          </a:p>
          <a:p>
            <a:pPr lvl="1"/>
            <a:r>
              <a:rPr lang="en-US" sz="2000" dirty="0" smtClean="0"/>
              <a:t>What if you are blind, an amputee or physically disabled?</a:t>
            </a:r>
          </a:p>
          <a:p>
            <a:pPr lvl="1"/>
            <a:r>
              <a:rPr lang="en-US" sz="2000" dirty="0" smtClean="0"/>
              <a:t>Compromise may entail physical coercion</a:t>
            </a:r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0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5400" dirty="0" smtClean="0"/>
              <a:t>How to manage password security - </a:t>
            </a:r>
            <a:r>
              <a:rPr lang="en-US" sz="5400" i="1" dirty="0" smtClean="0"/>
              <a:t>badly</a:t>
            </a:r>
            <a:endParaRPr lang="en-US" sz="5400" i="1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22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password security - badly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Store the wrong thing</a:t>
            </a:r>
          </a:p>
          <a:p>
            <a:pPr lvl="1"/>
            <a:r>
              <a:rPr lang="en-AU" sz="2000" dirty="0" smtClean="0"/>
              <a:t>storing </a:t>
            </a:r>
            <a:r>
              <a:rPr lang="en-AU" sz="2000" dirty="0"/>
              <a:t>passwords as plaintext</a:t>
            </a:r>
          </a:p>
          <a:p>
            <a:pPr lvl="2"/>
            <a:r>
              <a:rPr lang="en-AU" sz="1600" dirty="0" smtClean="0"/>
              <a:t>only </a:t>
            </a:r>
            <a:r>
              <a:rPr lang="en-AU" sz="1600" dirty="0"/>
              <a:t>system security can protect them</a:t>
            </a:r>
          </a:p>
          <a:p>
            <a:pPr lvl="1"/>
            <a:r>
              <a:rPr lang="en-AU" sz="2000" dirty="0" smtClean="0"/>
              <a:t>storing </a:t>
            </a:r>
            <a:r>
              <a:rPr lang="en-AU" sz="2000" dirty="0"/>
              <a:t>using symmetric encryption</a:t>
            </a:r>
          </a:p>
          <a:p>
            <a:pPr lvl="2"/>
            <a:r>
              <a:rPr lang="en-AU" sz="1600" dirty="0" smtClean="0"/>
              <a:t>the </a:t>
            </a:r>
            <a:r>
              <a:rPr lang="en-AU" sz="1600" dirty="0"/>
              <a:t>decryption password needs to be on the system</a:t>
            </a:r>
          </a:p>
          <a:p>
            <a:pPr lvl="2"/>
            <a:r>
              <a:rPr lang="en-AU" sz="1600" dirty="0" smtClean="0"/>
              <a:t>only </a:t>
            </a:r>
            <a:r>
              <a:rPr lang="en-AU" sz="1600" dirty="0"/>
              <a:t>system security can protect them</a:t>
            </a:r>
          </a:p>
          <a:p>
            <a:r>
              <a:rPr lang="en-AU" sz="2400" dirty="0" smtClean="0"/>
              <a:t>If </a:t>
            </a:r>
            <a:r>
              <a:rPr lang="en-AU" sz="2400" dirty="0"/>
              <a:t>a system ever offers to send you your password, you </a:t>
            </a:r>
            <a:r>
              <a:rPr lang="en-US" sz="2400" dirty="0" smtClean="0"/>
              <a:t>have a big problem</a:t>
            </a:r>
          </a:p>
          <a:p>
            <a:r>
              <a:rPr lang="en-US" sz="2400" dirty="0" smtClean="0"/>
              <a:t>A system should only ever store </a:t>
            </a:r>
            <a:r>
              <a:rPr lang="en-US" sz="2400" smtClean="0"/>
              <a:t>a hashed password</a:t>
            </a:r>
            <a:endParaRPr lang="en-US" sz="24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63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password security - badly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 protecting during transmission</a:t>
            </a:r>
          </a:p>
          <a:p>
            <a:pPr lvl="1"/>
            <a:r>
              <a:rPr lang="en-AU" sz="2000" dirty="0" smtClean="0"/>
              <a:t>Sending the password using HTTP not HTTPS</a:t>
            </a:r>
          </a:p>
          <a:p>
            <a:pPr lvl="1"/>
            <a:r>
              <a:rPr lang="en-AU" sz="2000" dirty="0" smtClean="0"/>
              <a:t>if </a:t>
            </a:r>
            <a:r>
              <a:rPr lang="en-AU" sz="2000" dirty="0"/>
              <a:t>there is no padlock on the browser, it can be visible</a:t>
            </a:r>
            <a:r>
              <a:rPr lang="en-AU" sz="2000" dirty="0" smtClean="0"/>
              <a:t>!</a:t>
            </a:r>
          </a:p>
          <a:p>
            <a:r>
              <a:rPr lang="en-US" sz="2400" dirty="0" smtClean="0"/>
              <a:t>Unexpected leaks</a:t>
            </a:r>
          </a:p>
          <a:p>
            <a:pPr lvl="1"/>
            <a:r>
              <a:rPr lang="en-US" sz="2000" dirty="0" smtClean="0"/>
              <a:t>Once upon a time, Unix systems used to log login failures: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What could possibly go wrong?</a:t>
            </a:r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047479"/>
            <a:ext cx="784887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Jan 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19 12:13:14 server1 login: login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for user </a:t>
            </a:r>
            <a:r>
              <a:rPr lang="fr-F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rolfe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 tty3</a:t>
            </a:r>
          </a:p>
          <a:p>
            <a:pPr marL="0" lvl="1"/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password security - badly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Poor encryption algorithms</a:t>
            </a:r>
          </a:p>
          <a:p>
            <a:pPr lvl="1"/>
            <a:r>
              <a:rPr lang="en-US" sz="2000" dirty="0" smtClean="0"/>
              <a:t>Rolling your own or “improving” on another one</a:t>
            </a:r>
          </a:p>
          <a:p>
            <a:pPr lvl="1"/>
            <a:r>
              <a:rPr lang="en-US" sz="2000" dirty="0" smtClean="0"/>
              <a:t>DES password encryption was limited to 56-bit keys</a:t>
            </a:r>
          </a:p>
          <a:p>
            <a:pPr lvl="2"/>
            <a:r>
              <a:rPr lang="en-US" sz="1600" dirty="0" smtClean="0"/>
              <a:t>Truncate passwords after 8 characters</a:t>
            </a:r>
          </a:p>
          <a:p>
            <a:pPr lvl="1"/>
            <a:r>
              <a:rPr lang="en-US" sz="2000" dirty="0" smtClean="0"/>
              <a:t>Algorithms that are optimised for speed</a:t>
            </a:r>
          </a:p>
          <a:p>
            <a:pPr lvl="1"/>
            <a:r>
              <a:rPr lang="en-US" sz="2000" dirty="0" smtClean="0"/>
              <a:t>Algorithms that are easy to implement in parallel</a:t>
            </a:r>
          </a:p>
          <a:p>
            <a:pPr lvl="1"/>
            <a:r>
              <a:rPr lang="en-US" sz="2000" dirty="0" smtClean="0"/>
              <a:t>Algorithms with known weaknesses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94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manage password security - badly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Protecting encrypted passwords</a:t>
            </a:r>
          </a:p>
          <a:p>
            <a:pPr lvl="1"/>
            <a:r>
              <a:rPr lang="en-US" sz="2000" dirty="0" smtClean="0"/>
              <a:t>Before the 1990s, encrypted passwords on Unix were not hidden</a:t>
            </a:r>
          </a:p>
          <a:p>
            <a:pPr lvl="1"/>
            <a:r>
              <a:rPr lang="en-US" sz="2000" dirty="0" smtClean="0"/>
              <a:t>Rainbow tables contain lists of plaintext + encrypted password pairs</a:t>
            </a:r>
          </a:p>
          <a:p>
            <a:pPr lvl="1"/>
            <a:r>
              <a:rPr lang="en-US" sz="2000" dirty="0" smtClean="0"/>
              <a:t>Even today, password security requires OS/system </a:t>
            </a:r>
            <a:r>
              <a:rPr lang="en-US" sz="2000" dirty="0" smtClean="0"/>
              <a:t>integrity</a:t>
            </a:r>
          </a:p>
          <a:p>
            <a:pPr lvl="2"/>
            <a:r>
              <a:rPr lang="en-US" sz="1600" dirty="0" smtClean="0"/>
              <a:t>Every month it seems another site is hacked</a:t>
            </a:r>
            <a:endParaRPr lang="en-US" sz="1600" dirty="0" smtClean="0"/>
          </a:p>
          <a:p>
            <a:r>
              <a:rPr lang="en-US" sz="2400" dirty="0" smtClean="0"/>
              <a:t>Front-end vulnerabilities</a:t>
            </a:r>
          </a:p>
          <a:p>
            <a:pPr lvl="1"/>
            <a:r>
              <a:rPr lang="en-US" sz="2000" dirty="0" smtClean="0"/>
              <a:t>Security needs to be maintained from the keyboard all the way through to the authentication code at the remote end</a:t>
            </a:r>
          </a:p>
          <a:p>
            <a:pPr lvl="1"/>
            <a:r>
              <a:rPr lang="en-US" sz="2000" dirty="0"/>
              <a:t>ATM </a:t>
            </a:r>
            <a:r>
              <a:rPr lang="en-US" sz="2000" dirty="0" smtClean="0"/>
              <a:t>skimming / shoulder surfing</a:t>
            </a:r>
            <a:endParaRPr lang="en-US" sz="2000" dirty="0"/>
          </a:p>
          <a:p>
            <a:pPr lvl="1"/>
            <a:r>
              <a:rPr lang="en-US" sz="2000" dirty="0"/>
              <a:t>Malware </a:t>
            </a:r>
            <a:r>
              <a:rPr lang="en-US" sz="2000" dirty="0" smtClean="0"/>
              <a:t>key-loggers</a:t>
            </a:r>
          </a:p>
          <a:p>
            <a:pPr lvl="1"/>
            <a:r>
              <a:rPr lang="en-US" sz="2000" dirty="0" smtClean="0"/>
              <a:t>Storing plaintext passwords in files</a:t>
            </a:r>
          </a:p>
          <a:p>
            <a:pPr lvl="1"/>
            <a:r>
              <a:rPr lang="en-US" sz="2000" dirty="0" smtClean="0"/>
              <a:t>Social engineering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23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5400" dirty="0" smtClean="0"/>
              <a:t>How to manage password security - </a:t>
            </a:r>
            <a:r>
              <a:rPr lang="en-US" sz="5400" i="1" dirty="0" smtClean="0"/>
              <a:t>properly</a:t>
            </a:r>
            <a:endParaRPr lang="en-US" sz="5400" i="1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09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9207</TotalTime>
  <Words>1956</Words>
  <Application>Microsoft Office PowerPoint</Application>
  <PresentationFormat>On-screen Show (4:3)</PresentationFormat>
  <Paragraphs>346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semg-cc-by</vt:lpstr>
      <vt:lpstr>Flow</vt:lpstr>
      <vt:lpstr>Managing password security in 2015</vt:lpstr>
      <vt:lpstr>Agenda</vt:lpstr>
      <vt:lpstr>Background</vt:lpstr>
      <vt:lpstr>PowerPoint Presentation</vt:lpstr>
      <vt:lpstr>How to manage password security - badly </vt:lpstr>
      <vt:lpstr>How to manage password security - badly </vt:lpstr>
      <vt:lpstr>How to manage password security - badly </vt:lpstr>
      <vt:lpstr>How to manage password security - badly </vt:lpstr>
      <vt:lpstr>PowerPoint Presentation</vt:lpstr>
      <vt:lpstr>How to manage password security - properly</vt:lpstr>
      <vt:lpstr>PowerPoint Presentation</vt:lpstr>
      <vt:lpstr>How to manage your own passwords</vt:lpstr>
      <vt:lpstr>How to manage your own passwords</vt:lpstr>
      <vt:lpstr>How to manage your own passwords</vt:lpstr>
      <vt:lpstr>How to manage your own passwords</vt:lpstr>
      <vt:lpstr>How to manage your own passwords</vt:lpstr>
      <vt:lpstr>How to manage your own passwords</vt:lpstr>
      <vt:lpstr>How to manage your own passwords</vt:lpstr>
      <vt:lpstr>PowerPoint Presentation</vt:lpstr>
      <vt:lpstr>How I manage passwords</vt:lpstr>
      <vt:lpstr>How I manage passwords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132</cp:revision>
  <cp:lastPrinted>2015-02-28T02:46:19Z</cp:lastPrinted>
  <dcterms:created xsi:type="dcterms:W3CDTF">2014-02-17T09:24:27Z</dcterms:created>
  <dcterms:modified xsi:type="dcterms:W3CDTF">2015-04-28T08:44:32Z</dcterms:modified>
</cp:coreProperties>
</file>