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65" r:id="rId6"/>
    <p:sldId id="258" r:id="rId7"/>
    <p:sldId id="257" r:id="rId8"/>
    <p:sldId id="263" r:id="rId9"/>
    <p:sldId id="264" r:id="rId10"/>
    <p:sldId id="262" r:id="rId11"/>
    <p:sldId id="260" r:id="rId12"/>
    <p:sldId id="261" r:id="rId13"/>
    <p:sldId id="267" r:id="rId14"/>
    <p:sldId id="270" r:id="rId15"/>
    <p:sldId id="259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8" autoAdjust="0"/>
    <p:restoredTop sz="80917" autoAdjust="0"/>
  </p:normalViewPr>
  <p:slideViewPr>
    <p:cSldViewPr snapToGrid="0">
      <p:cViewPr varScale="1">
        <p:scale>
          <a:sx n="80" d="100"/>
          <a:sy n="80" d="100"/>
        </p:scale>
        <p:origin x="114" y="1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BF6DC-FB3E-4AF4-97CA-A1581526A05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B4815-7075-4468-A67D-9720374F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4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COBRA (Common object request broker architecture)</a:t>
            </a:r>
          </a:p>
          <a:p>
            <a:r>
              <a:rPr lang="en-US" dirty="0"/>
              <a:t>RDA (remote database access)</a:t>
            </a:r>
          </a:p>
          <a:p>
            <a:endParaRPr lang="en-US" dirty="0"/>
          </a:p>
          <a:p>
            <a:r>
              <a:rPr lang="en-US" dirty="0"/>
              <a:t>XML-RPC</a:t>
            </a:r>
          </a:p>
          <a:p>
            <a:r>
              <a:rPr lang="en-US" dirty="0"/>
              <a:t>-</a:t>
            </a:r>
            <a:r>
              <a:rPr lang="en-US" dirty="0" err="1"/>
              <a:t>Régi</a:t>
            </a:r>
            <a:r>
              <a:rPr lang="en-US" dirty="0"/>
              <a:t> http</a:t>
            </a:r>
          </a:p>
          <a:p>
            <a:r>
              <a:rPr lang="en-US" dirty="0"/>
              <a:t>-</a:t>
            </a:r>
            <a:r>
              <a:rPr lang="en-US" dirty="0" err="1"/>
              <a:t>Sima</a:t>
            </a:r>
            <a:r>
              <a:rPr lang="en-US" dirty="0"/>
              <a:t> xml-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xml tag-et </a:t>
            </a:r>
            <a:r>
              <a:rPr lang="en-US" dirty="0" err="1"/>
              <a:t>tartalmaz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4x </a:t>
            </a:r>
            <a:r>
              <a:rPr lang="en-US" dirty="0" err="1"/>
              <a:t>annyi</a:t>
            </a:r>
            <a:r>
              <a:rPr lang="en-US" dirty="0"/>
              <a:t> byte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üzenet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SOAP (Simple Object Access Protocol)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 layer </a:t>
            </a:r>
            <a:r>
              <a:rPr lang="en-US" dirty="0" err="1"/>
              <a:t>protokols</a:t>
            </a:r>
            <a:r>
              <a:rPr lang="en-US" dirty="0"/>
              <a:t> -&gt; (((SMTP…))), http </a:t>
            </a:r>
            <a:r>
              <a:rPr lang="en-US" dirty="0" err="1"/>
              <a:t>főleg</a:t>
            </a:r>
            <a:r>
              <a:rPr lang="en-US" dirty="0"/>
              <a:t>, de MQ is pl</a:t>
            </a:r>
          </a:p>
          <a:p>
            <a:pPr marL="171450" indent="-171450">
              <a:buFontTx/>
              <a:buChar char="-"/>
            </a:pPr>
            <a:r>
              <a:rPr lang="en-US" dirty="0"/>
              <a:t>classic</a:t>
            </a:r>
          </a:p>
          <a:p>
            <a:pPr marL="171450" indent="-171450">
              <a:buFontTx/>
              <a:buChar char="-"/>
            </a:pPr>
            <a:r>
              <a:rPr lang="en-US" dirty="0"/>
              <a:t>&lt;</a:t>
            </a:r>
            <a:r>
              <a:rPr lang="en-US" dirty="0" err="1"/>
              <a:t>soap:Envelope</a:t>
            </a:r>
            <a:r>
              <a:rPr lang="en-US" dirty="0"/>
              <a:t> </a:t>
            </a:r>
            <a:r>
              <a:rPr lang="en-US" dirty="0" err="1"/>
              <a:t>xmlns:soap</a:t>
            </a:r>
            <a:r>
              <a:rPr lang="en-US" dirty="0"/>
              <a:t>="http://www.w3.org/2003/05/soap-envelope" </a:t>
            </a:r>
            <a:r>
              <a:rPr lang="en-US" dirty="0" err="1"/>
              <a:t>xmlns:m</a:t>
            </a:r>
            <a:r>
              <a:rPr lang="en-US" dirty="0"/>
              <a:t>="http://www.example.org"&gt;</a:t>
            </a:r>
          </a:p>
          <a:p>
            <a:pPr marL="171450" indent="-171450">
              <a:buFontTx/>
              <a:buChar char="-"/>
            </a:pPr>
            <a:r>
              <a:rPr lang="en-US" dirty="0"/>
              <a:t>  &lt;</a:t>
            </a:r>
            <a:r>
              <a:rPr lang="en-US" dirty="0" err="1"/>
              <a:t>soap:Header</a:t>
            </a:r>
            <a:r>
              <a:rPr lang="en-US" dirty="0"/>
              <a:t>&gt;</a:t>
            </a:r>
          </a:p>
          <a:p>
            <a:pPr marL="171450" indent="-171450">
              <a:buFontTx/>
              <a:buChar char="-"/>
            </a:pPr>
            <a:r>
              <a:rPr lang="en-US" dirty="0"/>
              <a:t>  &lt;/</a:t>
            </a:r>
            <a:r>
              <a:rPr lang="en-US" dirty="0" err="1"/>
              <a:t>soap:Header</a:t>
            </a:r>
            <a:r>
              <a:rPr lang="en-US" dirty="0"/>
              <a:t>&gt;</a:t>
            </a:r>
          </a:p>
          <a:p>
            <a:pPr marL="171450" indent="-171450">
              <a:buFontTx/>
              <a:buChar char="-"/>
            </a:pPr>
            <a:r>
              <a:rPr lang="en-US" dirty="0"/>
              <a:t>  &lt;</a:t>
            </a:r>
            <a:r>
              <a:rPr lang="en-US" dirty="0" err="1"/>
              <a:t>soap:Body</a:t>
            </a:r>
            <a:r>
              <a:rPr lang="en-US" dirty="0"/>
              <a:t>&gt;</a:t>
            </a:r>
          </a:p>
          <a:p>
            <a:pPr marL="171450" indent="-171450">
              <a:buFontTx/>
              <a:buChar char="-"/>
            </a:pPr>
            <a:r>
              <a:rPr lang="en-US" dirty="0"/>
              <a:t>    &lt;</a:t>
            </a:r>
            <a:r>
              <a:rPr lang="en-US" dirty="0" err="1"/>
              <a:t>m:GetStockPrice</a:t>
            </a:r>
            <a:r>
              <a:rPr lang="en-US" dirty="0"/>
              <a:t>&gt;</a:t>
            </a:r>
          </a:p>
          <a:p>
            <a:pPr marL="171450" indent="-171450">
              <a:buFontTx/>
              <a:buChar char="-"/>
            </a:pPr>
            <a:r>
              <a:rPr lang="en-US" dirty="0"/>
              <a:t>      &lt;</a:t>
            </a:r>
            <a:r>
              <a:rPr lang="en-US" dirty="0" err="1"/>
              <a:t>m:StockName</a:t>
            </a:r>
            <a:r>
              <a:rPr lang="en-US" dirty="0"/>
              <a:t>&gt;T&lt;/</a:t>
            </a:r>
            <a:r>
              <a:rPr lang="en-US" dirty="0" err="1"/>
              <a:t>m:StockName</a:t>
            </a:r>
            <a:r>
              <a:rPr lang="en-US" dirty="0"/>
              <a:t>&gt;</a:t>
            </a:r>
          </a:p>
          <a:p>
            <a:pPr marL="171450" indent="-171450">
              <a:buFontTx/>
              <a:buChar char="-"/>
            </a:pPr>
            <a:r>
              <a:rPr lang="en-US" dirty="0"/>
              <a:t>    &lt;/</a:t>
            </a:r>
            <a:r>
              <a:rPr lang="en-US" dirty="0" err="1"/>
              <a:t>m:GetStockPrice</a:t>
            </a:r>
            <a:r>
              <a:rPr lang="en-US" dirty="0"/>
              <a:t>&gt;</a:t>
            </a:r>
          </a:p>
          <a:p>
            <a:pPr marL="171450" indent="-171450">
              <a:buFontTx/>
              <a:buChar char="-"/>
            </a:pPr>
            <a:r>
              <a:rPr lang="en-US" dirty="0"/>
              <a:t>  &lt;/</a:t>
            </a:r>
            <a:r>
              <a:rPr lang="en-US" dirty="0" err="1"/>
              <a:t>soap:Body</a:t>
            </a:r>
            <a:r>
              <a:rPr lang="en-US" dirty="0"/>
              <a:t>&gt;</a:t>
            </a:r>
          </a:p>
          <a:p>
            <a:pPr marL="171450" indent="-171450">
              <a:buFontTx/>
              <a:buChar char="-"/>
            </a:pPr>
            <a:r>
              <a:rPr lang="en-US" dirty="0"/>
              <a:t>&lt;/</a:t>
            </a:r>
            <a:r>
              <a:rPr lang="en-US" dirty="0" err="1"/>
              <a:t>soap:Envelope</a:t>
            </a:r>
            <a:r>
              <a:rPr lang="en-US" dirty="0"/>
              <a:t>&gt;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JSON-RPC</a:t>
            </a:r>
          </a:p>
          <a:p>
            <a:r>
              <a:rPr lang="en-US" dirty="0"/>
              <a:t>-mint </a:t>
            </a:r>
            <a:r>
              <a:rPr lang="en-US" dirty="0" err="1"/>
              <a:t>az</a:t>
            </a:r>
            <a:r>
              <a:rPr lang="en-US" dirty="0"/>
              <a:t> XML-RPC </a:t>
            </a:r>
            <a:r>
              <a:rPr lang="en-US" dirty="0" err="1"/>
              <a:t>csak</a:t>
            </a:r>
            <a:r>
              <a:rPr lang="en-US" dirty="0"/>
              <a:t> json encoded</a:t>
            </a:r>
          </a:p>
          <a:p>
            <a:endParaRPr lang="en-US" dirty="0"/>
          </a:p>
          <a:p>
            <a:r>
              <a:rPr lang="en-US" dirty="0"/>
              <a:t>ODATA (open data protocol)</a:t>
            </a:r>
          </a:p>
          <a:p>
            <a:r>
              <a:rPr lang="en-US" dirty="0"/>
              <a:t>-http restful (OData is a way to create RESTful web services)</a:t>
            </a:r>
          </a:p>
          <a:p>
            <a:r>
              <a:rPr lang="en-US" dirty="0"/>
              <a:t>-json/atom</a:t>
            </a:r>
          </a:p>
          <a:p>
            <a:r>
              <a:rPr lang="en-US" dirty="0"/>
              <a:t>https://www.odata.org/getting-started/basic-tutorial/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B4815-7075-4468-A67D-9720374FE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talks between the two projects have agreed on promoting the Google client and Envoy proxy as preferred solutions for new users. </a:t>
            </a:r>
          </a:p>
          <a:p>
            <a:endParaRPr lang="en-US" dirty="0"/>
          </a:p>
          <a:p>
            <a:r>
              <a:rPr lang="en-US" dirty="0"/>
              <a:t>Roadmap:</a:t>
            </a:r>
          </a:p>
          <a:p>
            <a:r>
              <a:rPr lang="en-US" dirty="0"/>
              <a:t>In-process Proxies on roadmap to eliminate the need of Envoy proxy</a:t>
            </a:r>
          </a:p>
          <a:p>
            <a:r>
              <a:rPr lang="en-US" dirty="0"/>
              <a:t>TypeScript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B4815-7075-4468-A67D-9720374FED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B4815-7075-4468-A67D-9720374FE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7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B4815-7075-4468-A67D-9720374FE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3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HTTP/2 is binary instead of textual like HTTP1.x – this makes it transfer and parsing of data over HTTP/2 inherently more machine-friendly, thus faster, more efficient and less error prone.</a:t>
            </a:r>
          </a:p>
          <a:p>
            <a:endParaRPr lang="en-US" dirty="0"/>
          </a:p>
          <a:p>
            <a:r>
              <a:rPr lang="en-US" dirty="0"/>
              <a:t>HTTP/2 is fully multiplexed allowing multiple files and requests to be transferred at the same time, as opposed to HTTP1.x which only accepted one single request / connection at a time.</a:t>
            </a:r>
          </a:p>
          <a:p>
            <a:endParaRPr lang="en-US" dirty="0"/>
          </a:p>
          <a:p>
            <a:r>
              <a:rPr lang="en-US" dirty="0"/>
              <a:t>HTTP/2 uses the same connection for transferring different files and requests, avoiding the heavy operation of opening a new connection for every file which needs to be transferred between a client and a server.</a:t>
            </a:r>
          </a:p>
          <a:p>
            <a:endParaRPr lang="en-US" dirty="0"/>
          </a:p>
          <a:p>
            <a:r>
              <a:rPr lang="en-US" dirty="0"/>
              <a:t>HTTP/2 has header compression built-in which is another way of removing several of the overheads associated with HTTP1.x having to retrieve several different resources from the same or multiple web servers.</a:t>
            </a:r>
          </a:p>
          <a:p>
            <a:endParaRPr lang="en-US" dirty="0"/>
          </a:p>
          <a:p>
            <a:r>
              <a:rPr lang="en-US" dirty="0"/>
              <a:t>HTTP/2 allows servers to push required resources proactively rather than waiting for the client browser to request files when it thinks it need them.</a:t>
            </a:r>
          </a:p>
          <a:p>
            <a:endParaRPr lang="en-US" dirty="0"/>
          </a:p>
          <a:p>
            <a:r>
              <a:rPr lang="en-US" dirty="0"/>
              <a:t>Chrome has max 6 connection/host and 10 overall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B4815-7075-4468-A67D-9720374FE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4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Unary RPC: this is the simplest form of RPC. In this case, the client sends a request message to the server and receives a response.</a:t>
            </a:r>
          </a:p>
          <a:p>
            <a:r>
              <a:rPr lang="en-US" dirty="0"/>
              <a:t>Server streaming RPC: in this scenario, the client sends a request message to the server and receives a sequence of responses.</a:t>
            </a:r>
          </a:p>
          <a:p>
            <a:r>
              <a:rPr lang="en-US" dirty="0"/>
              <a:t>Client streaming RPC: this is the case where the client sends a sequence of messages and receives a single response from the server.</a:t>
            </a:r>
          </a:p>
          <a:p>
            <a:r>
              <a:rPr lang="en-US" dirty="0"/>
              <a:t>Bidirectional streaming RPC: in this case, the client and the server exchange messages in both directions.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B4815-7075-4468-A67D-9720374FE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4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B4815-7075-4468-A67D-9720374FE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1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B4815-7075-4468-A67D-9720374FE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5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B4815-7075-4468-A67D-9720374FE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B4815-7075-4468-A67D-9720374FE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rpc/grpc-web/blob/master/doc/roadmap.md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grpc.io/blog/state-of-grpc-web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w-labs/bloomrpc" TargetMode="External"/><Relationship Id="rId2" Type="http://schemas.openxmlformats.org/officeDocument/2006/relationships/hyperlink" Target="https://grpc.io/docs/what-is-grpc/introduc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liiii/pontsystems-homework" TargetMode="External"/><Relationship Id="rId5" Type="http://schemas.openxmlformats.org/officeDocument/2006/relationships/hyperlink" Target="https://github.com/roliiii/grpc-learning" TargetMode="External"/><Relationship Id="rId4" Type="http://schemas.openxmlformats.org/officeDocument/2006/relationships/hyperlink" Target="https://devopedia.org/grpc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xsoft.com/blog/soap-vs-rest-vs-graphql-vs-rp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otocolbuffers/protobuf/relea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EC03-1EB9-4733-B6D0-CF56D235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58779"/>
            <a:ext cx="8791575" cy="2451184"/>
          </a:xfrm>
        </p:spPr>
        <p:txBody>
          <a:bodyPr>
            <a:normAutofit/>
          </a:bodyPr>
          <a:lstStyle/>
          <a:p>
            <a:pPr algn="ctr"/>
            <a:r>
              <a:rPr lang="en-US" cap="none" dirty="0" err="1"/>
              <a:t>gRPC</a:t>
            </a:r>
            <a:r>
              <a:rPr lang="en-US" cap="none" dirty="0"/>
              <a:t> 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1D311-DB13-4B1A-BD54-8372EF9AF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err="1">
                <a:solidFill>
                  <a:schemeClr val="tx1"/>
                </a:solidFill>
              </a:rPr>
              <a:t>gRPC</a:t>
            </a:r>
            <a:r>
              <a:rPr lang="en-US" sz="4000" cap="none" dirty="0">
                <a:solidFill>
                  <a:schemeClr val="tx1"/>
                </a:solidFill>
              </a:rPr>
              <a:t> Remote Procedure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1F9E8-3F11-49FE-B772-4702A2BEC34B}"/>
              </a:ext>
            </a:extLst>
          </p:cNvPr>
          <p:cNvSpPr txBox="1"/>
          <p:nvPr/>
        </p:nvSpPr>
        <p:spPr>
          <a:xfrm>
            <a:off x="9865894" y="5995918"/>
            <a:ext cx="25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Nagy Roland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4EF67-B546-4DBB-B2A7-0EF99B3E7C96}"/>
              </a:ext>
            </a:extLst>
          </p:cNvPr>
          <p:cNvSpPr txBox="1"/>
          <p:nvPr/>
        </p:nvSpPr>
        <p:spPr>
          <a:xfrm rot="10800000">
            <a:off x="7512394" y="4199086"/>
            <a:ext cx="175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latin typeface="Poppins" panose="020B0502040204020203" pitchFamily="2" charset="-18"/>
              </a:rPr>
              <a:t>Recursive Acronym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286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BB66-F79C-4FD7-97A9-AAEBD159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Browser???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A651-C4EF-4AB3-9D33-144A72970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/>
          <a:lstStyle/>
          <a:p>
            <a:r>
              <a:rPr lang="en-US" dirty="0"/>
              <a:t>Google and Improbable worked on this</a:t>
            </a:r>
          </a:p>
          <a:p>
            <a:r>
              <a:rPr lang="en-US" dirty="0"/>
              <a:t>impossible, as there is simply no browser API with enough fine-grained control over the requests</a:t>
            </a:r>
          </a:p>
          <a:p>
            <a:pPr lvl="1"/>
            <a:r>
              <a:rPr lang="en-US" dirty="0"/>
              <a:t>raw HTTP/2 frames are inaccessible in browsers</a:t>
            </a:r>
          </a:p>
        </p:txBody>
      </p:sp>
    </p:spTree>
    <p:extLst>
      <p:ext uri="{BB962C8B-B14F-4D97-AF65-F5344CB8AC3E}">
        <p14:creationId xmlns:p14="http://schemas.microsoft.com/office/powerpoint/2010/main" val="99299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BB66-F79C-4FD7-97A9-AAEBD159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Browser???</a:t>
            </a:r>
            <a:endParaRPr lang="en-US" dirty="0"/>
          </a:p>
        </p:txBody>
      </p:sp>
      <p:pic>
        <p:nvPicPr>
          <p:cNvPr id="1026" name="Picture 2" descr="grpc-gateway generates a reverse-proxy server which translates a RESTful JSON API into gRPC. Source: grpc-ecosystem GitHub 2018.">
            <a:extLst>
              <a:ext uri="{FF2B5EF4-FFF2-40B4-BE49-F238E27FC236}">
                <a16:creationId xmlns:a16="http://schemas.microsoft.com/office/drawing/2014/main" id="{FDD6887B-6D89-45E7-BD44-AF2CFD70C5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10" y="2373643"/>
            <a:ext cx="6307809" cy="308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6967D2-8FD7-4384-BCF5-F238270D03FF}"/>
              </a:ext>
            </a:extLst>
          </p:cNvPr>
          <p:cNvSpPr txBox="1"/>
          <p:nvPr/>
        </p:nvSpPr>
        <p:spPr>
          <a:xfrm>
            <a:off x="565484" y="6239482"/>
            <a:ext cx="403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https://grpc.io/blog/state-of-grpc-web/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53C3F-2C53-434B-89D5-77820B89C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363" y="1512786"/>
            <a:ext cx="4147491" cy="4286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8A6A31-3230-4A97-9FFF-B20DA248A458}"/>
              </a:ext>
            </a:extLst>
          </p:cNvPr>
          <p:cNvSpPr txBox="1"/>
          <p:nvPr/>
        </p:nvSpPr>
        <p:spPr>
          <a:xfrm>
            <a:off x="5522495" y="6239482"/>
            <a:ext cx="646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https://github.com/grpc/grpc-web/blob/master/doc/roadmap.md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07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16A6-A360-4EF3-A1B8-733901C0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63CD1-F051-4159-B833-F63BFF34E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281938"/>
              </p:ext>
            </p:extLst>
          </p:nvPr>
        </p:nvGraphicFramePr>
        <p:xfrm>
          <a:off x="1141413" y="2249488"/>
          <a:ext cx="9906000" cy="25958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41713040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684355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gRPC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69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Resource based (GET /products/42)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 based (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getProduct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(product))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6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Text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Binary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57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HTTP/1.1 – higher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HTTP/2 – Lower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6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Request/Response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Client, Server, Bidirectional streaming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8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Code generating using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OpenAPI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/Swagger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Code generation out of the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68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Browser – backend can communicate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Browser – backend need an additional proxy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48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53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75B6-491D-41EF-9A2D-604D1052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70E25-FA0E-401D-9AFE-7C20DA84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https://grpc.io/docs/what-is-grpc/introduction/</a:t>
            </a:r>
            <a:endParaRPr lang="en-US" dirty="0"/>
          </a:p>
          <a:p>
            <a:r>
              <a:rPr lang="en-US" dirty="0">
                <a:hlinkClick r:id="rId3"/>
              </a:rPr>
              <a:t>https://github.com/uw-labs/bloomrpc</a:t>
            </a:r>
            <a:endParaRPr lang="en-US" dirty="0"/>
          </a:p>
          <a:p>
            <a:r>
              <a:rPr lang="en-US" dirty="0">
                <a:hlinkClick r:id="rId4"/>
              </a:rPr>
              <a:t>https://devopedia.org/grpc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https://github.com/roliiii/grpc-learning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https://github.com/roliiii/pontsystems-homework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0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1669-41FA-46FF-85EC-FDD92F66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E3187-A39E-49EF-9A3A-0EE20ABF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ltexsoft.com/blog/soap-vs-rest-vs-graphql-vs-rpc/">
            <a:hlinkClick r:id="rId3"/>
            <a:extLst>
              <a:ext uri="{FF2B5EF4-FFF2-40B4-BE49-F238E27FC236}">
                <a16:creationId xmlns:a16="http://schemas.microsoft.com/office/drawing/2014/main" id="{4CDF38D8-B476-44C6-A232-7232C64E57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43" y="902560"/>
            <a:ext cx="10295337" cy="533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6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89E9-FE90-4162-A931-45B37963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487A-EA29-424A-A585-3803C6BB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 remote procedure call (RPC) framework</a:t>
            </a:r>
          </a:p>
          <a:p>
            <a:r>
              <a:rPr lang="en-US" dirty="0"/>
              <a:t>Open source made by google in 2015, publicized V1.0 in 2016</a:t>
            </a:r>
          </a:p>
          <a:p>
            <a:r>
              <a:rPr lang="en-US" dirty="0"/>
              <a:t>Uses HTTP/2</a:t>
            </a:r>
          </a:p>
          <a:p>
            <a:r>
              <a:rPr lang="en-US" dirty="0"/>
              <a:t>Uses Protocol Buffers (</a:t>
            </a:r>
            <a:r>
              <a:rPr lang="en-US" dirty="0" err="1"/>
              <a:t>protobuf</a:t>
            </a:r>
            <a:r>
              <a:rPr lang="en-US" dirty="0"/>
              <a:t>)</a:t>
            </a:r>
          </a:p>
          <a:p>
            <a:r>
              <a:rPr lang="en-US" dirty="0"/>
              <a:t>Cross 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0088C-4C34-4200-9D0D-8D35627E7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595" y="3602485"/>
            <a:ext cx="4025816" cy="26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1172-F488-4838-A0C3-C2057793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4850-A025-48B5-8A8B-9397888E3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/>
              <a:t>Connecting microservices</a:t>
            </a:r>
          </a:p>
          <a:p>
            <a:r>
              <a:rPr lang="en-US" dirty="0"/>
              <a:t>Connect mobile device to backend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by Square, Netflix, CoreOS, Docker, </a:t>
            </a:r>
            <a:r>
              <a:rPr lang="en-US" dirty="0" err="1"/>
              <a:t>CockroachDB</a:t>
            </a:r>
            <a:r>
              <a:rPr lang="en-US" dirty="0"/>
              <a:t>, Cisco, Juniper Networks and many other organizations and individuals.</a:t>
            </a:r>
          </a:p>
        </p:txBody>
      </p:sp>
    </p:spTree>
    <p:extLst>
      <p:ext uri="{BB962C8B-B14F-4D97-AF65-F5344CB8AC3E}">
        <p14:creationId xmlns:p14="http://schemas.microsoft.com/office/powerpoint/2010/main" val="28172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B8B9-1F33-4DE4-ACDB-99420189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787831"/>
            <a:ext cx="3856037" cy="819942"/>
          </a:xfrm>
        </p:spPr>
        <p:txBody>
          <a:bodyPr/>
          <a:lstStyle/>
          <a:p>
            <a:r>
              <a:rPr lang="en-US" dirty="0"/>
              <a:t>HTTP/2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1F2858-6315-4A85-AA9A-75D82B121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6200" y="2117171"/>
            <a:ext cx="6729620" cy="245482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7211B9-4336-4460-9FCB-81A35630C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HTTP/2 is 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HTTP/2 is fully multiplexed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HTTP/2 uses the same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HTTP/2 has header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HTTP/2 allows servers to push</a:t>
            </a:r>
          </a:p>
        </p:txBody>
      </p:sp>
    </p:spTree>
    <p:extLst>
      <p:ext uri="{BB962C8B-B14F-4D97-AF65-F5344CB8AC3E}">
        <p14:creationId xmlns:p14="http://schemas.microsoft.com/office/powerpoint/2010/main" val="322684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F303-1EE3-411B-AC5B-FF685CCE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type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3485-A998-4E24-BBD7-632DDFCB8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Unary RPC</a:t>
            </a:r>
          </a:p>
          <a:p>
            <a:r>
              <a:rPr lang="en-US" dirty="0"/>
              <a:t>Server streaming RPC</a:t>
            </a:r>
          </a:p>
          <a:p>
            <a:r>
              <a:rPr lang="en-US" dirty="0"/>
              <a:t>Client streaming RPC</a:t>
            </a:r>
          </a:p>
          <a:p>
            <a:r>
              <a:rPr lang="en-US" dirty="0"/>
              <a:t>Bidirectional streaming RPC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9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9B3F-A3B2-4F1B-A55A-E387B29C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993"/>
            <a:ext cx="9905998" cy="993874"/>
          </a:xfrm>
        </p:spPr>
        <p:txBody>
          <a:bodyPr/>
          <a:lstStyle/>
          <a:p>
            <a:r>
              <a:rPr lang="en-US" dirty="0"/>
              <a:t>ProtoBUF3 Struct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4C36E19-F684-4335-AFB7-C46A26E96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366" y="1209867"/>
            <a:ext cx="5865653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syntax = "proto3";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package foo;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lang="en-US" dirty="0" err="1"/>
              <a:t>enum</a:t>
            </a:r>
            <a:r>
              <a:rPr lang="en-US" dirty="0"/>
              <a:t> order {</a:t>
            </a:r>
          </a:p>
          <a:p>
            <a:r>
              <a:rPr lang="en-US" dirty="0"/>
              <a:t>    desc = 0;</a:t>
            </a:r>
          </a:p>
          <a:p>
            <a:r>
              <a:rPr lang="en-US" dirty="0"/>
              <a:t>    </a:t>
            </a:r>
            <a:r>
              <a:rPr lang="en-US" dirty="0" err="1"/>
              <a:t>asc</a:t>
            </a:r>
            <a:r>
              <a:rPr lang="en-US" dirty="0"/>
              <a:t> = 1;</a:t>
            </a:r>
          </a:p>
          <a:p>
            <a:r>
              <a:rPr lang="en-US" dirty="0"/>
              <a:t>}</a:t>
            </a: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message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SearchRequest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string query = 1;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int32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page_number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int32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result_per_page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</a:rPr>
              <a:t>  order </a:t>
            </a:r>
            <a:r>
              <a:rPr lang="en-US" altLang="en-US" dirty="0" err="1">
                <a:latin typeface="Arial Unicode MS"/>
              </a:rPr>
              <a:t>order</a:t>
            </a:r>
            <a:r>
              <a:rPr lang="en-US" altLang="en-US" dirty="0">
                <a:latin typeface="Arial Unicode MS"/>
              </a:rPr>
              <a:t> = 100;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message </a:t>
            </a:r>
            <a:r>
              <a:rPr lang="en-US" altLang="en-US" dirty="0" err="1">
                <a:latin typeface="Arial" panose="020B0604020202020204" pitchFamily="34" charset="0"/>
              </a:rPr>
              <a:t>SearchResponse</a:t>
            </a:r>
            <a:r>
              <a:rPr lang="en-US" altLang="en-US" dirty="0">
                <a:latin typeface="Arial" panose="020B0604020202020204" pitchFamily="34" charset="0"/>
              </a:rPr>
              <a:t> {…}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service </a:t>
            </a:r>
            <a:r>
              <a:rPr lang="en-US" altLang="en-US" dirty="0" err="1">
                <a:latin typeface="Arial" panose="020B0604020202020204" pitchFamily="34" charset="0"/>
              </a:rPr>
              <a:t>SearchService</a:t>
            </a:r>
            <a:r>
              <a:rPr lang="en-US" altLang="en-US" dirty="0">
                <a:latin typeface="Arial" panose="020B0604020202020204" pitchFamily="34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lang="en-US" altLang="en-US" dirty="0" err="1">
                <a:latin typeface="Arial" panose="020B0604020202020204" pitchFamily="34" charset="0"/>
              </a:rPr>
              <a:t>rpc</a:t>
            </a:r>
            <a:r>
              <a:rPr lang="en-US" altLang="en-US" dirty="0">
                <a:latin typeface="Arial" panose="020B0604020202020204" pitchFamily="34" charset="0"/>
              </a:rPr>
              <a:t> search(</a:t>
            </a:r>
            <a:r>
              <a:rPr lang="en-US" altLang="en-US" dirty="0" err="1">
                <a:latin typeface="Arial" panose="020B0604020202020204" pitchFamily="34" charset="0"/>
              </a:rPr>
              <a:t>SearchRequest</a:t>
            </a:r>
            <a:r>
              <a:rPr lang="en-US" altLang="en-US" dirty="0">
                <a:latin typeface="Arial" panose="020B0604020202020204" pitchFamily="34" charset="0"/>
              </a:rPr>
              <a:t>) returns (</a:t>
            </a:r>
            <a:r>
              <a:rPr lang="en-US" altLang="en-US" dirty="0" err="1">
                <a:latin typeface="Arial" panose="020B0604020202020204" pitchFamily="34" charset="0"/>
              </a:rPr>
              <a:t>SearchResponse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53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858-455C-47F3-B5A4-DD0BD1FA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108F-9B69-4F9A-89ED-6C276889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623957" cy="3541714"/>
          </a:xfrm>
        </p:spPr>
        <p:txBody>
          <a:bodyPr/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C/C++</a:t>
            </a:r>
          </a:p>
          <a:p>
            <a:r>
              <a:rPr lang="en-US" dirty="0">
                <a:latin typeface="open sans" panose="020B0606030504020204" pitchFamily="34" charset="0"/>
              </a:rPr>
              <a:t>C#</a:t>
            </a:r>
          </a:p>
          <a:p>
            <a:r>
              <a:rPr lang="en-US" dirty="0">
                <a:latin typeface="open sans" panose="020B0606030504020204" pitchFamily="34" charset="0"/>
              </a:rPr>
              <a:t>Dart</a:t>
            </a:r>
          </a:p>
          <a:p>
            <a:r>
              <a:rPr lang="en-US" dirty="0">
                <a:latin typeface="open sans" panose="020B0606030504020204" pitchFamily="34" charset="0"/>
              </a:rPr>
              <a:t>GO</a:t>
            </a:r>
          </a:p>
          <a:p>
            <a:r>
              <a:rPr lang="en-US" dirty="0">
                <a:latin typeface="open sans" panose="020B0606030504020204" pitchFamily="34" charset="0"/>
              </a:rPr>
              <a:t>JAVA</a:t>
            </a:r>
          </a:p>
          <a:p>
            <a:r>
              <a:rPr lang="en-US" dirty="0">
                <a:latin typeface="open sans" panose="020B0606030504020204" pitchFamily="34" charset="0"/>
              </a:rPr>
              <a:t>Kotlin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225168-008A-4422-8F20-16D7BB93ECC7}"/>
              </a:ext>
            </a:extLst>
          </p:cNvPr>
          <p:cNvSpPr txBox="1">
            <a:spLocks/>
          </p:cNvSpPr>
          <p:nvPr/>
        </p:nvSpPr>
        <p:spPr>
          <a:xfrm>
            <a:off x="6423454" y="2249137"/>
            <a:ext cx="462395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ns" panose="020B0606030504020204" pitchFamily="34" charset="0"/>
              </a:rPr>
              <a:t>Node.js</a:t>
            </a:r>
          </a:p>
          <a:p>
            <a:r>
              <a:rPr lang="en-US" dirty="0">
                <a:latin typeface="open sans" panose="020B0606030504020204" pitchFamily="34" charset="0"/>
              </a:rPr>
              <a:t>Objective-C</a:t>
            </a:r>
          </a:p>
          <a:p>
            <a:r>
              <a:rPr lang="en-US" dirty="0">
                <a:latin typeface="open sans" panose="020B0606030504020204" pitchFamily="34" charset="0"/>
              </a:rPr>
              <a:t>PHP</a:t>
            </a:r>
          </a:p>
          <a:p>
            <a:r>
              <a:rPr lang="en-US" dirty="0">
                <a:latin typeface="open sans" panose="020B0606030504020204" pitchFamily="34" charset="0"/>
              </a:rPr>
              <a:t>Python</a:t>
            </a:r>
          </a:p>
          <a:p>
            <a:r>
              <a:rPr lang="en-US" dirty="0">
                <a:latin typeface="open sans" panose="020B0606030504020204" pitchFamily="34" charset="0"/>
              </a:rPr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53286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C971-775C-4768-A7A3-FE4BD49F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0A12-4469-47EC-8B50-40F66AEB7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Use:</a:t>
            </a:r>
          </a:p>
          <a:p>
            <a:pPr lvl="1"/>
            <a:r>
              <a:rPr lang="en-US" dirty="0" err="1"/>
              <a:t>protoc</a:t>
            </a:r>
            <a:r>
              <a:rPr lang="en-US" dirty="0"/>
              <a:t> -I=$SRC_DIR --</a:t>
            </a:r>
            <a:r>
              <a:rPr lang="en-US" dirty="0" err="1"/>
              <a:t>java_out</a:t>
            </a:r>
            <a:r>
              <a:rPr lang="en-US" dirty="0"/>
              <a:t>=$DST_DIR $SRC_DIR/</a:t>
            </a:r>
            <a:r>
              <a:rPr lang="en-US" dirty="0" err="1"/>
              <a:t>addressbook.proto</a:t>
            </a:r>
            <a:endParaRPr lang="en-US" dirty="0"/>
          </a:p>
          <a:p>
            <a:pPr lvl="1"/>
            <a:r>
              <a:rPr lang="en-US" dirty="0"/>
              <a:t>Or </a:t>
            </a:r>
            <a:r>
              <a:rPr lang="en-US" dirty="0" err="1"/>
              <a:t>protobuf</a:t>
            </a:r>
            <a:r>
              <a:rPr lang="en-US" dirty="0"/>
              <a:t>-maven-plugin  maven plugin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https://developers.google.com/protocol-buffers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https://github.com/protocolbuffers/protobuf/releases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1406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884BED16758E34F8351983DC24251AF" ma:contentTypeVersion="11" ma:contentTypeDescription="Új dokumentum létrehozása." ma:contentTypeScope="" ma:versionID="3db6c9bfe7358e50a0f76d66680d4c75">
  <xsd:schema xmlns:xsd="http://www.w3.org/2001/XMLSchema" xmlns:xs="http://www.w3.org/2001/XMLSchema" xmlns:p="http://schemas.microsoft.com/office/2006/metadata/properties" xmlns:ns3="854e8dd9-f2d2-47b1-bad3-437767576085" xmlns:ns4="aadf619a-6794-4e58-88ec-abaf9bb2a515" targetNamespace="http://schemas.microsoft.com/office/2006/metadata/properties" ma:root="true" ma:fieldsID="07308c64d3a5110fa717e8fd60fc40bb" ns3:_="" ns4:_="">
    <xsd:import namespace="854e8dd9-f2d2-47b1-bad3-437767576085"/>
    <xsd:import namespace="aadf619a-6794-4e58-88ec-abaf9bb2a51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e8dd9-f2d2-47b1-bad3-43776757608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Megosztási tipp kivonat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f619a-6794-4e58-88ec-abaf9bb2a5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888345-15BF-488F-9171-A25A41AE5F1B}">
  <ds:schemaRefs>
    <ds:schemaRef ds:uri="http://www.w3.org/XML/1998/namespace"/>
    <ds:schemaRef ds:uri="http://purl.org/dc/terms/"/>
    <ds:schemaRef ds:uri="aadf619a-6794-4e58-88ec-abaf9bb2a515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854e8dd9-f2d2-47b1-bad3-43776757608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F1A7762-B2F7-4FE1-BBED-D5E3C2075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C40EE7-57F6-4B55-9249-EB67F200D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4e8dd9-f2d2-47b1-bad3-437767576085"/>
    <ds:schemaRef ds:uri="aadf619a-6794-4e58-88ec-abaf9bb2a5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1476</TotalTime>
  <Words>975</Words>
  <Application>Microsoft Office PowerPoint</Application>
  <PresentationFormat>Widescreen</PresentationFormat>
  <Paragraphs>150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Calibri</vt:lpstr>
      <vt:lpstr>open sans</vt:lpstr>
      <vt:lpstr>Poppins</vt:lpstr>
      <vt:lpstr>Tw Cen MT</vt:lpstr>
      <vt:lpstr>Circuit</vt:lpstr>
      <vt:lpstr>gRPC  </vt:lpstr>
      <vt:lpstr>PowerPoint Presentation</vt:lpstr>
      <vt:lpstr>What is GRPC</vt:lpstr>
      <vt:lpstr>Common usages</vt:lpstr>
      <vt:lpstr>HTTP/2</vt:lpstr>
      <vt:lpstr>Four type of communication</vt:lpstr>
      <vt:lpstr>ProtoBUF3 Struct</vt:lpstr>
      <vt:lpstr>Supported languages</vt:lpstr>
      <vt:lpstr>Code generating</vt:lpstr>
      <vt:lpstr>Browser???</vt:lpstr>
      <vt:lpstr>Browser???</vt:lpstr>
      <vt:lpstr>PowerPoint Presentation</vt:lpstr>
      <vt:lpstr>links</vt:lpstr>
      <vt:lpstr>THX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 </dc:title>
  <dc:creator>Nagy Roland</dc:creator>
  <cp:lastModifiedBy>Nagy Roland</cp:lastModifiedBy>
  <cp:revision>12</cp:revision>
  <dcterms:created xsi:type="dcterms:W3CDTF">2021-10-14T10:15:46Z</dcterms:created>
  <dcterms:modified xsi:type="dcterms:W3CDTF">2021-10-25T08:45:06Z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0x010100A884BED16758E34F8351983DC24251AF</vt:lpwstr>
  </property>
</Properties>
</file>