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319" autoAdjust="0"/>
  </p:normalViewPr>
  <p:slideViewPr>
    <p:cSldViewPr snapToGrid="0">
      <p:cViewPr varScale="1">
        <p:scale>
          <a:sx n="80" d="100"/>
          <a:sy n="80" d="100"/>
        </p:scale>
        <p:origin x="13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D711F-F50B-4511-BB3C-8412A239104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98FCB-E6C2-49E0-B010-1A05713A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Elenálló</a:t>
            </a:r>
            <a:r>
              <a:rPr lang="en-US" dirty="0"/>
              <a:t> </a:t>
            </a:r>
            <a:r>
              <a:rPr lang="en-US" dirty="0" err="1"/>
              <a:t>képesség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98FCB-E6C2-49E0-B010-1A05713A8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7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98FCB-E6C2-49E0-B010-1A05713A8C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09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Inclide</a:t>
            </a:r>
            <a:r>
              <a:rPr lang="en-US" dirty="0"/>
              <a:t>/exclude 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98FCB-E6C2-49E0-B010-1A05713A8C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window </a:t>
            </a:r>
            <a:r>
              <a:rPr lang="en-US" dirty="0" err="1"/>
              <a:t>méreténél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is a </a:t>
            </a:r>
            <a:r>
              <a:rPr lang="en-US" dirty="0" err="1"/>
              <a:t>rendszerben</a:t>
            </a:r>
            <a:r>
              <a:rPr lang="en-US" dirty="0"/>
              <a:t>, ha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akarjuk</a:t>
            </a:r>
            <a:r>
              <a:rPr lang="en-US" dirty="0"/>
              <a:t> </a:t>
            </a:r>
            <a:r>
              <a:rPr lang="en-US" dirty="0" err="1"/>
              <a:t>korlátozni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Bulkhead </a:t>
            </a:r>
            <a:r>
              <a:rPr lang="en-US" dirty="0" err="1"/>
              <a:t>patternel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kombinálni</a:t>
            </a:r>
            <a:br>
              <a:rPr lang="en-US" dirty="0"/>
            </a:br>
            <a:r>
              <a:rPr lang="en-US" dirty="0"/>
              <a:t>N </a:t>
            </a:r>
            <a:r>
              <a:rPr lang="en-US" dirty="0" err="1"/>
              <a:t>db</a:t>
            </a:r>
            <a:r>
              <a:rPr lang="en-US" dirty="0"/>
              <a:t> on </a:t>
            </a:r>
            <a:r>
              <a:rPr lang="en-US" dirty="0" err="1"/>
              <a:t>teszteli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 a </a:t>
            </a:r>
            <a:r>
              <a:rPr lang="en-US" dirty="0" err="1"/>
              <a:t>half_open</a:t>
            </a:r>
            <a:r>
              <a:rPr lang="en-US" dirty="0"/>
              <a:t> </a:t>
            </a:r>
            <a:r>
              <a:rPr lang="en-US" dirty="0" err="1"/>
              <a:t>statbe</a:t>
            </a:r>
            <a:r>
              <a:rPr lang="en-US" dirty="0"/>
              <a:t> ben, pl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98FCB-E6C2-49E0-B010-1A05713A8C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Queued or not -&gt; queued should be combined with timeouts</a:t>
            </a:r>
            <a:br>
              <a:rPr lang="en-US" dirty="0"/>
            </a:br>
            <a:r>
              <a:rPr lang="en-US" dirty="0"/>
              <a:t>2 </a:t>
            </a:r>
            <a:r>
              <a:rPr lang="en-US" dirty="0" err="1"/>
              <a:t>példa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-</a:t>
            </a:r>
            <a:r>
              <a:rPr lang="en-US" dirty="0" err="1"/>
              <a:t>adatbázisos</a:t>
            </a:r>
            <a:r>
              <a:rPr lang="en-US" dirty="0"/>
              <a:t> </a:t>
            </a:r>
            <a:r>
              <a:rPr lang="en-US" dirty="0" err="1"/>
              <a:t>elfogy</a:t>
            </a:r>
            <a:r>
              <a:rPr lang="en-US" dirty="0"/>
              <a:t> a connection pool</a:t>
            </a:r>
          </a:p>
          <a:p>
            <a:r>
              <a:rPr lang="en-US" dirty="0"/>
              <a:t> -A service </a:t>
            </a:r>
            <a:r>
              <a:rPr lang="en-US" dirty="0" err="1"/>
              <a:t>függ</a:t>
            </a:r>
            <a:r>
              <a:rPr lang="en-US" dirty="0"/>
              <a:t> B </a:t>
            </a:r>
            <a:r>
              <a:rPr lang="en-US" dirty="0" err="1"/>
              <a:t>től</a:t>
            </a:r>
            <a:r>
              <a:rPr lang="en-US" dirty="0"/>
              <a:t>, B </a:t>
            </a:r>
            <a:r>
              <a:rPr lang="en-US" dirty="0" err="1"/>
              <a:t>lelassul</a:t>
            </a:r>
            <a:r>
              <a:rPr lang="en-US" dirty="0"/>
              <a:t>, A B </a:t>
            </a:r>
            <a:r>
              <a:rPr lang="en-US" dirty="0" err="1"/>
              <a:t>függő</a:t>
            </a:r>
            <a:r>
              <a:rPr lang="en-US" dirty="0"/>
              <a:t> </a:t>
            </a:r>
            <a:r>
              <a:rPr lang="en-US" dirty="0" err="1"/>
              <a:t>szolgáltatása</a:t>
            </a:r>
            <a:r>
              <a:rPr lang="en-US" dirty="0"/>
              <a:t> </a:t>
            </a:r>
            <a:r>
              <a:rPr lang="en-US" dirty="0" err="1"/>
              <a:t>feltörlódik</a:t>
            </a:r>
            <a:r>
              <a:rPr lang="en-US" dirty="0"/>
              <a:t> </a:t>
            </a:r>
            <a:r>
              <a:rPr lang="en-US" dirty="0" err="1"/>
              <a:t>elfogynak</a:t>
            </a:r>
            <a:r>
              <a:rPr lang="en-US" dirty="0"/>
              <a:t> a </a:t>
            </a:r>
            <a:r>
              <a:rPr lang="en-US" dirty="0" err="1"/>
              <a:t>szálak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B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kéréseket</a:t>
            </a:r>
            <a:r>
              <a:rPr lang="en-US" dirty="0"/>
              <a:t> se </a:t>
            </a:r>
            <a:r>
              <a:rPr lang="en-US" dirty="0" err="1"/>
              <a:t>tudja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kiszolgálni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98FCB-E6C2-49E0-B010-1A05713A8C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71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szolgáltatásunk</a:t>
            </a:r>
            <a:r>
              <a:rPr lang="en-US" dirty="0"/>
              <a:t> IO/CPU </a:t>
            </a:r>
            <a:r>
              <a:rPr lang="en-US" dirty="0" err="1"/>
              <a:t>intenzív</a:t>
            </a:r>
            <a:r>
              <a:rPr lang="en-US" dirty="0"/>
              <a:t>, </a:t>
            </a:r>
            <a:r>
              <a:rPr lang="en-US" dirty="0" err="1"/>
              <a:t>emiatt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időn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X et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kiszolgálni</a:t>
            </a:r>
            <a:r>
              <a:rPr lang="en-US" dirty="0"/>
              <a:t>, </a:t>
            </a:r>
            <a:r>
              <a:rPr lang="en-US" dirty="0" err="1"/>
              <a:t>ennél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a </a:t>
            </a:r>
            <a:r>
              <a:rPr lang="en-US" dirty="0" err="1"/>
              <a:t>rendszert</a:t>
            </a:r>
            <a:r>
              <a:rPr lang="en-US" dirty="0"/>
              <a:t> </a:t>
            </a:r>
            <a:r>
              <a:rPr lang="en-US" dirty="0" err="1"/>
              <a:t>tulterhelné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vinné</a:t>
            </a:r>
            <a:r>
              <a:rPr lang="en-US" dirty="0"/>
              <a:t> </a:t>
            </a:r>
            <a:r>
              <a:rPr lang="en-US" dirty="0" err="1"/>
              <a:t>magával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98FCB-E6C2-49E0-B010-1A05713A8C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6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47D65"/>
                </a:solidFill>
                <a:effectLst/>
                <a:latin typeface="SFMono-Regular"/>
              </a:rPr>
              <a:t>CompletableFuture</a:t>
            </a:r>
            <a:r>
              <a:rPr lang="en-US" b="0" i="0" dirty="0">
                <a:solidFill>
                  <a:srgbClr val="047D65"/>
                </a:solidFill>
                <a:effectLst/>
                <a:latin typeface="SFMono-Regular"/>
              </a:rPr>
              <a:t> -&gt; </a:t>
            </a:r>
            <a:r>
              <a:rPr lang="en-US" b="0" i="0" dirty="0" err="1">
                <a:solidFill>
                  <a:srgbClr val="047D65"/>
                </a:solidFill>
                <a:effectLst/>
                <a:latin typeface="SFMono-Regular"/>
              </a:rPr>
              <a:t>másik</a:t>
            </a:r>
            <a:r>
              <a:rPr lang="en-US" b="0" i="0" dirty="0">
                <a:solidFill>
                  <a:srgbClr val="047D65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47D65"/>
                </a:solidFill>
                <a:effectLst/>
                <a:latin typeface="SFMono-Regular"/>
              </a:rPr>
              <a:t>szálon</a:t>
            </a:r>
            <a:r>
              <a:rPr lang="en-US" b="0" i="0" dirty="0">
                <a:solidFill>
                  <a:srgbClr val="047D65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47D65"/>
                </a:solidFill>
                <a:effectLst/>
                <a:latin typeface="SFMono-Regular"/>
              </a:rPr>
              <a:t>fut</a:t>
            </a:r>
            <a:r>
              <a:rPr lang="en-US" b="0" i="0" dirty="0">
                <a:solidFill>
                  <a:srgbClr val="047D65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047D65"/>
                </a:solidFill>
                <a:effectLst/>
                <a:latin typeface="SFMono-Regular"/>
              </a:rPr>
              <a:t>lehetséges</a:t>
            </a:r>
            <a:r>
              <a:rPr lang="en-US" b="0" i="0" dirty="0">
                <a:solidFill>
                  <a:srgbClr val="047D65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047D65"/>
                </a:solidFill>
                <a:effectLst/>
                <a:latin typeface="SFMono-Regular"/>
              </a:rPr>
              <a:t>hogy</a:t>
            </a:r>
            <a:r>
              <a:rPr lang="en-US" b="0" i="0" dirty="0">
                <a:solidFill>
                  <a:srgbClr val="047D65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47D65"/>
                </a:solidFill>
                <a:effectLst/>
                <a:latin typeface="SFMono-Regular"/>
              </a:rPr>
              <a:t>visszaválaszolunk</a:t>
            </a:r>
            <a:r>
              <a:rPr lang="en-US" b="0" i="0" dirty="0">
                <a:solidFill>
                  <a:srgbClr val="047D65"/>
                </a:solidFill>
                <a:effectLst/>
                <a:latin typeface="SFMono-Regular"/>
              </a:rPr>
              <a:t> de a </a:t>
            </a:r>
            <a:r>
              <a:rPr lang="en-US" b="0" i="0" dirty="0" err="1">
                <a:solidFill>
                  <a:srgbClr val="047D65"/>
                </a:solidFill>
                <a:effectLst/>
                <a:latin typeface="SFMono-Regular"/>
              </a:rPr>
              <a:t>szálat</a:t>
            </a:r>
            <a:r>
              <a:rPr lang="en-US" b="0" i="0" dirty="0">
                <a:solidFill>
                  <a:srgbClr val="047D65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47D65"/>
                </a:solidFill>
                <a:effectLst/>
                <a:latin typeface="SFMono-Regular"/>
              </a:rPr>
              <a:t>attól</a:t>
            </a:r>
            <a:r>
              <a:rPr lang="en-US" b="0" i="0" dirty="0">
                <a:solidFill>
                  <a:srgbClr val="047D65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47D65"/>
                </a:solidFill>
                <a:effectLst/>
                <a:latin typeface="SFMono-Regular"/>
              </a:rPr>
              <a:t>még</a:t>
            </a:r>
            <a:r>
              <a:rPr lang="en-US" b="0" i="0" dirty="0">
                <a:solidFill>
                  <a:srgbClr val="047D65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47D65"/>
                </a:solidFill>
                <a:effectLst/>
                <a:latin typeface="SFMono-Regular"/>
              </a:rPr>
              <a:t>hagyjuk</a:t>
            </a:r>
            <a:r>
              <a:rPr lang="en-US" b="0" i="0" dirty="0">
                <a:solidFill>
                  <a:srgbClr val="047D65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047D65"/>
                </a:solidFill>
                <a:effectLst/>
                <a:latin typeface="SFMono-Regular"/>
              </a:rPr>
              <a:t>befejezni</a:t>
            </a:r>
            <a:r>
              <a:rPr lang="en-US" b="0" i="0" dirty="0">
                <a:solidFill>
                  <a:srgbClr val="047D65"/>
                </a:solidFill>
                <a:effectLst/>
                <a:latin typeface="SFMono-Regular"/>
              </a:rPr>
              <a:t> a </a:t>
            </a:r>
            <a:r>
              <a:rPr lang="en-US" b="0" i="0" dirty="0" err="1">
                <a:solidFill>
                  <a:srgbClr val="047D65"/>
                </a:solidFill>
                <a:effectLst/>
                <a:latin typeface="SFMono-Regular"/>
              </a:rPr>
              <a:t>dolgát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98FCB-E6C2-49E0-B010-1A05713A8C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1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709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27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2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3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53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5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8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9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19AD-93F8-424A-B0A0-AE8F25E9B6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F414D-5B2B-48F6-BF60-968AA3A0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8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8177-51C5-4E70-99D8-865F95A1B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microservice resilience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16BD7-06AE-49EB-B811-FF8529C56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capacity to recover quickly from difficulties toughness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B514F9-72E0-4BC7-B6E2-3C1B45EF6E9D}"/>
              </a:ext>
            </a:extLst>
          </p:cNvPr>
          <p:cNvSpPr txBox="1">
            <a:spLocks/>
          </p:cNvSpPr>
          <p:nvPr/>
        </p:nvSpPr>
        <p:spPr>
          <a:xfrm>
            <a:off x="1141411" y="43722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ffectLst/>
                <a:latin typeface="charter"/>
              </a:rPr>
              <a:t>Time Limiter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ABAE99-BC8A-47CA-B46F-FAF93832777E}"/>
              </a:ext>
            </a:extLst>
          </p:cNvPr>
          <p:cNvSpPr txBox="1">
            <a:spLocks/>
          </p:cNvSpPr>
          <p:nvPr/>
        </p:nvSpPr>
        <p:spPr>
          <a:xfrm>
            <a:off x="1141411" y="1915793"/>
            <a:ext cx="9905999" cy="1841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Hívások</a:t>
            </a:r>
            <a:r>
              <a:rPr lang="en-US" dirty="0"/>
              <a:t> </a:t>
            </a:r>
            <a:r>
              <a:rPr lang="en-US" dirty="0" err="1"/>
              <a:t>időkorlátozása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2CF1-AE3F-47FA-83F8-EF8CDC98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83C8-ED19-4F3D-8250-DA6CE88A3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308C-4923-4B80-A7B2-9AF1D4CA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canada-type-gibson"/>
              </a:rPr>
              <a:t>A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canada-type-gibson"/>
              </a:rPr>
              <a:t>probléma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8872-B42A-4347-9692-17B6BBB1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57975"/>
            <a:ext cx="4369051" cy="3541714"/>
          </a:xfrm>
        </p:spPr>
        <p:txBody>
          <a:bodyPr/>
          <a:lstStyle/>
          <a:p>
            <a:r>
              <a:rPr lang="en-US" b="0" i="0" dirty="0">
                <a:effectLst/>
                <a:latin typeface="canada-type-gibson"/>
              </a:rPr>
              <a:t>Microservices can and will fail</a:t>
            </a:r>
          </a:p>
          <a:p>
            <a:pPr lvl="1"/>
            <a:r>
              <a:rPr lang="en-US" dirty="0" err="1"/>
              <a:t>Hardver</a:t>
            </a:r>
            <a:r>
              <a:rPr lang="en-US" dirty="0"/>
              <a:t> </a:t>
            </a:r>
            <a:r>
              <a:rPr lang="en-US" dirty="0" err="1"/>
              <a:t>probléma</a:t>
            </a:r>
            <a:endParaRPr lang="en-US" dirty="0"/>
          </a:p>
          <a:p>
            <a:pPr lvl="1"/>
            <a:r>
              <a:rPr lang="en-US" dirty="0" err="1"/>
              <a:t>Hálózati</a:t>
            </a:r>
            <a:r>
              <a:rPr lang="en-US" dirty="0"/>
              <a:t> </a:t>
            </a:r>
            <a:r>
              <a:rPr lang="en-US" dirty="0" err="1"/>
              <a:t>probléma</a:t>
            </a:r>
            <a:endParaRPr lang="en-US" dirty="0"/>
          </a:p>
          <a:p>
            <a:pPr lvl="1"/>
            <a:r>
              <a:rPr lang="en-US" dirty="0" err="1"/>
              <a:t>Túlterhelés</a:t>
            </a:r>
            <a:r>
              <a:rPr lang="en-US" dirty="0"/>
              <a:t> –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hiány</a:t>
            </a:r>
            <a:endParaRPr lang="en-US" dirty="0"/>
          </a:p>
          <a:p>
            <a:pPr lvl="1"/>
            <a:r>
              <a:rPr lang="en-US" dirty="0" err="1"/>
              <a:t>Szoftver</a:t>
            </a:r>
            <a:r>
              <a:rPr lang="en-US" dirty="0"/>
              <a:t> </a:t>
            </a:r>
            <a:r>
              <a:rPr lang="en-US" dirty="0" err="1"/>
              <a:t>hiba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6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5C1C-F4C1-4959-96F7-82945FD8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DE01-1B29-4BE6-8654-66C73DFC5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4476"/>
            <a:ext cx="9905999" cy="601998"/>
          </a:xfrm>
        </p:spPr>
        <p:txBody>
          <a:bodyPr/>
          <a:lstStyle/>
          <a:p>
            <a:r>
              <a:rPr lang="en-US" dirty="0"/>
              <a:t>Microservice-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közti</a:t>
            </a:r>
            <a:r>
              <a:rPr lang="en-US" dirty="0"/>
              <a:t> </a:t>
            </a:r>
            <a:r>
              <a:rPr lang="en-US" dirty="0" err="1"/>
              <a:t>függőségek</a:t>
            </a:r>
            <a:r>
              <a:rPr lang="en-US" dirty="0"/>
              <a:t> </a:t>
            </a:r>
            <a:r>
              <a:rPr lang="en-US" dirty="0" err="1"/>
              <a:t>tovább</a:t>
            </a:r>
            <a:r>
              <a:rPr lang="en-US" dirty="0"/>
              <a:t> </a:t>
            </a:r>
            <a:r>
              <a:rPr lang="en-US" dirty="0" err="1"/>
              <a:t>növelik</a:t>
            </a:r>
            <a:r>
              <a:rPr lang="en-US" dirty="0"/>
              <a:t> a </a:t>
            </a:r>
            <a:r>
              <a:rPr lang="en-US" dirty="0" err="1"/>
              <a:t>problémát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F02FBB-49EF-459E-96F7-1DF3CA55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63" y="2437583"/>
            <a:ext cx="8040069" cy="383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2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D0C9-7B24-4DCF-BC51-847A04CD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PAtternek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6A114-DBF8-4E41-864F-098C60E3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charter"/>
              </a:rPr>
              <a:t>Circuit-Breaker pattern</a:t>
            </a:r>
          </a:p>
          <a:p>
            <a:r>
              <a:rPr lang="en-US" dirty="0">
                <a:effectLst/>
                <a:latin typeface="charter"/>
              </a:rPr>
              <a:t>Retry pattern</a:t>
            </a:r>
          </a:p>
          <a:p>
            <a:r>
              <a:rPr lang="en-US" dirty="0">
                <a:effectLst/>
                <a:latin typeface="charter"/>
              </a:rPr>
              <a:t>Bulkhead pattern</a:t>
            </a:r>
          </a:p>
          <a:p>
            <a:r>
              <a:rPr lang="en-US" dirty="0">
                <a:effectLst/>
                <a:latin typeface="charter"/>
              </a:rPr>
              <a:t>Rate Limiter</a:t>
            </a:r>
          </a:p>
          <a:p>
            <a:r>
              <a:rPr lang="en-US" dirty="0">
                <a:effectLst/>
                <a:latin typeface="charter"/>
              </a:rPr>
              <a:t>Time Limiter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4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4CB4-8554-4219-8E77-7FE0B5EA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B066-CCD9-4267-8566-B6B759C6F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canada-type-gibson"/>
              </a:rPr>
              <a:t>Hystrix</a:t>
            </a:r>
          </a:p>
          <a:p>
            <a:pPr lvl="1"/>
            <a:r>
              <a:rPr lang="en-US" b="0" i="0" dirty="0">
                <a:effectLst/>
                <a:latin typeface="Roboto" panose="020B0604020202020204" pitchFamily="2" charset="0"/>
              </a:rPr>
              <a:t>Deprecated, maintenance </a:t>
            </a:r>
            <a:r>
              <a:rPr lang="en-US" b="0" i="0" dirty="0" err="1">
                <a:effectLst/>
                <a:latin typeface="Roboto" panose="020B0604020202020204" pitchFamily="2" charset="0"/>
              </a:rPr>
              <a:t>állapotban</a:t>
            </a:r>
            <a:r>
              <a:rPr lang="en-US" b="0" i="0" dirty="0">
                <a:effectLst/>
                <a:latin typeface="Roboto" panose="020B0604020202020204" pitchFamily="2" charset="0"/>
              </a:rPr>
              <a:t> 2018 </a:t>
            </a:r>
            <a:r>
              <a:rPr lang="en-US" b="0" i="0" dirty="0" err="1">
                <a:effectLst/>
                <a:latin typeface="Roboto" panose="020B0604020202020204" pitchFamily="2" charset="0"/>
              </a:rPr>
              <a:t>óta</a:t>
            </a:r>
            <a:endParaRPr lang="en-US" dirty="0">
              <a:effectLst/>
              <a:latin typeface="canada-type-gibson"/>
            </a:endParaRPr>
          </a:p>
          <a:p>
            <a:r>
              <a:rPr lang="en-US" dirty="0">
                <a:effectLst/>
                <a:latin typeface="canada-type-gibson"/>
              </a:rPr>
              <a:t>Resilience4j </a:t>
            </a:r>
          </a:p>
          <a:p>
            <a:pPr lvl="1"/>
            <a:r>
              <a:rPr lang="en-US" dirty="0">
                <a:effectLst/>
                <a:latin typeface="canada-type-gibson"/>
              </a:rPr>
              <a:t>Spring Boot Starter</a:t>
            </a:r>
          </a:p>
          <a:p>
            <a:pPr lvl="1"/>
            <a:r>
              <a:rPr lang="en-US" dirty="0">
                <a:effectLst/>
                <a:latin typeface="canada-type-gibson"/>
              </a:rPr>
              <a:t>Decorator + Annotations</a:t>
            </a:r>
          </a:p>
          <a:p>
            <a:pPr lvl="1"/>
            <a:r>
              <a:rPr lang="en-US" dirty="0">
                <a:effectLst/>
                <a:latin typeface="canada-type-gibson"/>
              </a:rPr>
              <a:t>Monitoring (</a:t>
            </a:r>
            <a:r>
              <a:rPr lang="en-US" dirty="0" err="1">
                <a:effectLst/>
                <a:latin typeface="canada-type-gibson"/>
              </a:rPr>
              <a:t>promotheus</a:t>
            </a:r>
            <a:r>
              <a:rPr lang="en-US" dirty="0">
                <a:effectLst/>
                <a:latin typeface="canada-type-gibso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998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96CE-53F7-433C-81BD-53FC818A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harter"/>
              </a:rPr>
              <a:t>Retry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0656-3ECB-44A6-9BE0-129C9E5A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 </a:t>
            </a:r>
            <a:r>
              <a:rPr lang="en-US" dirty="0" err="1"/>
              <a:t>próbálása</a:t>
            </a:r>
            <a:endParaRPr lang="en-US" dirty="0"/>
          </a:p>
          <a:p>
            <a:pPr lvl="1"/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számban</a:t>
            </a:r>
            <a:endParaRPr lang="en-US" dirty="0"/>
          </a:p>
          <a:p>
            <a:pPr lvl="1"/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időközzel</a:t>
            </a:r>
            <a:endParaRPr lang="en-US" dirty="0"/>
          </a:p>
          <a:p>
            <a:r>
              <a:rPr lang="en-US" dirty="0" err="1"/>
              <a:t>Megoldás</a:t>
            </a:r>
            <a:r>
              <a:rPr lang="en-US" dirty="0"/>
              <a:t>, ha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pillanatnyi</a:t>
            </a:r>
            <a:r>
              <a:rPr lang="en-US" dirty="0"/>
              <a:t> a </a:t>
            </a:r>
            <a:r>
              <a:rPr lang="en-US" dirty="0" err="1"/>
              <a:t>szolgáltatás</a:t>
            </a:r>
            <a:r>
              <a:rPr lang="en-US" dirty="0"/>
              <a:t> </a:t>
            </a:r>
            <a:r>
              <a:rPr lang="en-US" dirty="0" err="1"/>
              <a:t>kiesése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94B4E-32CC-4DD8-8D08-F23AAB34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779" y="600709"/>
            <a:ext cx="4750715" cy="16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4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3684-B173-4A8C-AADD-5BA738E9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harter"/>
              </a:rPr>
              <a:t>Circuit-Breaker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514A-B564-4EF1-93D9-83138DBEE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782471"/>
          </a:xfrm>
        </p:spPr>
        <p:txBody>
          <a:bodyPr/>
          <a:lstStyle/>
          <a:p>
            <a:r>
              <a:rPr lang="en-US" dirty="0"/>
              <a:t>Retry al </a:t>
            </a:r>
            <a:r>
              <a:rPr lang="en-US" dirty="0" err="1"/>
              <a:t>ellentétben</a:t>
            </a:r>
            <a:r>
              <a:rPr lang="en-US" dirty="0"/>
              <a:t> a </a:t>
            </a:r>
            <a:r>
              <a:rPr lang="en-US" dirty="0" err="1"/>
              <a:t>sérült</a:t>
            </a:r>
            <a:r>
              <a:rPr lang="en-US" dirty="0"/>
              <a:t> </a:t>
            </a:r>
            <a:r>
              <a:rPr lang="en-US" dirty="0" err="1"/>
              <a:t>szolgáltatást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hívjük</a:t>
            </a:r>
            <a:r>
              <a:rPr lang="en-US" dirty="0"/>
              <a:t> </a:t>
            </a:r>
            <a:r>
              <a:rPr lang="en-US" dirty="0" err="1"/>
              <a:t>szükségtelenül</a:t>
            </a:r>
            <a:r>
              <a:rPr lang="en-US" dirty="0"/>
              <a:t> </a:t>
            </a:r>
            <a:r>
              <a:rPr lang="en-US" dirty="0" err="1"/>
              <a:t>sokszor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26ED8-BC4F-4C04-95DF-9BB3A13F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759" y="534987"/>
            <a:ext cx="4274652" cy="164564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DF6518-4C41-49E5-AD83-54DB42B17527}"/>
              </a:ext>
            </a:extLst>
          </p:cNvPr>
          <p:cNvSpPr txBox="1">
            <a:spLocks/>
          </p:cNvSpPr>
          <p:nvPr/>
        </p:nvSpPr>
        <p:spPr>
          <a:xfrm>
            <a:off x="1141413" y="3031958"/>
            <a:ext cx="4742029" cy="3368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alkotja</a:t>
            </a:r>
            <a:endParaRPr lang="en-US" dirty="0"/>
          </a:p>
          <a:p>
            <a:pPr lvl="1"/>
            <a:r>
              <a:rPr lang="en-US" dirty="0" err="1"/>
              <a:t>Zárt</a:t>
            </a:r>
            <a:endParaRPr lang="en-US" dirty="0"/>
          </a:p>
          <a:p>
            <a:pPr lvl="1"/>
            <a:r>
              <a:rPr lang="en-US" dirty="0" err="1"/>
              <a:t>Nyitott</a:t>
            </a:r>
            <a:endParaRPr lang="en-US" dirty="0"/>
          </a:p>
          <a:p>
            <a:pPr lvl="1"/>
            <a:r>
              <a:rPr lang="en-US" dirty="0" err="1"/>
              <a:t>Félig</a:t>
            </a:r>
            <a:r>
              <a:rPr lang="en-US" dirty="0"/>
              <a:t> </a:t>
            </a:r>
            <a:r>
              <a:rPr lang="en-US" dirty="0" err="1"/>
              <a:t>nyitott</a:t>
            </a:r>
            <a:endParaRPr lang="en-US" dirty="0"/>
          </a:p>
          <a:p>
            <a:r>
              <a:rPr lang="en-US" dirty="0" err="1"/>
              <a:t>Csúszóablakra</a:t>
            </a:r>
            <a:r>
              <a:rPr lang="en-US" dirty="0"/>
              <a:t> </a:t>
            </a:r>
            <a:r>
              <a:rPr lang="en-US" dirty="0" err="1"/>
              <a:t>épül</a:t>
            </a:r>
            <a:endParaRPr lang="en-US" dirty="0"/>
          </a:p>
          <a:p>
            <a:pPr lvl="1"/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alapú</a:t>
            </a:r>
            <a:endParaRPr lang="en-US" dirty="0"/>
          </a:p>
          <a:p>
            <a:pPr lvl="1"/>
            <a:r>
              <a:rPr lang="en-US" dirty="0" err="1"/>
              <a:t>Számláló</a:t>
            </a:r>
            <a:r>
              <a:rPr lang="en-US" dirty="0"/>
              <a:t> </a:t>
            </a:r>
            <a:r>
              <a:rPr lang="en-US" dirty="0" err="1"/>
              <a:t>alapú</a:t>
            </a:r>
            <a:endParaRPr lang="en-US" dirty="0"/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53E88C-49E3-47B7-9C79-5BF589853121}"/>
              </a:ext>
            </a:extLst>
          </p:cNvPr>
          <p:cNvSpPr txBox="1">
            <a:spLocks/>
          </p:cNvSpPr>
          <p:nvPr/>
        </p:nvSpPr>
        <p:spPr>
          <a:xfrm>
            <a:off x="5883442" y="3031957"/>
            <a:ext cx="4742029" cy="3068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623420-98FC-4FD2-A4C3-B00054DC427C}"/>
              </a:ext>
            </a:extLst>
          </p:cNvPr>
          <p:cNvSpPr txBox="1">
            <a:spLocks/>
          </p:cNvSpPr>
          <p:nvPr/>
        </p:nvSpPr>
        <p:spPr>
          <a:xfrm>
            <a:off x="5883442" y="3027946"/>
            <a:ext cx="4742029" cy="3368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Nyitási</a:t>
            </a:r>
            <a:r>
              <a:rPr lang="en-US" dirty="0"/>
              <a:t> </a:t>
            </a:r>
            <a:r>
              <a:rPr lang="en-US" dirty="0" err="1"/>
              <a:t>küszöbök</a:t>
            </a:r>
            <a:r>
              <a:rPr lang="en-US" dirty="0"/>
              <a:t> (threshold)</a:t>
            </a:r>
          </a:p>
          <a:p>
            <a:pPr lvl="1"/>
            <a:r>
              <a:rPr lang="en-US" dirty="0" err="1"/>
              <a:t>Sikertelen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alapú</a:t>
            </a:r>
            <a:r>
              <a:rPr lang="en-US" dirty="0"/>
              <a:t> (%)</a:t>
            </a:r>
          </a:p>
          <a:p>
            <a:pPr lvl="1"/>
            <a:r>
              <a:rPr lang="en-US" dirty="0" err="1"/>
              <a:t>Lassú</a:t>
            </a:r>
            <a:r>
              <a:rPr lang="en-US" dirty="0"/>
              <a:t> </a:t>
            </a:r>
            <a:r>
              <a:rPr lang="en-US" dirty="0" err="1"/>
              <a:t>válaszidő</a:t>
            </a:r>
            <a:r>
              <a:rPr lang="en-US" dirty="0"/>
              <a:t> </a:t>
            </a:r>
            <a:r>
              <a:rPr lang="en-US" dirty="0" err="1"/>
              <a:t>alapú</a:t>
            </a:r>
            <a:r>
              <a:rPr lang="en-US" dirty="0"/>
              <a:t> (%)</a:t>
            </a:r>
          </a:p>
          <a:p>
            <a:r>
              <a:rPr lang="en-US" dirty="0"/>
              <a:t>X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 </a:t>
            </a:r>
            <a:r>
              <a:rPr lang="en-US" dirty="0" err="1"/>
              <a:t>félig</a:t>
            </a:r>
            <a:r>
              <a:rPr lang="en-US" dirty="0"/>
              <a:t> </a:t>
            </a:r>
            <a:r>
              <a:rPr lang="en-US" dirty="0" err="1"/>
              <a:t>nyitott</a:t>
            </a:r>
            <a:r>
              <a:rPr lang="en-US" dirty="0"/>
              <a:t> </a:t>
            </a:r>
            <a:r>
              <a:rPr lang="en-US" dirty="0" err="1"/>
              <a:t>lesz</a:t>
            </a:r>
            <a:endParaRPr lang="en-US" dirty="0"/>
          </a:p>
          <a:p>
            <a:pPr lvl="1"/>
            <a:r>
              <a:rPr lang="en-US" dirty="0"/>
              <a:t>N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próba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enged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dönt</a:t>
            </a:r>
            <a:r>
              <a:rPr lang="en-US" dirty="0"/>
              <a:t> a </a:t>
            </a:r>
            <a:r>
              <a:rPr lang="en-US" dirty="0" err="1"/>
              <a:t>zárásról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4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106E-650F-4225-969F-F7F5F1D2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harter"/>
              </a:rPr>
              <a:t>Bulkhead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B2DF-E9BE-4AA1-8772-BCF4CA13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94885"/>
            <a:ext cx="9905999" cy="2796316"/>
          </a:xfrm>
        </p:spPr>
        <p:txBody>
          <a:bodyPr/>
          <a:lstStyle/>
          <a:p>
            <a:r>
              <a:rPr lang="en-US" dirty="0" err="1"/>
              <a:t>Limitek</a:t>
            </a:r>
            <a:r>
              <a:rPr lang="en-US" dirty="0"/>
              <a:t> </a:t>
            </a:r>
            <a:r>
              <a:rPr lang="en-US" dirty="0" err="1"/>
              <a:t>felállítása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védve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részét</a:t>
            </a:r>
            <a:endParaRPr lang="en-US" dirty="0"/>
          </a:p>
          <a:p>
            <a:pPr lvl="1"/>
            <a:r>
              <a:rPr lang="en-US" dirty="0" err="1"/>
              <a:t>Konkurens</a:t>
            </a:r>
            <a:r>
              <a:rPr lang="en-US" dirty="0"/>
              <a:t> </a:t>
            </a:r>
            <a:r>
              <a:rPr lang="en-US" dirty="0" err="1"/>
              <a:t>hívások</a:t>
            </a:r>
            <a:r>
              <a:rPr lang="en-US" dirty="0"/>
              <a:t> </a:t>
            </a:r>
            <a:r>
              <a:rPr lang="en-US" dirty="0" err="1"/>
              <a:t>maximalizálása</a:t>
            </a:r>
            <a:endParaRPr lang="en-US" dirty="0"/>
          </a:p>
          <a:p>
            <a:r>
              <a:rPr lang="en-US" dirty="0" err="1"/>
              <a:t>Védelmet</a:t>
            </a:r>
            <a:r>
              <a:rPr lang="en-US" dirty="0"/>
              <a:t> </a:t>
            </a:r>
            <a:r>
              <a:rPr lang="en-US" dirty="0" err="1"/>
              <a:t>nyujthat</a:t>
            </a:r>
            <a:r>
              <a:rPr lang="en-US" dirty="0"/>
              <a:t> </a:t>
            </a:r>
            <a:r>
              <a:rPr lang="en-US" dirty="0" err="1"/>
              <a:t>például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Connection pool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szolgáltatás</a:t>
            </a:r>
            <a:r>
              <a:rPr lang="en-US" dirty="0"/>
              <a:t> </a:t>
            </a:r>
            <a:r>
              <a:rPr lang="en-US" dirty="0" err="1"/>
              <a:t>általi</a:t>
            </a:r>
            <a:r>
              <a:rPr lang="en-US" dirty="0"/>
              <a:t> </a:t>
            </a:r>
            <a:r>
              <a:rPr lang="en-US" dirty="0" err="1"/>
              <a:t>felemésztésére</a:t>
            </a:r>
            <a:endParaRPr lang="en-US" dirty="0"/>
          </a:p>
          <a:p>
            <a:pPr lvl="1"/>
            <a:r>
              <a:rPr lang="en-US" dirty="0"/>
              <a:t>Más </a:t>
            </a:r>
            <a:r>
              <a:rPr lang="en-US" dirty="0" err="1"/>
              <a:t>szervíztől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függőség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 </a:t>
            </a:r>
            <a:r>
              <a:rPr lang="en-US" dirty="0" err="1"/>
              <a:t>lassulása</a:t>
            </a:r>
            <a:r>
              <a:rPr lang="en-US" dirty="0"/>
              <a:t>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okozott</a:t>
            </a:r>
            <a:r>
              <a:rPr lang="en-US" dirty="0"/>
              <a:t> </a:t>
            </a:r>
            <a:r>
              <a:rPr lang="en-US" dirty="0" err="1"/>
              <a:t>szál</a:t>
            </a:r>
            <a:r>
              <a:rPr lang="en-US" dirty="0"/>
              <a:t> </a:t>
            </a:r>
            <a:r>
              <a:rPr lang="en-US" dirty="0" err="1"/>
              <a:t>fogyás</a:t>
            </a:r>
            <a:r>
              <a:rPr lang="en-US" dirty="0"/>
              <a:t> </a:t>
            </a:r>
            <a:r>
              <a:rPr lang="en-US" dirty="0" err="1"/>
              <a:t>ellen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730A6-B130-40F3-A726-1EFF5CC4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968" y="508860"/>
            <a:ext cx="28575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1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944A-E22F-4328-A320-CA31BD8E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harter"/>
              </a:rPr>
              <a:t>Rate Limiter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2BA5A-795F-486E-B6FC-869C3D70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64476"/>
            <a:ext cx="9905999" cy="1263735"/>
          </a:xfrm>
        </p:spPr>
        <p:txBody>
          <a:bodyPr/>
          <a:lstStyle/>
          <a:p>
            <a:r>
              <a:rPr lang="en-US" dirty="0" err="1"/>
              <a:t>Hívások</a:t>
            </a:r>
            <a:r>
              <a:rPr lang="en-US" dirty="0"/>
              <a:t> </a:t>
            </a:r>
            <a:r>
              <a:rPr lang="en-US" dirty="0" err="1"/>
              <a:t>számának</a:t>
            </a:r>
            <a:r>
              <a:rPr lang="en-US" dirty="0"/>
              <a:t> </a:t>
            </a:r>
            <a:r>
              <a:rPr lang="en-US" dirty="0" err="1"/>
              <a:t>korlátozására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időkereten</a:t>
            </a:r>
            <a:r>
              <a:rPr lang="en-US" dirty="0"/>
              <a:t> </a:t>
            </a:r>
            <a:r>
              <a:rPr lang="en-US" dirty="0" err="1"/>
              <a:t>belül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E9725-77AC-42B8-87D8-A262CEAE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788" y="2590382"/>
            <a:ext cx="7802281" cy="356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55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1862</TotalTime>
  <Words>338</Words>
  <Application>Microsoft Office PowerPoint</Application>
  <PresentationFormat>Widescreen</PresentationFormat>
  <Paragraphs>68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</vt:lpstr>
      <vt:lpstr>Calibri</vt:lpstr>
      <vt:lpstr>canada-type-gibson</vt:lpstr>
      <vt:lpstr>charter</vt:lpstr>
      <vt:lpstr>Roboto</vt:lpstr>
      <vt:lpstr>Segoe UI</vt:lpstr>
      <vt:lpstr>SFMono-Regular</vt:lpstr>
      <vt:lpstr>Tw Cen MT</vt:lpstr>
      <vt:lpstr>Circuit</vt:lpstr>
      <vt:lpstr>microservice resilience </vt:lpstr>
      <vt:lpstr>A probléma</vt:lpstr>
      <vt:lpstr>Cascading failures</vt:lpstr>
      <vt:lpstr>PAtternek</vt:lpstr>
      <vt:lpstr>Libek</vt:lpstr>
      <vt:lpstr>Retry pattern</vt:lpstr>
      <vt:lpstr>Circuit-Breaker pattern</vt:lpstr>
      <vt:lpstr>Bulkhead pattern</vt:lpstr>
      <vt:lpstr>Rate Limiter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resilience </dc:title>
  <dc:creator>Nagy Roland</dc:creator>
  <cp:lastModifiedBy>Nagy Roland</cp:lastModifiedBy>
  <cp:revision>9</cp:revision>
  <dcterms:created xsi:type="dcterms:W3CDTF">2021-07-28T11:18:28Z</dcterms:created>
  <dcterms:modified xsi:type="dcterms:W3CDTF">2021-08-03T13:45:29Z</dcterms:modified>
</cp:coreProperties>
</file>