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39604950" cx="324024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iU47f4ops2cuMclDm1iR0fhA6E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2430185" y="6481646"/>
            <a:ext cx="27542094" cy="137883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62"/>
              <a:buFont typeface="Arial"/>
              <a:buNone/>
              <a:defRPr sz="2126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4050308" y="20801769"/>
            <a:ext cx="24301847" cy="9562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3544"/>
              </a:spcBef>
              <a:spcAft>
                <a:spcPts val="0"/>
              </a:spcAft>
              <a:buClr>
                <a:schemeClr val="dk1"/>
              </a:buClr>
              <a:buSzPts val="8505"/>
              <a:buNone/>
              <a:defRPr sz="8505"/>
            </a:lvl1pPr>
            <a:lvl2pPr lvl="1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7"/>
              <a:buNone/>
              <a:defRPr sz="7087"/>
            </a:lvl2pPr>
            <a:lvl3pPr lvl="2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/>
            </a:lvl3pPr>
            <a:lvl4pPr lvl="3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70"/>
              <a:buNone/>
              <a:defRPr sz="5670"/>
            </a:lvl4pPr>
            <a:lvl5pPr lvl="4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70"/>
              <a:buNone/>
              <a:defRPr sz="5670"/>
            </a:lvl5pPr>
            <a:lvl6pPr lvl="5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70"/>
              <a:buNone/>
              <a:defRPr sz="5670"/>
            </a:lvl6pPr>
            <a:lvl7pPr lvl="6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70"/>
              <a:buNone/>
              <a:defRPr sz="5670"/>
            </a:lvl7pPr>
            <a:lvl8pPr lvl="7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70"/>
              <a:buNone/>
              <a:defRPr sz="5670"/>
            </a:lvl8pPr>
            <a:lvl9pPr lvl="8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70"/>
              <a:buNone/>
              <a:defRPr sz="567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2227669" y="36707930"/>
            <a:ext cx="7290554" cy="2108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10733316" y="36707930"/>
            <a:ext cx="10935831" cy="2108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22884240" y="36707930"/>
            <a:ext cx="7290554" cy="2108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2227670" y="2108606"/>
            <a:ext cx="27947124" cy="76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636744" y="9133910"/>
            <a:ext cx="25128977" cy="27947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5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2227669" y="36707930"/>
            <a:ext cx="7290554" cy="2108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10733316" y="36707930"/>
            <a:ext cx="10935831" cy="2108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22884240" y="36707930"/>
            <a:ext cx="7290554" cy="2108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9899723" y="15396889"/>
            <a:ext cx="33563364" cy="6986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-4276355" y="8612623"/>
            <a:ext cx="33563364" cy="205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5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2227669" y="36707930"/>
            <a:ext cx="7290554" cy="2108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10733316" y="36707930"/>
            <a:ext cx="10935831" cy="2108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22884240" y="36707930"/>
            <a:ext cx="7290554" cy="2108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2227670" y="2108606"/>
            <a:ext cx="27947124" cy="76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227670" y="10542984"/>
            <a:ext cx="27947124" cy="25128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5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2227669" y="36707930"/>
            <a:ext cx="7290554" cy="2108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10733316" y="36707930"/>
            <a:ext cx="10935831" cy="2108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22884240" y="36707930"/>
            <a:ext cx="7290554" cy="2108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2210795" y="9873746"/>
            <a:ext cx="27947124" cy="164745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62"/>
              <a:buFont typeface="Arial"/>
              <a:buNone/>
              <a:defRPr sz="2126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2210795" y="26504157"/>
            <a:ext cx="27947124" cy="8663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544"/>
              </a:spcBef>
              <a:spcAft>
                <a:spcPts val="0"/>
              </a:spcAft>
              <a:buClr>
                <a:schemeClr val="dk1"/>
              </a:buClr>
              <a:buSzPts val="8505"/>
              <a:buNone/>
              <a:defRPr sz="8505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7087"/>
              <a:buNone/>
              <a:defRPr sz="7087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6378"/>
              <a:buNone/>
              <a:defRPr sz="6378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70"/>
              <a:buNone/>
              <a:defRPr sz="567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70"/>
              <a:buNone/>
              <a:defRPr sz="567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70"/>
              <a:buNone/>
              <a:defRPr sz="567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70"/>
              <a:buNone/>
              <a:defRPr sz="567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70"/>
              <a:buNone/>
              <a:defRPr sz="567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70"/>
              <a:buNone/>
              <a:defRPr sz="567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2227669" y="36707930"/>
            <a:ext cx="7290554" cy="2108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10733316" y="36707930"/>
            <a:ext cx="10935831" cy="2108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22884240" y="36707930"/>
            <a:ext cx="7290554" cy="2108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2227670" y="2108606"/>
            <a:ext cx="27947124" cy="76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2227669" y="10542984"/>
            <a:ext cx="13771047" cy="25128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5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16403747" y="10542984"/>
            <a:ext cx="13771047" cy="25128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5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2227669" y="36707930"/>
            <a:ext cx="7290554" cy="2108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10733316" y="36707930"/>
            <a:ext cx="10935831" cy="2108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22884240" y="36707930"/>
            <a:ext cx="7290554" cy="2108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2231890" y="2108606"/>
            <a:ext cx="27947124" cy="76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2231894" y="9708716"/>
            <a:ext cx="13707758" cy="47580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544"/>
              </a:spcBef>
              <a:spcAft>
                <a:spcPts val="0"/>
              </a:spcAft>
              <a:buClr>
                <a:schemeClr val="dk1"/>
              </a:buClr>
              <a:buSzPts val="8505"/>
              <a:buNone/>
              <a:defRPr b="1" sz="8505"/>
            </a:lvl1pPr>
            <a:lvl2pPr indent="-2286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7"/>
              <a:buNone/>
              <a:defRPr b="1" sz="7087"/>
            </a:lvl2pPr>
            <a:lvl3pPr indent="-2286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b="1" sz="6378"/>
            </a:lvl3pPr>
            <a:lvl4pPr indent="-2286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70"/>
              <a:buNone/>
              <a:defRPr b="1" sz="5670"/>
            </a:lvl4pPr>
            <a:lvl5pPr indent="-2286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70"/>
              <a:buNone/>
              <a:defRPr b="1" sz="5670"/>
            </a:lvl5pPr>
            <a:lvl6pPr indent="-2286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70"/>
              <a:buNone/>
              <a:defRPr b="1" sz="5670"/>
            </a:lvl6pPr>
            <a:lvl7pPr indent="-2286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70"/>
              <a:buNone/>
              <a:defRPr b="1" sz="5670"/>
            </a:lvl7pPr>
            <a:lvl8pPr indent="-2286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70"/>
              <a:buNone/>
              <a:defRPr b="1" sz="5670"/>
            </a:lvl8pPr>
            <a:lvl9pPr indent="-2286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70"/>
              <a:buNone/>
              <a:defRPr b="1" sz="567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2231894" y="14466808"/>
            <a:ext cx="13707758" cy="21278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5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16403749" y="9708716"/>
            <a:ext cx="13775267" cy="47580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544"/>
              </a:spcBef>
              <a:spcAft>
                <a:spcPts val="0"/>
              </a:spcAft>
              <a:buClr>
                <a:schemeClr val="dk1"/>
              </a:buClr>
              <a:buSzPts val="8505"/>
              <a:buNone/>
              <a:defRPr b="1" sz="8505"/>
            </a:lvl1pPr>
            <a:lvl2pPr indent="-2286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7"/>
              <a:buNone/>
              <a:defRPr b="1" sz="7087"/>
            </a:lvl2pPr>
            <a:lvl3pPr indent="-2286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b="1" sz="6378"/>
            </a:lvl3pPr>
            <a:lvl4pPr indent="-2286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70"/>
              <a:buNone/>
              <a:defRPr b="1" sz="5670"/>
            </a:lvl4pPr>
            <a:lvl5pPr indent="-2286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70"/>
              <a:buNone/>
              <a:defRPr b="1" sz="5670"/>
            </a:lvl5pPr>
            <a:lvl6pPr indent="-2286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70"/>
              <a:buNone/>
              <a:defRPr b="1" sz="5670"/>
            </a:lvl6pPr>
            <a:lvl7pPr indent="-2286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70"/>
              <a:buNone/>
              <a:defRPr b="1" sz="5670"/>
            </a:lvl7pPr>
            <a:lvl8pPr indent="-2286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70"/>
              <a:buNone/>
              <a:defRPr b="1" sz="5670"/>
            </a:lvl8pPr>
            <a:lvl9pPr indent="-2286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70"/>
              <a:buNone/>
              <a:defRPr b="1" sz="567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16403749" y="14466808"/>
            <a:ext cx="13775267" cy="21278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5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2227669" y="36707930"/>
            <a:ext cx="7290554" cy="2108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10733316" y="36707930"/>
            <a:ext cx="10935831" cy="2108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22884240" y="36707930"/>
            <a:ext cx="7290554" cy="2108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2227670" y="2108606"/>
            <a:ext cx="27947124" cy="76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2227669" y="36707930"/>
            <a:ext cx="7290554" cy="2108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10733316" y="36707930"/>
            <a:ext cx="10935831" cy="2108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22884240" y="36707930"/>
            <a:ext cx="7290554" cy="2108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2227669" y="36707930"/>
            <a:ext cx="7290554" cy="2108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10733316" y="36707930"/>
            <a:ext cx="10935831" cy="2108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22884240" y="36707930"/>
            <a:ext cx="7290554" cy="2108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2231890" y="2640330"/>
            <a:ext cx="10450638" cy="92411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40"/>
              <a:buFont typeface="Arial"/>
              <a:buNone/>
              <a:defRPr sz="1134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13775267" y="5702388"/>
            <a:ext cx="16403747" cy="28145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948689" lvl="0" marL="457200" algn="l">
              <a:lnSpc>
                <a:spcPct val="90000"/>
              </a:lnSpc>
              <a:spcBef>
                <a:spcPts val="3544"/>
              </a:spcBef>
              <a:spcAft>
                <a:spcPts val="0"/>
              </a:spcAft>
              <a:buClr>
                <a:schemeClr val="dk1"/>
              </a:buClr>
              <a:buSzPts val="11340"/>
              <a:buChar char="•"/>
              <a:defRPr sz="11340"/>
            </a:lvl1pPr>
            <a:lvl2pPr indent="-858647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9922"/>
              <a:buChar char="•"/>
              <a:defRPr sz="9922"/>
            </a:lvl2pPr>
            <a:lvl3pPr indent="-768667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8505"/>
              <a:buChar char="•"/>
              <a:defRPr sz="8505"/>
            </a:lvl3pPr>
            <a:lvl4pPr indent="-678624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7"/>
              <a:buChar char="•"/>
              <a:defRPr sz="7087"/>
            </a:lvl4pPr>
            <a:lvl5pPr indent="-678624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7"/>
              <a:buChar char="•"/>
              <a:defRPr sz="7087"/>
            </a:lvl5pPr>
            <a:lvl6pPr indent="-678624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7"/>
              <a:buChar char="•"/>
              <a:defRPr sz="7087"/>
            </a:lvl6pPr>
            <a:lvl7pPr indent="-678624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7"/>
              <a:buChar char="•"/>
              <a:defRPr sz="7087"/>
            </a:lvl7pPr>
            <a:lvl8pPr indent="-678624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7"/>
              <a:buChar char="•"/>
              <a:defRPr sz="7087"/>
            </a:lvl8pPr>
            <a:lvl9pPr indent="-678624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7"/>
              <a:buChar char="•"/>
              <a:defRPr sz="7087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2231890" y="11881485"/>
            <a:ext cx="10450638" cy="22011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544"/>
              </a:spcBef>
              <a:spcAft>
                <a:spcPts val="0"/>
              </a:spcAft>
              <a:buClr>
                <a:schemeClr val="dk1"/>
              </a:buClr>
              <a:buSzPts val="5670"/>
              <a:buNone/>
              <a:defRPr sz="5670"/>
            </a:lvl1pPr>
            <a:lvl2pPr indent="-2286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961"/>
              <a:buNone/>
              <a:defRPr sz="4961"/>
            </a:lvl2pPr>
            <a:lvl3pPr indent="-2286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indent="-2286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4"/>
              <a:buNone/>
              <a:defRPr sz="3543"/>
            </a:lvl4pPr>
            <a:lvl5pPr indent="-2286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4"/>
              <a:buNone/>
              <a:defRPr sz="3543"/>
            </a:lvl5pPr>
            <a:lvl6pPr indent="-2286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4"/>
              <a:buNone/>
              <a:defRPr sz="3543"/>
            </a:lvl6pPr>
            <a:lvl7pPr indent="-2286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4"/>
              <a:buNone/>
              <a:defRPr sz="3543"/>
            </a:lvl7pPr>
            <a:lvl8pPr indent="-2286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4"/>
              <a:buNone/>
              <a:defRPr sz="3543"/>
            </a:lvl8pPr>
            <a:lvl9pPr indent="-2286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4"/>
              <a:buNone/>
              <a:defRPr sz="3543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2227669" y="36707930"/>
            <a:ext cx="7290554" cy="2108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10733316" y="36707930"/>
            <a:ext cx="10935831" cy="2108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22884240" y="36707930"/>
            <a:ext cx="7290554" cy="2108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2231890" y="2640330"/>
            <a:ext cx="10450638" cy="92411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40"/>
              <a:buFont typeface="Arial"/>
              <a:buNone/>
              <a:defRPr sz="1134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13775267" y="5702388"/>
            <a:ext cx="16403747" cy="28145184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2231890" y="11881485"/>
            <a:ext cx="10450638" cy="22011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544"/>
              </a:spcBef>
              <a:spcAft>
                <a:spcPts val="0"/>
              </a:spcAft>
              <a:buClr>
                <a:schemeClr val="dk1"/>
              </a:buClr>
              <a:buSzPts val="5670"/>
              <a:buNone/>
              <a:defRPr sz="5670"/>
            </a:lvl1pPr>
            <a:lvl2pPr indent="-2286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961"/>
              <a:buNone/>
              <a:defRPr sz="4961"/>
            </a:lvl2pPr>
            <a:lvl3pPr indent="-2286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indent="-2286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4"/>
              <a:buNone/>
              <a:defRPr sz="3543"/>
            </a:lvl4pPr>
            <a:lvl5pPr indent="-2286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4"/>
              <a:buNone/>
              <a:defRPr sz="3543"/>
            </a:lvl5pPr>
            <a:lvl6pPr indent="-2286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4"/>
              <a:buNone/>
              <a:defRPr sz="3543"/>
            </a:lvl6pPr>
            <a:lvl7pPr indent="-2286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4"/>
              <a:buNone/>
              <a:defRPr sz="3543"/>
            </a:lvl7pPr>
            <a:lvl8pPr indent="-2286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4"/>
              <a:buNone/>
              <a:defRPr sz="3543"/>
            </a:lvl8pPr>
            <a:lvl9pPr indent="-2286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4"/>
              <a:buNone/>
              <a:defRPr sz="3543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2227669" y="36707930"/>
            <a:ext cx="7290554" cy="2108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10733316" y="36707930"/>
            <a:ext cx="10935831" cy="2108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22884240" y="36707930"/>
            <a:ext cx="7290554" cy="2108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2227670" y="2108606"/>
            <a:ext cx="27947124" cy="76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92"/>
              <a:buFont typeface="Arial"/>
              <a:buNone/>
              <a:defRPr b="0" i="0" sz="1559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2227670" y="10542984"/>
            <a:ext cx="27947124" cy="25128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858647" lvl="0" marL="457200" marR="0" rtl="0" algn="l">
              <a:lnSpc>
                <a:spcPct val="90000"/>
              </a:lnSpc>
              <a:spcBef>
                <a:spcPts val="3544"/>
              </a:spcBef>
              <a:spcAft>
                <a:spcPts val="0"/>
              </a:spcAft>
              <a:buClr>
                <a:schemeClr val="dk1"/>
              </a:buClr>
              <a:buSzPts val="9922"/>
              <a:buFont typeface="Arial"/>
              <a:buChar char="•"/>
              <a:defRPr b="0" i="0" sz="99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8667" lvl="1" marL="914400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8505"/>
              <a:buFont typeface="Arial"/>
              <a:buChar char="•"/>
              <a:defRPr b="0" i="0" sz="850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78624" lvl="2" marL="1371600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7"/>
              <a:buFont typeface="Arial"/>
              <a:buChar char="•"/>
              <a:defRPr b="0" i="0" sz="708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3603" lvl="3" marL="1828800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b="0" i="0" sz="637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3603" lvl="4" marL="2286000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b="0" i="0" sz="637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3603" lvl="5" marL="2743200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b="0" i="0" sz="637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3603" lvl="6" marL="3200400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b="0" i="0" sz="637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3603" lvl="7" marL="3657600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b="0" i="0" sz="637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3603" lvl="8" marL="4114800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b="0" i="0" sz="637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2227669" y="36707930"/>
            <a:ext cx="7290554" cy="2108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5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10733316" y="36707930"/>
            <a:ext cx="10935831" cy="2108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5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22884240" y="36707930"/>
            <a:ext cx="7290554" cy="2108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425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425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425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425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425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425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425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425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425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124141" y="9721355"/>
            <a:ext cx="30317952" cy="1440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F9C4A"/>
          </a:solidFill>
          <a:ln cap="flat" cmpd="sng" w="12700">
            <a:solidFill>
              <a:srgbClr val="89A4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Trabalho da Disciplina de Inteligência Artificial – SCC0230, Profa. Solange Oliveira Rezende</a:t>
            </a:r>
            <a:endParaRPr/>
          </a:p>
        </p:txBody>
      </p:sp>
      <p:sp>
        <p:nvSpPr>
          <p:cNvPr id="85" name="Google Shape;85;p1"/>
          <p:cNvSpPr/>
          <p:nvPr/>
        </p:nvSpPr>
        <p:spPr>
          <a:xfrm>
            <a:off x="1123525" y="7287494"/>
            <a:ext cx="30342000" cy="11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500">
                <a:solidFill>
                  <a:schemeClr val="dk1"/>
                </a:solidFill>
              </a:rPr>
              <a:t>Eduardo Rodrigues Amaral, Gabriela Rodrigues do Prado, Laís Saloum Deghaide, Otto Cruz Fernandes</a:t>
            </a:r>
            <a:endParaRPr sz="4500">
              <a:solidFill>
                <a:schemeClr val="dk1"/>
              </a:solidFill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124150" y="12311800"/>
            <a:ext cx="14219700" cy="5685900"/>
          </a:xfrm>
          <a:prstGeom prst="rect">
            <a:avLst/>
          </a:prstGeom>
          <a:noFill/>
          <a:ln cap="flat" cmpd="sng" w="12700">
            <a:solidFill>
              <a:srgbClr val="89A4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720000" spcFirstLastPara="1" rIns="720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CONTEXTUALIZAÇÃO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Um filme de sucesso não apenas entretém o público, mas também permite que as empresas cinematográficas obtenham lucros tremendos. Muitos fatores como bons diretores, atores experientes são consideráveis para criar bons filmes. No entanto, por mais que diretores e atores famosos </a:t>
            </a:r>
            <a:r>
              <a:rPr lang="pt-BR" sz="3200">
                <a:solidFill>
                  <a:schemeClr val="dk1"/>
                </a:solidFill>
              </a:rPr>
              <a:t>possam</a:t>
            </a:r>
            <a:r>
              <a:rPr lang="pt-BR" sz="3200">
                <a:solidFill>
                  <a:schemeClr val="dk1"/>
                </a:solidFill>
              </a:rPr>
              <a:t> trazer uma boa receita de bilheteria e/ou uma obra aclamada pela crítica, nem sempre esse é o caso. Questiona-se então, quais os fatores resultam em uma obra bem avaliada pela crítica.</a:t>
            </a:r>
            <a:endParaRPr sz="3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1123525" y="4493762"/>
            <a:ext cx="30319200" cy="24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0"/>
              <a:t>Predizendo notas IMDB através da Mineração de Dados e de Algoritmos </a:t>
            </a:r>
            <a:r>
              <a:rPr b="1" lang="pt-BR" sz="9000"/>
              <a:t>Regressores</a:t>
            </a:r>
            <a:endParaRPr b="1" sz="90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0"/>
          </a:p>
        </p:txBody>
      </p:sp>
      <p:sp>
        <p:nvSpPr>
          <p:cNvPr id="88" name="Google Shape;88;p1"/>
          <p:cNvSpPr/>
          <p:nvPr/>
        </p:nvSpPr>
        <p:spPr>
          <a:xfrm>
            <a:off x="16283741" y="12311800"/>
            <a:ext cx="15159600" cy="5686006"/>
          </a:xfrm>
          <a:prstGeom prst="rect">
            <a:avLst/>
          </a:prstGeom>
          <a:noFill/>
          <a:ln cap="flat" cmpd="sng" w="12700">
            <a:solidFill>
              <a:srgbClr val="89A4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720000" spcFirstLastPara="1" rIns="720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 b="0" i="0" sz="3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Com base nas informações dos filmes, deseja-se entender quais são os fatores importantes que tornam um filme mais bem-sucedido do que outros. Então, analisa-se que tipo de filme faz mais sucesso, ou seja, obtém maior pontuação no IMDB. Também tem-se como objetivo mostrar os resultados dessa análise de maneira intuitiva, de modo a visualizar o resultado. Neste projeto, as pontuações do IMDB são tomadas como variável de resposta e tem-se como foco as previsões operacionais obtidas a partir da análise do restante das variáveis da base de dados. Também é desejado analisar os resultados de diferentes modelos regressores de modo a identificar qual obtém os melhores resultados para a base em questão.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123517" y="19148251"/>
            <a:ext cx="30318000" cy="9873000"/>
          </a:xfrm>
          <a:prstGeom prst="rect">
            <a:avLst/>
          </a:prstGeom>
          <a:noFill/>
          <a:ln cap="flat" cmpd="sng" w="12700">
            <a:solidFill>
              <a:srgbClr val="89A4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720000" spcFirstLastPara="1" rIns="720000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solidFill>
                  <a:schemeClr val="dk1"/>
                </a:solidFill>
              </a:rPr>
              <a:t>Para o desenvolvimento deste trabalho, foi u</a:t>
            </a:r>
            <a:r>
              <a:rPr lang="pt-BR" sz="4100">
                <a:solidFill>
                  <a:schemeClr val="dk1"/>
                </a:solidFill>
              </a:rPr>
              <a:t>t</a:t>
            </a:r>
            <a:r>
              <a:rPr lang="pt-BR" sz="4100">
                <a:solidFill>
                  <a:schemeClr val="dk1"/>
                </a:solidFill>
              </a:rPr>
              <a:t>ilizado um notebook Python executado na plataforma Google Colab. Utilizou-se a técnica de Mineração de Dados para descoberta de padrões e obtenção de conhecimento a partir dos dados.</a:t>
            </a:r>
            <a:endParaRPr sz="41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solidFill>
                  <a:schemeClr val="dk1"/>
                </a:solidFill>
              </a:rPr>
              <a:t>A partir da base de dados com as notas de IMDB, foi realizada uma análise exploratória, identificando as colunas da base, </a:t>
            </a:r>
            <a:r>
              <a:rPr lang="pt-BR" sz="4100">
                <a:solidFill>
                  <a:schemeClr val="dk1"/>
                </a:solidFill>
              </a:rPr>
              <a:t>analisando, por exemplo, a média de notas por gênero dos filmes, os países que produzem mais filmes, a quantidade de filmes em preto e branco versus colorido.</a:t>
            </a:r>
            <a:endParaRPr sz="41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solidFill>
                  <a:schemeClr val="dk1"/>
                </a:solidFill>
              </a:rPr>
              <a:t>Após esta análise, foi realizado o pré-processamento dos dados. Esta etapa foi responsável pela limpeza e transformação dos dados. Removeu-se duplicatas e valores nulos, em outros casos substituiu-se valores nulos pela média da coluna, reduziu-se o número de valores possíveis de algumas colunas, e, por fim, removeu-se colunas com pouca influência na predição de notas e criou-se novas colunas a partir de outras para auxiliar a análise.</a:t>
            </a:r>
            <a:endParaRPr sz="41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solidFill>
                  <a:schemeClr val="dk1"/>
                </a:solidFill>
              </a:rPr>
              <a:t>Com essas informações, foi feita a predição do </a:t>
            </a:r>
            <a:r>
              <a:rPr i="1" lang="pt-BR" sz="4100">
                <a:solidFill>
                  <a:schemeClr val="dk1"/>
                </a:solidFill>
              </a:rPr>
              <a:t>score</a:t>
            </a:r>
            <a:r>
              <a:rPr lang="pt-BR" sz="4100">
                <a:solidFill>
                  <a:schemeClr val="dk1"/>
                </a:solidFill>
              </a:rPr>
              <a:t> IMDB através de algoritmos de regressão. Os algoritmos foram testados por meio da Validação Cruzada com 5 folds, de forma a assegurar a confiabilidade dos resultados. Antes de todos os treinos, os dados foram normalizados. Reduziu-se a dimensionalidade dos dados para 250 com o uso do PCA. Por fim testou-se 5 diferentes algoritmos de regressão.</a:t>
            </a:r>
            <a:endParaRPr sz="41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solidFill>
                  <a:schemeClr val="dk1"/>
                </a:solidFill>
              </a:rPr>
              <a:t>O resultado dos algoritmos foram comparados com base no Erro Quadrático Médio e Score R² de cada um.</a:t>
            </a:r>
            <a:endParaRPr sz="4100">
              <a:solidFill>
                <a:schemeClr val="dk1"/>
              </a:solidFill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124141" y="30170848"/>
            <a:ext cx="15159600" cy="8312400"/>
          </a:xfrm>
          <a:prstGeom prst="rect">
            <a:avLst/>
          </a:prstGeom>
          <a:noFill/>
          <a:ln cap="flat" cmpd="sng" w="12700">
            <a:solidFill>
              <a:srgbClr val="89A4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720000" spcFirstLastPara="1" rIns="720000" wrap="square" tIns="45700">
            <a:noAutofit/>
          </a:bodyPr>
          <a:lstStyle/>
          <a:p>
            <a:pPr indent="-4826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●"/>
            </a:pPr>
            <a:r>
              <a:rPr lang="pt-BR" sz="4000">
                <a:solidFill>
                  <a:schemeClr val="dk1"/>
                </a:solidFill>
              </a:rPr>
              <a:t>Os algoritmos testados foram: Regressão Linear, Regressão por Árvore de Decisão, Regressão Ridge, Regressão KNN, Regressão Huber</a:t>
            </a:r>
            <a:endParaRPr sz="4000">
              <a:solidFill>
                <a:schemeClr val="dk1"/>
              </a:solidFill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6283741" y="30170848"/>
            <a:ext cx="15159600" cy="8312456"/>
          </a:xfrm>
          <a:prstGeom prst="rect">
            <a:avLst/>
          </a:prstGeom>
          <a:noFill/>
          <a:ln cap="flat" cmpd="sng" w="12700">
            <a:solidFill>
              <a:srgbClr val="89A4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720000" spcFirstLastPara="1" rIns="720000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pt-BR" sz="2800">
                <a:solidFill>
                  <a:srgbClr val="212121"/>
                </a:solidFill>
                <a:highlight>
                  <a:srgbClr val="FFFFFF"/>
                </a:highlight>
              </a:rPr>
              <a:t>Observa-se que o melhor regressor em termos do Score R² é o Ridge. O erro quadrático médio neste caso é 0,89 e o Score R² 0,27.</a:t>
            </a:r>
            <a:endParaRPr sz="28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pt-BR" sz="2800">
                <a:solidFill>
                  <a:srgbClr val="212121"/>
                </a:solidFill>
                <a:highlight>
                  <a:srgbClr val="FFFFFF"/>
                </a:highlight>
              </a:rPr>
              <a:t>Também </a:t>
            </a:r>
            <a:r>
              <a:rPr lang="pt-BR" sz="2800">
                <a:solidFill>
                  <a:srgbClr val="212121"/>
                </a:solidFill>
                <a:highlight>
                  <a:srgbClr val="FFFFFF"/>
                </a:highlight>
              </a:rPr>
              <a:t>é possível</a:t>
            </a:r>
            <a:r>
              <a:rPr lang="pt-BR" sz="2800">
                <a:solidFill>
                  <a:srgbClr val="212121"/>
                </a:solidFill>
                <a:highlight>
                  <a:srgbClr val="FFFFFF"/>
                </a:highlight>
              </a:rPr>
              <a:t> notar que existe espaço para melhora do modelo, de modo a obter resultados mais satisfatórios.</a:t>
            </a:r>
            <a:endParaRPr sz="28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pt-BR" sz="2800">
                <a:solidFill>
                  <a:srgbClr val="212121"/>
                </a:solidFill>
                <a:highlight>
                  <a:srgbClr val="FFFFFF"/>
                </a:highlight>
              </a:rPr>
              <a:t>É importante ressaltar que o principal desafio deste conjunto de dados é seu alto desvio padrão nos valores de algumas colunas, resultando em um grande número de Outliers Verdadeiros. Atacar tal problema é o caminho para melhorar os resultados das predições.</a:t>
            </a:r>
            <a:endParaRPr sz="28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pt-BR" sz="2800">
                <a:solidFill>
                  <a:srgbClr val="212121"/>
                </a:solidFill>
                <a:highlight>
                  <a:srgbClr val="FFFFFF"/>
                </a:highlight>
              </a:rPr>
              <a:t>Ademais, é possível notar que para filmes com scores medianos o modelo obtido performa melhor, para filmes mais bem avaliados a performance abaixa um pouco e para filmes mal avaliados o erro da previsão é o maior dentre todas situações.</a:t>
            </a:r>
            <a:endParaRPr sz="28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pt-BR" sz="2800">
                <a:solidFill>
                  <a:srgbClr val="212121"/>
                </a:solidFill>
                <a:highlight>
                  <a:srgbClr val="FFFFFF"/>
                </a:highlight>
              </a:rPr>
              <a:t>Por fim, tal modelo pode ser utilizado para prever o sucesso crítico de um filme antes de seu lançamento. Como o sucesso depende de um grande número de fatores, muitas vezes não explícitos e transparentes, tal modelo é de grande valia para suportar, de antemão, decisões como investir ou não em certo filme, quanto investir, quais avaliações da crítica esperar, entre outras.</a:t>
            </a:r>
            <a:endParaRPr sz="28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457200" marR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testeira.gif"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125" y="0"/>
            <a:ext cx="30341888" cy="406876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/>
          <p:nvPr/>
        </p:nvSpPr>
        <p:spPr>
          <a:xfrm>
            <a:off x="1124141" y="17998540"/>
            <a:ext cx="30319200" cy="1152525"/>
          </a:xfrm>
          <a:prstGeom prst="rect">
            <a:avLst/>
          </a:prstGeom>
          <a:solidFill>
            <a:srgbClr val="72849D"/>
          </a:solidFill>
          <a:ln cap="flat" cmpd="sng" w="12700">
            <a:solidFill>
              <a:srgbClr val="89A4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MATERIAIS E MÉTODOS</a:t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1124141" y="29021137"/>
            <a:ext cx="15159600" cy="1152600"/>
          </a:xfrm>
          <a:prstGeom prst="rect">
            <a:avLst/>
          </a:prstGeom>
          <a:solidFill>
            <a:srgbClr val="72849D"/>
          </a:solidFill>
          <a:ln cap="flat" cmpd="sng" w="12700">
            <a:solidFill>
              <a:srgbClr val="89A4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RESULTADOS E </a:t>
            </a:r>
            <a:r>
              <a:rPr b="1" lang="pt-BR" sz="5000">
                <a:solidFill>
                  <a:schemeClr val="lt1"/>
                </a:solidFill>
              </a:rPr>
              <a:t>DISCUSSÃO</a:t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16283741" y="29021137"/>
            <a:ext cx="15159600" cy="1152525"/>
          </a:xfrm>
          <a:prstGeom prst="rect">
            <a:avLst/>
          </a:prstGeom>
          <a:solidFill>
            <a:srgbClr val="72849D"/>
          </a:solidFill>
          <a:ln cap="flat" cmpd="sng" w="12700">
            <a:solidFill>
              <a:srgbClr val="89A4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CONCLUSÃO</a:t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1124141" y="11160009"/>
            <a:ext cx="30319200" cy="1152525"/>
          </a:xfrm>
          <a:prstGeom prst="rect">
            <a:avLst/>
          </a:prstGeom>
          <a:solidFill>
            <a:srgbClr val="72849D"/>
          </a:solidFill>
          <a:ln cap="flat" cmpd="sng" w="12700">
            <a:solidFill>
              <a:srgbClr val="89A4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/>
          </a:p>
        </p:txBody>
      </p:sp>
      <p:pic>
        <p:nvPicPr>
          <p:cNvPr id="97" name="Google Shape;97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7175" y="33115000"/>
            <a:ext cx="7494174" cy="4918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5400" y="33080850"/>
            <a:ext cx="7494190" cy="491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2022-11-18T20:19:21Z</dcterms:created>
  <dc:creator>Antonio Rafael Sabino Parmezan</dc:creator>
</cp:coreProperties>
</file>