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2" r:id="rId5"/>
    <p:sldId id="264" r:id="rId6"/>
    <p:sldId id="291" r:id="rId7"/>
    <p:sldId id="290" r:id="rId8"/>
    <p:sldId id="267" r:id="rId9"/>
    <p:sldId id="268" r:id="rId10"/>
    <p:sldId id="292" r:id="rId11"/>
    <p:sldId id="293" r:id="rId12"/>
    <p:sldId id="265" r:id="rId13"/>
    <p:sldId id="273" r:id="rId14"/>
    <p:sldId id="272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94" r:id="rId23"/>
    <p:sldId id="295" r:id="rId24"/>
    <p:sldId id="270" r:id="rId25"/>
    <p:sldId id="281" r:id="rId26"/>
    <p:sldId id="280" r:id="rId27"/>
    <p:sldId id="282" r:id="rId28"/>
    <p:sldId id="284" r:id="rId29"/>
    <p:sldId id="283" r:id="rId30"/>
    <p:sldId id="285" r:id="rId31"/>
    <p:sldId id="286" r:id="rId32"/>
    <p:sldId id="289" r:id="rId33"/>
    <p:sldId id="288" r:id="rId34"/>
    <p:sldId id="263" r:id="rId35"/>
  </p:sldIdLst>
  <p:sldSz cx="12192000" cy="6858000"/>
  <p:notesSz cx="6858000" cy="9144000"/>
  <p:custDataLst>
    <p:tags r:id="rId37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FDE"/>
    <a:srgbClr val="FAFAFA"/>
    <a:srgbClr val="007A63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D68B-3EA9-4551-811F-EA4A25D39042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663FF-0E1D-40E5-A9B4-05FFFE4022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429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02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85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73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95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221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612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Story</a:t>
            </a:r>
            <a:r>
              <a:rPr lang="es-MX" sz="12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1200" dirty="0" err="1">
                <a:solidFill>
                  <a:srgbClr val="FAFAFA"/>
                </a:solidFill>
                <a:latin typeface="Lexend Regular" pitchFamily="2" charset="0"/>
              </a:rPr>
              <a:t>splitting</a:t>
            </a:r>
            <a:endParaRPr lang="es-AR" sz="1200" dirty="0">
              <a:solidFill>
                <a:srgbClr val="55FFDE"/>
              </a:solidFill>
              <a:latin typeface="Lexend Regular" pitchFamily="2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663FF-0E1D-40E5-A9B4-05FFFE402276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63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19B9D-0B34-17FE-96DC-C0AD5CDE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FBC50-8C6F-AAAB-8A17-649774AA1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51050-5A0F-6898-A033-3F6DE20E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16DA8-E7A2-7FB3-548A-43C160BC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5EC4D-83A3-F409-B064-B3F8431C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3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D08D-B430-67E1-D448-09F5F214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68993F-E97F-ABB8-42DE-F758F01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5DEFF-7018-17FB-D1D0-72D70CE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3DF0F-920C-330E-3BB0-55712043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9CB02-0D0F-D28B-9D6A-01E6B00D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8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69905-99AC-2B0D-767F-146AA0D83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091B2B-6262-996F-9730-B16FB0B4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433DA-14C0-BA5C-B45D-98EC0935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EB9B7-426B-22D6-0A85-871AD02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61A16-B5EA-F82E-9AA6-E64801D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864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4BF55-379A-59DD-BFAA-79F0A556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1E7DB-62DD-0F83-44B6-EA54BD0B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EC260-11D0-5AC4-58C4-813ECDC8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91486-00DA-6586-366D-6E43C128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EEFEB-4DD8-D939-C0D3-07231176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0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D6FF-63E7-11D6-3A46-FDF55B3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B88C4-5361-0549-5F34-35DBF888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5B83E-9B6C-6618-2D11-E66EB24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61E34-665F-FDF9-157D-787C0DDE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B871A-7879-9AD2-7EEE-B0CBB16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90B92-9EA8-ECE8-0BD6-C59E2AA4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28E8B-C7E4-88F7-C072-CB8D7408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58CC3-0330-58DC-C630-75BE142E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86B3F3-C8EC-53E9-8E57-ABBAEF3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AA534B-AEBC-6729-CE8F-36197205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3644A-637C-4C46-9A45-32288913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79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E3AC-DC88-341A-0669-0B58BE2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EE15FF-F411-3F2D-7989-6536B080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BDD1C9-830A-5910-2ED4-826D1BFE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024385-8AA6-0A66-6BC8-99A036B43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405EA8-A256-F16F-B49F-82FE75E8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99E100-9DF7-4CE2-05C6-0DFF24B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CF4490-C2AB-362F-2B47-A1C2B245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53457E-ECAA-D05F-A1FB-CD012E68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07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D267-7E74-B32E-C227-98A72DFF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008F3E-129A-812B-4D48-048E3A98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FE338E-12DF-ACC8-D845-D22FFAA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68C9BE-A1F3-2A25-3069-AF7C0ED6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0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8A581C-0B58-AB2C-5A2A-876E052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DD4C2-90CC-2B80-D767-B1BA32CA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5DB78B-305D-65BF-2003-62729A74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78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27A90-0404-E5D2-5218-9308A8DE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B4F57-EF55-50AF-238C-A12AB42E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09E2A4-7FB9-673F-5A9F-FB2455AB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64B11-252A-8FE1-30F2-098D0150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78E49-177E-B755-25F3-17AF20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647DF-693B-8521-4A14-59F9DB85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6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F5C7-51C7-9151-0D1F-D7556673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7DFCAF-FEF2-2494-4BA1-6B70CB323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8D93B-A321-EEB8-1E95-0EC04070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4064E-93E1-177A-4A04-95923EB3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A3116A-D8D8-FE41-215D-8CF6B596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970328-533E-8493-EBC8-C3E3F0A8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81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1665D-15B2-582D-2D54-126837C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FB9DB-3CD5-0D3E-9BA0-558D705F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3F798-F0C9-B06D-1D4D-79AB563D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4F35-EACD-4926-836F-B6952180FDDB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C9EF3-CD4F-8C3E-60DE-33577D9DD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7100B-1D82-E11B-1075-A6D34C1F2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F487-82DC-420D-A33E-51A518D16A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9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56237E85-7D0B-16B4-E0EE-4227D158CFE7}"/>
              </a:ext>
            </a:extLst>
          </p:cNvPr>
          <p:cNvGrpSpPr/>
          <p:nvPr/>
        </p:nvGrpSpPr>
        <p:grpSpPr>
          <a:xfrm>
            <a:off x="565127" y="1106808"/>
            <a:ext cx="9633231" cy="4644383"/>
            <a:chOff x="630441" y="1042310"/>
            <a:chExt cx="9633231" cy="4644383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7E7F9CD-9BF4-726C-4CC1-469620425978}"/>
                </a:ext>
              </a:extLst>
            </p:cNvPr>
            <p:cNvSpPr txBox="1"/>
            <p:nvPr/>
          </p:nvSpPr>
          <p:spPr>
            <a:xfrm>
              <a:off x="630441" y="2085707"/>
              <a:ext cx="9633231" cy="360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7600" dirty="0">
                  <a:solidFill>
                    <a:srgbClr val="FAFAFA"/>
                  </a:solidFill>
                  <a:effectLst/>
                  <a:latin typeface="Lexend Deca ExtraBold" pitchFamily="2" charset="0"/>
                </a:rPr>
                <a:t>Prácticas Ágiles para el Desarrollo de Software</a:t>
              </a:r>
              <a:endParaRPr lang="es-AR" sz="7600" dirty="0">
                <a:solidFill>
                  <a:srgbClr val="FAFAFA"/>
                </a:solidFill>
                <a:latin typeface="Lexend Deca ExtraBold" pitchFamily="2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FF23A0-B337-72A1-D948-5F91ECE887E4}"/>
                </a:ext>
              </a:extLst>
            </p:cNvPr>
            <p:cNvSpPr txBox="1"/>
            <p:nvPr/>
          </p:nvSpPr>
          <p:spPr>
            <a:xfrm>
              <a:off x="630441" y="1042310"/>
              <a:ext cx="22859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AR" sz="4200" dirty="0">
                  <a:solidFill>
                    <a:srgbClr val="007A63"/>
                  </a:solidFill>
                  <a:effectLst/>
                  <a:latin typeface="Lexend Bold" pitchFamily="2" charset="0"/>
                </a:rPr>
                <a:t>CMYK 5</a:t>
              </a:r>
              <a:endParaRPr lang="es-AR" sz="4200" dirty="0">
                <a:solidFill>
                  <a:srgbClr val="007A63"/>
                </a:solidFill>
                <a:latin typeface="Lexend 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9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40911495-DCBB-87AA-11FE-EE14D6BA92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44BB57C-9F79-42FD-200D-5CBD3BDB3A5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0400" y="2571750"/>
            <a:ext cx="701802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4800" b="1" dirty="0">
                <a:solidFill>
                  <a:srgbClr val="FAFAFA"/>
                </a:solidFill>
                <a:latin typeface="Lexend Deca ExtraBold" pitchFamily="2" charset="0"/>
              </a:rPr>
              <a:t>¿Y una metodología?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A39BC04-D0DD-4610-3100-8442ABB9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93" y="2386284"/>
            <a:ext cx="2085431" cy="20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46381-E2B4-B7CF-5F6D-A7A23CD28AA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8DBBA7-FCA6-C9C3-AE98-B64BB3CF3CB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48865A1-1B9D-ACDE-D9E0-5D7D79E0E4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>
                <a:solidFill>
                  <a:srgbClr val="5B5B5B"/>
                </a:solidFill>
              </a:rPr>
              <a:t>¿Y qué dirías que es una metodología?</a:t>
            </a:r>
            <a:endParaRPr lang="es-AR" sz="3600" b="1">
              <a:solidFill>
                <a:srgbClr val="5B5B5B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7A9D40-CE5B-6483-0FBB-A3152DB6F2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s-AR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9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8" y="883395"/>
            <a:ext cx="4987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Definiciones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6D6A0E-CB93-A35D-218D-EBD8A20D296F}"/>
              </a:ext>
            </a:extLst>
          </p:cNvPr>
          <p:cNvSpPr txBox="1"/>
          <p:nvPr/>
        </p:nvSpPr>
        <p:spPr>
          <a:xfrm>
            <a:off x="251928" y="2346036"/>
            <a:ext cx="3084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55FFDE"/>
                </a:solidFill>
                <a:latin typeface="Lexend Medium" pitchFamily="2" charset="0"/>
              </a:rPr>
              <a:t>Herramienta</a:t>
            </a:r>
            <a:endParaRPr lang="es-AR" sz="3600" dirty="0">
              <a:solidFill>
                <a:srgbClr val="55FFD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47F55B-9C3F-B00E-B05F-6ADA309E3135}"/>
              </a:ext>
            </a:extLst>
          </p:cNvPr>
          <p:cNvSpPr txBox="1"/>
          <p:nvPr/>
        </p:nvSpPr>
        <p:spPr>
          <a:xfrm>
            <a:off x="4369319" y="4186168"/>
            <a:ext cx="345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55FFDE"/>
                </a:solidFill>
                <a:latin typeface="Lexend Medium" pitchFamily="2" charset="0"/>
              </a:rPr>
              <a:t>Metodología</a:t>
            </a:r>
            <a:endParaRPr lang="es-AR" sz="3600" dirty="0">
              <a:solidFill>
                <a:srgbClr val="55FFDE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69225E-7368-0F37-A01A-F03EBA21E701}"/>
              </a:ext>
            </a:extLst>
          </p:cNvPr>
          <p:cNvSpPr txBox="1"/>
          <p:nvPr/>
        </p:nvSpPr>
        <p:spPr>
          <a:xfrm>
            <a:off x="8486710" y="2343741"/>
            <a:ext cx="226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55FFDE"/>
                </a:solidFill>
                <a:latin typeface="Lexend Medium" pitchFamily="2" charset="0"/>
              </a:rPr>
              <a:t>Práctica</a:t>
            </a:r>
            <a:endParaRPr lang="es-AR" sz="3600" dirty="0">
              <a:solidFill>
                <a:srgbClr val="55FFDE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6684E1-D0B4-7803-3C05-1A0D4BFE9981}"/>
              </a:ext>
            </a:extLst>
          </p:cNvPr>
          <p:cNvSpPr txBox="1"/>
          <p:nvPr/>
        </p:nvSpPr>
        <p:spPr>
          <a:xfrm>
            <a:off x="251928" y="4186168"/>
            <a:ext cx="226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55FFDE"/>
                </a:solidFill>
                <a:latin typeface="Lexend Medium" pitchFamily="2" charset="0"/>
              </a:rPr>
              <a:t>Proceso</a:t>
            </a:r>
            <a:endParaRPr lang="es-AR" sz="3600" dirty="0">
              <a:solidFill>
                <a:srgbClr val="55FFDE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731B30-195C-CA88-B629-5015D7955585}"/>
              </a:ext>
            </a:extLst>
          </p:cNvPr>
          <p:cNvSpPr txBox="1"/>
          <p:nvPr/>
        </p:nvSpPr>
        <p:spPr>
          <a:xfrm>
            <a:off x="4369319" y="2343741"/>
            <a:ext cx="281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55FFDE"/>
                </a:solidFill>
                <a:latin typeface="Lexend Medium" pitchFamily="2" charset="0"/>
              </a:rPr>
              <a:t>Framework</a:t>
            </a:r>
            <a:endParaRPr lang="es-AR" sz="3600" dirty="0">
              <a:solidFill>
                <a:srgbClr val="55FFDE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1B1D9-DD5A-B4B2-D7D6-76CF5209AFBF}"/>
              </a:ext>
            </a:extLst>
          </p:cNvPr>
          <p:cNvSpPr txBox="1"/>
          <p:nvPr/>
        </p:nvSpPr>
        <p:spPr>
          <a:xfrm>
            <a:off x="251928" y="2900736"/>
            <a:ext cx="3782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>
                <a:solidFill>
                  <a:srgbClr val="FAFAFA"/>
                </a:solidFill>
                <a:latin typeface="Lexend Deca" pitchFamily="2" charset="0"/>
              </a:rPr>
              <a:t>Recursos materiales o digitales que usamos para ejecutar una determinada tarea o proceso.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70B45D-FA1C-8F46-986A-3669C4144786}"/>
              </a:ext>
            </a:extLst>
          </p:cNvPr>
          <p:cNvSpPr txBox="1"/>
          <p:nvPr/>
        </p:nvSpPr>
        <p:spPr>
          <a:xfrm>
            <a:off x="4369319" y="2900734"/>
            <a:ext cx="3782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AFAFA"/>
                </a:solidFill>
                <a:latin typeface="Lexend Deca" pitchFamily="2" charset="0"/>
              </a:rPr>
              <a:t>Marco de gestión que provee de reglas y líneas guía para lograr un objetivo, usualmente sin detalles o rigidez excesiva.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191511A-E706-F668-E4F8-2DED6062E4AF}"/>
              </a:ext>
            </a:extLst>
          </p:cNvPr>
          <p:cNvSpPr txBox="1"/>
          <p:nvPr/>
        </p:nvSpPr>
        <p:spPr>
          <a:xfrm>
            <a:off x="267777" y="4887300"/>
            <a:ext cx="3782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FAFAFA"/>
                </a:solidFill>
                <a:latin typeface="Lexend Deca" pitchFamily="2" charset="0"/>
              </a:rPr>
              <a:t>Enfoque con un conjunto definido de reglas, actividades y prácticas para resolver problemas específicos bajo un abordaje repetible.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13C563-9205-1A76-F570-AFB6C84949CC}"/>
              </a:ext>
            </a:extLst>
          </p:cNvPr>
          <p:cNvSpPr txBox="1"/>
          <p:nvPr/>
        </p:nvSpPr>
        <p:spPr>
          <a:xfrm>
            <a:off x="8486710" y="2900734"/>
            <a:ext cx="26144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FAFAFA"/>
                </a:solidFill>
                <a:latin typeface="Lexend Deca" pitchFamily="2" charset="0"/>
              </a:rPr>
              <a:t>Actividades atómicas realizadas de forma regular por un equipo para llevar el trabajo a término.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7F202C-D73E-CBEF-C1D5-48E90DA14949}"/>
              </a:ext>
            </a:extLst>
          </p:cNvPr>
          <p:cNvSpPr txBox="1"/>
          <p:nvPr/>
        </p:nvSpPr>
        <p:spPr>
          <a:xfrm>
            <a:off x="4369319" y="4888023"/>
            <a:ext cx="3772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FAFAFA"/>
                </a:solidFill>
                <a:latin typeface="Lexend Deca" pitchFamily="2" charset="0"/>
              </a:rPr>
              <a:t>Conjunto definido, articulado y gestionado de prácticas para la ejecución del trabajo dentro un proyecto específico.</a:t>
            </a:r>
          </a:p>
        </p:txBody>
      </p:sp>
    </p:spTree>
    <p:extLst>
      <p:ext uri="{BB962C8B-B14F-4D97-AF65-F5344CB8AC3E}">
        <p14:creationId xmlns:p14="http://schemas.microsoft.com/office/powerpoint/2010/main" val="35677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8" y="883395"/>
            <a:ext cx="4987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Metodologías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1046FC4-B235-11AB-EB8A-5229B42E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59" y="24895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C0A272C-ED84-F4FA-52D0-4A2D2463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0" y="2229952"/>
            <a:ext cx="2901043" cy="29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6D6A0E-CB93-A35D-218D-EBD8A20D296F}"/>
              </a:ext>
            </a:extLst>
          </p:cNvPr>
          <p:cNvSpPr txBox="1"/>
          <p:nvPr/>
        </p:nvSpPr>
        <p:spPr>
          <a:xfrm>
            <a:off x="915774" y="5130995"/>
            <a:ext cx="174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Escala</a:t>
            </a:r>
            <a:endParaRPr lang="es-AR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47F55B-9C3F-B00E-B05F-6ADA309E3135}"/>
              </a:ext>
            </a:extLst>
          </p:cNvPr>
          <p:cNvSpPr txBox="1"/>
          <p:nvPr/>
        </p:nvSpPr>
        <p:spPr>
          <a:xfrm>
            <a:off x="8101278" y="5130995"/>
            <a:ext cx="345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Comunicación</a:t>
            </a:r>
            <a:endParaRPr lang="es-AR" sz="3600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B200D9BA-F5E6-8876-E42F-EF425B35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44" y="2412549"/>
            <a:ext cx="2607950" cy="26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69225E-7368-0F37-A01A-F03EBA21E701}"/>
              </a:ext>
            </a:extLst>
          </p:cNvPr>
          <p:cNvSpPr txBox="1"/>
          <p:nvPr/>
        </p:nvSpPr>
        <p:spPr>
          <a:xfrm>
            <a:off x="4539551" y="5130994"/>
            <a:ext cx="226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Precisión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02744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Frameworks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2301037"/>
            <a:ext cx="933994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XP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Scrum </a:t>
            </a:r>
            <a:r>
              <a:rPr lang="es-AR" sz="3600" dirty="0">
                <a:solidFill>
                  <a:srgbClr val="FAFAFA"/>
                </a:solidFill>
                <a:latin typeface="Lexend ExtraLight" pitchFamily="2" charset="0"/>
              </a:rPr>
              <a:t>(bueno, había que nombrarlo)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Kanban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SAFe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Disciplined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Agile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Heart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of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229041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Prácticas – Parte 1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2254870"/>
            <a:ext cx="98407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Definición de hecho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Visualización del trabajo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Limitación el trabajo concurrente (WIP)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Unit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testing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Pair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&amp;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mob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programming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Refinamiento del backlog</a:t>
            </a:r>
          </a:p>
        </p:txBody>
      </p:sp>
    </p:spTree>
    <p:extLst>
      <p:ext uri="{BB962C8B-B14F-4D97-AF65-F5344CB8AC3E}">
        <p14:creationId xmlns:p14="http://schemas.microsoft.com/office/powerpoint/2010/main" val="396995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Definición de Hecho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F44838-94E7-FF3B-7486-3FE30A77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3" y="2720897"/>
            <a:ext cx="2528924" cy="25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77199"/>
            <a:ext cx="62293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Mediante una </a:t>
            </a:r>
            <a:r>
              <a:rPr lang="es-MX" sz="2800" dirty="0" err="1">
                <a:solidFill>
                  <a:srgbClr val="55FFDE"/>
                </a:solidFill>
                <a:latin typeface="Lexend Regular" pitchFamily="2" charset="0"/>
              </a:rPr>
              <a:t>checklist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, e</a:t>
            </a:r>
            <a:r>
              <a:rPr lang="es-AR" sz="2800" dirty="0">
                <a:solidFill>
                  <a:srgbClr val="FAFAFA"/>
                </a:solidFill>
                <a:latin typeface="Lexend Regular" pitchFamily="2" charset="0"/>
              </a:rPr>
              <a:t>quipo y clientes deciden cuándo un ítem de trabajo puede ser considerado </a:t>
            </a:r>
            <a:r>
              <a:rPr lang="es-AR" sz="2800" dirty="0">
                <a:solidFill>
                  <a:srgbClr val="55FFDE"/>
                </a:solidFill>
                <a:latin typeface="Lexend Regular" pitchFamily="2" charset="0"/>
              </a:rPr>
              <a:t>hecho.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determinar y reflejar los posibles estados de los ítems de trabajo del proyecto y determinar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criterios de calidad y aceptación 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sobre el trabajo realizado.</a:t>
            </a:r>
            <a:endParaRPr lang="es-AR" sz="2800" dirty="0">
              <a:solidFill>
                <a:srgbClr val="55FFDE"/>
              </a:solidFill>
              <a:latin typeface="Lexend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4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120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Visualización del Trabajo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08704"/>
            <a:ext cx="62293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Busca brindar una representación visible a nuestro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modelo de flujo de trabajo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  <a:endParaRPr lang="es-AR" sz="2800" dirty="0">
              <a:solidFill>
                <a:srgbClr val="55FFDE"/>
              </a:solidFill>
              <a:latin typeface="Lexend Regular" pitchFamily="2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que tanto equipo como clientes accedan a información condensada acerca del estado actual de los ítems de trabajo del proyecto, generando un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radiador de información 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de fácil consumo.</a:t>
            </a:r>
            <a:endParaRPr lang="es-AR" sz="2800" dirty="0">
              <a:solidFill>
                <a:srgbClr val="55FFDE"/>
              </a:solidFill>
              <a:latin typeface="Lexend Regular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4A030D-77AD-FAEA-CB49-0F84C4EF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3" y="2720897"/>
            <a:ext cx="2528924" cy="25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0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120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Limitación del WIP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08704"/>
            <a:ext cx="62293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Se basa en que cuantos más elementos de trabajo hay en curso, más se cambia el contexto en una ventana de tiempo.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identificar cuellos de botella en la gestión de un proyecto, sirviendo de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radiador de información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para la introducción de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modificaciones y mejoras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  <a:endParaRPr lang="es-AR" sz="2800" dirty="0">
              <a:solidFill>
                <a:srgbClr val="55FFDE"/>
              </a:solidFill>
              <a:latin typeface="Lexend Regular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C1EB46-2388-FC0E-ED44-F1B9171B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2720897"/>
            <a:ext cx="2528924" cy="25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6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1206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Unit</a:t>
            </a:r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 </a:t>
            </a:r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Testing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89" y="2208704"/>
            <a:ext cx="752360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Técnica mediante la cual el equipo de desarrollo puede probar y verificar la correctitud de módulos aislados.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reducción de defectos futuros 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al modificar funcionalidad ya existente y moldea la forma de programar del equipo de desarrollo, generando código con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menos interdependencias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  <a:endParaRPr lang="es-AR" sz="2800" dirty="0">
              <a:solidFill>
                <a:srgbClr val="55FFDE"/>
              </a:solidFill>
              <a:latin typeface="Lexend Regular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B62422-29A4-94AE-BD24-84549CE8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0" y="2720897"/>
            <a:ext cx="2780851" cy="27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21CB79-D805-9959-1197-07BB0EDA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0" y="1007972"/>
            <a:ext cx="3585249" cy="40648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4768989" y="883395"/>
            <a:ext cx="66410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Ramiro Olivencia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7AD732-FC6C-6C64-B274-F86499935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87" y="5269066"/>
            <a:ext cx="3624611" cy="7249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4768989" y="2274838"/>
            <a:ext cx="7095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Analista en Sistemas / UTN</a:t>
            </a:r>
          </a:p>
          <a:p>
            <a:pPr marL="571500" indent="-571500"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Lead Dev en EY GDS</a:t>
            </a:r>
          </a:p>
          <a:p>
            <a:pPr marL="571500" indent="-571500"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strike="sngStrike" dirty="0">
                <a:solidFill>
                  <a:srgbClr val="FAFAFA"/>
                </a:solidFill>
                <a:latin typeface="Lexend Medium" pitchFamily="2" charset="0"/>
              </a:rPr>
              <a:t>Scrum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Master certificado</a:t>
            </a:r>
            <a:endParaRPr lang="es-AR" sz="3600" dirty="0">
              <a:solidFill>
                <a:srgbClr val="FAFAFA"/>
              </a:solidFill>
              <a:effectLst/>
              <a:latin typeface="Lexend Medium" pitchFamily="2" charset="0"/>
            </a:endParaRPr>
          </a:p>
          <a:p>
            <a:pPr marL="571500" indent="-571500"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effectLst/>
                <a:latin typeface="Lexend Medium" pitchFamily="2" charset="0"/>
              </a:rPr>
              <a:t> Mentor en </a:t>
            </a:r>
            <a:r>
              <a:rPr lang="es-AR" sz="3600" dirty="0" err="1">
                <a:solidFill>
                  <a:srgbClr val="FAFAFA"/>
                </a:solidFill>
                <a:effectLst/>
                <a:latin typeface="Lexend Medium" pitchFamily="2" charset="0"/>
              </a:rPr>
              <a:t>FrontendCafé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61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7396DD4-09AD-4CC2-D25E-F7936EF38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9" y="2880586"/>
            <a:ext cx="2461472" cy="24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326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Pair</a:t>
            </a:r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 &amp; </a:t>
            </a:r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Mob</a:t>
            </a:r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 </a:t>
            </a:r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Programming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89" y="2208704"/>
            <a:ext cx="73231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Actividad en la que dos (</a:t>
            </a:r>
            <a:r>
              <a:rPr lang="es-MX" sz="2800" dirty="0" err="1">
                <a:solidFill>
                  <a:srgbClr val="FAFAFA"/>
                </a:solidFill>
                <a:latin typeface="Lexend Regular" pitchFamily="2" charset="0"/>
              </a:rPr>
              <a:t>pair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) o más (</a:t>
            </a:r>
            <a:r>
              <a:rPr lang="es-MX" sz="2800" dirty="0" err="1">
                <a:solidFill>
                  <a:srgbClr val="FAFAFA"/>
                </a:solidFill>
                <a:latin typeface="Lexend Regular" pitchFamily="2" charset="0"/>
              </a:rPr>
              <a:t>mob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) desarrolladores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colaboran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en tiempo real en la programación de un código determinado.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una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colaboración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táctico-estratégica en la escritura del código, generando mejor código y sirviendo como plataforma para el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aprendizaje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e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intercambio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entre pares.</a:t>
            </a:r>
          </a:p>
        </p:txBody>
      </p:sp>
    </p:spTree>
    <p:extLst>
      <p:ext uri="{BB962C8B-B14F-4D97-AF65-F5344CB8AC3E}">
        <p14:creationId xmlns:p14="http://schemas.microsoft.com/office/powerpoint/2010/main" val="308542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326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B</a:t>
            </a:r>
            <a:r>
              <a:rPr lang="es-AR" sz="5600" dirty="0" err="1">
                <a:solidFill>
                  <a:srgbClr val="CFCFCF"/>
                </a:solidFill>
                <a:latin typeface="Lexend Medium" pitchFamily="2" charset="0"/>
              </a:rPr>
              <a:t>acklog</a:t>
            </a:r>
            <a:r>
              <a:rPr lang="es-AR" sz="5600" dirty="0">
                <a:solidFill>
                  <a:srgbClr val="CFCFCF"/>
                </a:solidFill>
                <a:latin typeface="Lexend Medium" pitchFamily="2" charset="0"/>
              </a:rPr>
              <a:t> </a:t>
            </a:r>
            <a:r>
              <a:rPr lang="es-AR" sz="5600" dirty="0" err="1">
                <a:solidFill>
                  <a:srgbClr val="CFCFCF"/>
                </a:solidFill>
                <a:latin typeface="Lexend Medium" pitchFamily="2" charset="0"/>
              </a:rPr>
              <a:t>Refinement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300144"/>
            <a:ext cx="650367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Consiste en dividir el trabajo futuro pendiente en partes más pequeñas, permitiendo definir ítems de trabajo más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precisos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y más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pequeños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Da la ventaja de poder realizar una mejor clasificación y priorización del trabajo pendiente, más su posterior planificación y realización.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8074A-B877-7FB9-E0BC-10BE1D65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9" y="2880586"/>
            <a:ext cx="2461472" cy="24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1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00396880-B70F-330F-9B58-7B9AF2356F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307474-B246-C1BF-3749-107BF99DFD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55FFDE"/>
              </a:buClr>
              <a:buSzPct val="120000"/>
            </a:pPr>
            <a:r>
              <a:rPr lang="es-AR" sz="3600" dirty="0">
                <a:solidFill>
                  <a:srgbClr val="FAFAFA"/>
                </a:solidFill>
                <a:latin typeface="Lexend Deca ExtraBold" pitchFamily="2" charset="0"/>
              </a:rPr>
              <a:t>Abrimos la ronda de preguntas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EFFBAB-8E52-136A-999C-99ECAF0D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6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537F23-18D6-33EF-8CCD-2DBE2D00553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02FEB8-FF7E-5BF4-61A8-4E3E4E67F3B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C25C17D-ED4B-95B9-DF37-A27E24D477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3600" b="1">
                <a:solidFill>
                  <a:srgbClr val="5B5B5B"/>
                </a:solidFill>
              </a:rPr>
              <a:t>Audience Q&amp;A Session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853E2E0-824D-7ADC-B1D6-5F4498B8B8B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audience questions on this slide.</a:t>
            </a:r>
            <a:endParaRPr lang="es-AR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79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Prácticas – Parte 2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2254870"/>
            <a:ext cx="98407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Integración y Entrega continua (CI/CD)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Demos y Retrospectives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Daily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standups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Linting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&amp; código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opinionado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Refactoring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Spikes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1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326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Demos &amp; Retrospectives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08704"/>
            <a:ext cx="664083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Permiten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inspeccionar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y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generar </a:t>
            </a:r>
            <a:r>
              <a:rPr lang="es-MX" sz="2800" dirty="0" err="1">
                <a:solidFill>
                  <a:srgbClr val="55FFDE"/>
                </a:solidFill>
                <a:latin typeface="Lexend Regular" pitchFamily="2" charset="0"/>
              </a:rPr>
              <a:t>feedback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del trabajo entregado y el funcionamiento del equipo, en ese orden.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Brindan la oportunidad de generar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ajustes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y adaptarse al cambio 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en la realización del trabajo futuro y la forma de trabajar del equipo, respectivamente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19125-1107-BD07-9059-5BCB0235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2731924"/>
            <a:ext cx="2653305" cy="265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13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326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CI/CD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255735" y="489734"/>
            <a:ext cx="7310659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La CI permite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automatización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de compilaciones y pruebas. La CD permite la puesta en producción de manera rápida, segura y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sostenible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a lo largo del tiempo.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La ventaja de usar CI es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detección temprana 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de problemas, más el añadido de calidad al proyecto.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La CD permite que el despliegue de software pase a ser una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tarea de rutina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más y no un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impedimento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o una tarea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bloqueante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en el desarrollo.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B21280-2BB2-3F0E-29F0-E7D1253E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8" y="2720898"/>
            <a:ext cx="2653304" cy="2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05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9326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Daily</a:t>
            </a:r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 </a:t>
            </a:r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Standup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88714"/>
            <a:ext cx="72237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Provee un mecanismo de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inspección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diaria del trabajo realizado, los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impedimentos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y el trabajo a realizar a continuación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Permiten detectar de manera rápida impedimentos, mejorar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comunicación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y proveer un marco para una rápida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toma de decisiones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91EFB8-552F-A63C-D1C7-4A54A20C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0" y="2720897"/>
            <a:ext cx="2819810" cy="28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4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10035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Refactoring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88714"/>
            <a:ext cx="774907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Consiste en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mejora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de la estructura interna de una porción de código existente, preservando su comportamiento externo.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mejorar atributos objetivos del código y plantear la escritura del mismo de manera estratégica, facilitando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comprensión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del propósito del código y las 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futuras modificaciones y adaptaciones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98BD6C-146F-0ED1-458F-B516C4B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" y="2657913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6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10035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Linting</a:t>
            </a:r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 &amp; </a:t>
            </a:r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Opinionated</a:t>
            </a:r>
            <a:r>
              <a:rPr lang="es-MX" sz="5600" dirty="0">
                <a:solidFill>
                  <a:srgbClr val="CFCFCF"/>
                </a:solidFill>
                <a:latin typeface="Lexend Medium" pitchFamily="2" charset="0"/>
              </a:rPr>
              <a:t> </a:t>
            </a:r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Code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48990" y="2288714"/>
            <a:ext cx="722376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la aplicación reglas de estilo y forma de escritura del código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consensuadas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por el equipo, más la posibilidad de aplicarlas de manera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automática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Acarrea el beneficio de la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unificación de criterios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respecto de cómo escribir y presentar el código de un proyecto.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D0083-E704-3720-7BFD-52D76306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5" y="2811934"/>
            <a:ext cx="2819810" cy="28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7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Temas de la charla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1942732"/>
            <a:ext cx="93399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Arribar a una definición de agilidad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Aprender sobre prácticas, metodologías y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frameworks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ágiles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Conocer sobre prácticas ágiles para usar en nuestro proceso de desarrollo y construir nuestra metodología</a:t>
            </a:r>
          </a:p>
        </p:txBody>
      </p:sp>
    </p:spTree>
    <p:extLst>
      <p:ext uri="{BB962C8B-B14F-4D97-AF65-F5344CB8AC3E}">
        <p14:creationId xmlns:p14="http://schemas.microsoft.com/office/powerpoint/2010/main" val="209551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10035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600" dirty="0" err="1">
                <a:solidFill>
                  <a:srgbClr val="CFCFCF"/>
                </a:solidFill>
                <a:latin typeface="Lexend Medium" pitchFamily="2" charset="0"/>
              </a:rPr>
              <a:t>Spikes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02740-8468-7AA8-695C-F720A9330F64}"/>
              </a:ext>
            </a:extLst>
          </p:cNvPr>
          <p:cNvSpPr txBox="1"/>
          <p:nvPr/>
        </p:nvSpPr>
        <p:spPr>
          <a:xfrm>
            <a:off x="3396970" y="1837502"/>
            <a:ext cx="722376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Es un tipo de ítem de trabajo, y una práctica (</a:t>
            </a:r>
            <a:r>
              <a:rPr lang="es-MX" sz="2800" dirty="0" err="1">
                <a:solidFill>
                  <a:srgbClr val="FAFAFA"/>
                </a:solidFill>
                <a:latin typeface="Lexend Regular" pitchFamily="2" charset="0"/>
              </a:rPr>
              <a:t>spiking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) que permite realizar una exploración sobre un trabajo complejo sobre cuya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complejidad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el equipo no tiene un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consenso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</a:pP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Permite abordar la complejidad del trabajo a realizar y </a:t>
            </a:r>
            <a:r>
              <a:rPr lang="es-MX" sz="2800" dirty="0">
                <a:solidFill>
                  <a:srgbClr val="55FFDE"/>
                </a:solidFill>
                <a:latin typeface="Lexend Regular" pitchFamily="2" charset="0"/>
              </a:rPr>
              <a:t>reducir las incógnitas</a:t>
            </a:r>
            <a:r>
              <a:rPr lang="es-MX" sz="2800" dirty="0">
                <a:solidFill>
                  <a:srgbClr val="FAFAFA"/>
                </a:solidFill>
                <a:latin typeface="Lexend Regular" pitchFamily="2" charset="0"/>
              </a:rPr>
              <a:t> sobre el trabajo a planificar y realizar.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DD3A7-CF9B-896A-65BA-F44A7F78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2720897"/>
            <a:ext cx="2893116" cy="28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6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Otras Prácticas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2254870"/>
            <a:ext cx="98407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Estimaciones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Sprints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Plannings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Product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Discovery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User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Stories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Value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</a:t>
            </a: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Mapping</a:t>
            </a:r>
            <a:endParaRPr lang="es-AR" sz="3600" dirty="0">
              <a:solidFill>
                <a:srgbClr val="FAFAFA"/>
              </a:solidFill>
              <a:latin typeface="Lexe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00396880-B70F-330F-9B58-7B9AF2356F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307474-B246-C1BF-3749-107BF99DFD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55FFDE"/>
              </a:buClr>
              <a:buSzPct val="120000"/>
            </a:pPr>
            <a:r>
              <a:rPr lang="es-AR" sz="3600" dirty="0">
                <a:solidFill>
                  <a:srgbClr val="FAFAFA"/>
                </a:solidFill>
                <a:latin typeface="Lexend Deca ExtraBold" pitchFamily="2" charset="0"/>
              </a:rPr>
              <a:t>Sesión final de Preguntas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EFFBAB-8E52-136A-999C-99ECAF0D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5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F366BB-7B5B-0941-9300-3870E15A848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E7EBA7-7703-995F-7317-141CB2C693E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5C56334-1843-B162-0B14-DAB07A26C20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3600" b="1">
                <a:solidFill>
                  <a:srgbClr val="5B5B5B"/>
                </a:solidFill>
              </a:rPr>
              <a:t>Audience Q&amp;A Session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1362D8-4F22-855D-E7C9-DD82169939B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audience questions on this slide.</a:t>
            </a:r>
            <a:endParaRPr lang="es-AR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42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56237E85-7D0B-16B4-E0EE-4227D158CFE7}"/>
              </a:ext>
            </a:extLst>
          </p:cNvPr>
          <p:cNvGrpSpPr/>
          <p:nvPr/>
        </p:nvGrpSpPr>
        <p:grpSpPr>
          <a:xfrm>
            <a:off x="565127" y="1106808"/>
            <a:ext cx="9633231" cy="3244928"/>
            <a:chOff x="630441" y="1042310"/>
            <a:chExt cx="9633231" cy="324492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7E7F9CD-9BF4-726C-4CC1-469620425978}"/>
                </a:ext>
              </a:extLst>
            </p:cNvPr>
            <p:cNvSpPr txBox="1"/>
            <p:nvPr/>
          </p:nvSpPr>
          <p:spPr>
            <a:xfrm>
              <a:off x="630441" y="3025354"/>
              <a:ext cx="9633231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7600" dirty="0">
                  <a:solidFill>
                    <a:srgbClr val="FAFAFA"/>
                  </a:solidFill>
                  <a:effectLst/>
                  <a:latin typeface="Lexend Deca ExtraBold" pitchFamily="2" charset="0"/>
                </a:rPr>
                <a:t>¡Gracias!</a:t>
              </a:r>
              <a:endParaRPr lang="es-AR" sz="7600" dirty="0">
                <a:solidFill>
                  <a:srgbClr val="FAFAFA"/>
                </a:solidFill>
                <a:latin typeface="Lexend Deca ExtraBold" pitchFamily="2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FF23A0-B337-72A1-D948-5F91ECE887E4}"/>
                </a:ext>
              </a:extLst>
            </p:cNvPr>
            <p:cNvSpPr txBox="1"/>
            <p:nvPr/>
          </p:nvSpPr>
          <p:spPr>
            <a:xfrm>
              <a:off x="630441" y="1042310"/>
              <a:ext cx="22859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AR" sz="4200" dirty="0">
                  <a:solidFill>
                    <a:srgbClr val="007A63"/>
                  </a:solidFill>
                  <a:effectLst/>
                  <a:latin typeface="Lexend Bold" pitchFamily="2" charset="0"/>
                </a:rPr>
                <a:t>CMYK 5</a:t>
              </a:r>
              <a:endParaRPr lang="es-AR" sz="4200" dirty="0">
                <a:solidFill>
                  <a:srgbClr val="007A63"/>
                </a:solidFill>
                <a:latin typeface="Lexend 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1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7" y="883395"/>
            <a:ext cx="818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Dinámica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7" y="1881177"/>
            <a:ext cx="933994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Encuestas y nubes de palabras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Menciones a recursos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Metáforas visuales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Presentar para, después, profundizar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¡Preguntas!</a:t>
            </a:r>
          </a:p>
        </p:txBody>
      </p:sp>
    </p:spTree>
    <p:extLst>
      <p:ext uri="{BB962C8B-B14F-4D97-AF65-F5344CB8AC3E}">
        <p14:creationId xmlns:p14="http://schemas.microsoft.com/office/powerpoint/2010/main" val="17518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6" y="494313"/>
            <a:ext cx="32227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Agilidad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388C06-AEA9-B49E-2DDB-C8E1D6F2C2AB}"/>
              </a:ext>
            </a:extLst>
          </p:cNvPr>
          <p:cNvSpPr txBox="1"/>
          <p:nvPr/>
        </p:nvSpPr>
        <p:spPr>
          <a:xfrm>
            <a:off x="251926" y="1691272"/>
            <a:ext cx="96921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Enfocar el trabajo en entregar valor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 err="1">
                <a:solidFill>
                  <a:srgbClr val="FAFAFA"/>
                </a:solidFill>
                <a:latin typeface="Lexend Medium" pitchFamily="2" charset="0"/>
              </a:rPr>
              <a:t>Feedback</a:t>
            </a: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 rápido, reflexión y análisis de resultados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Colaboración, tanto entre integrantes como con clientes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AFAFA"/>
                </a:solidFill>
                <a:latin typeface="Lexend Medium" pitchFamily="2" charset="0"/>
              </a:rPr>
              <a:t>Búsqueda y experimentación para mejora constante</a:t>
            </a:r>
          </a:p>
        </p:txBody>
      </p:sp>
    </p:spTree>
    <p:extLst>
      <p:ext uri="{BB962C8B-B14F-4D97-AF65-F5344CB8AC3E}">
        <p14:creationId xmlns:p14="http://schemas.microsoft.com/office/powerpoint/2010/main" val="7861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3A29B4D0-449C-7ECC-C9C9-DCFBA70C13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F573F5-B770-649B-5F07-07EA01B79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0400" y="2571750"/>
            <a:ext cx="669938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55FFDE"/>
              </a:buClr>
              <a:buSzPct val="120000"/>
            </a:pPr>
            <a:r>
              <a:rPr lang="es-MX" sz="4800" dirty="0">
                <a:solidFill>
                  <a:srgbClr val="FAFAFA"/>
                </a:solidFill>
                <a:latin typeface="Lexend Deca ExtraBold" pitchFamily="2" charset="0"/>
              </a:rPr>
              <a:t>Para vos, ¿qué es la </a:t>
            </a:r>
            <a:r>
              <a:rPr lang="es-MX" sz="4800" dirty="0" err="1">
                <a:solidFill>
                  <a:srgbClr val="FAFAFA"/>
                </a:solidFill>
                <a:latin typeface="Lexend Deca ExtraBold" pitchFamily="2" charset="0"/>
              </a:rPr>
              <a:t>aglilidad</a:t>
            </a:r>
            <a:r>
              <a:rPr lang="es-MX" sz="4800" dirty="0">
                <a:solidFill>
                  <a:srgbClr val="FAFAFA"/>
                </a:solidFill>
                <a:latin typeface="Lexend Deca ExtraBold" pitchFamily="2" charset="0"/>
              </a:rPr>
              <a:t>?</a:t>
            </a:r>
            <a:endParaRPr lang="es-AR" sz="4800" dirty="0">
              <a:solidFill>
                <a:srgbClr val="FAFAFA"/>
              </a:solidFill>
              <a:latin typeface="Lexend Deca Extra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9161E-4011-FD4C-E94D-0F5CA2AF1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93" y="2386284"/>
            <a:ext cx="2085431" cy="20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D9F8B4-6C2B-903C-214A-378339C0C57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A6DA5C-5504-40C4-F841-E59EAD76822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7A374A4-0D3E-16C5-3B04-FD5573CFDF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>
                <a:solidFill>
                  <a:srgbClr val="5B5B5B"/>
                </a:solidFill>
              </a:rPr>
              <a:t>Para vos, ¿qué es la agilidad?</a:t>
            </a:r>
            <a:endParaRPr lang="es-AR" sz="3600" b="1">
              <a:solidFill>
                <a:srgbClr val="5B5B5B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647D50-C0E7-70D1-D1F0-A3EA70DE0BB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s-AR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31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95468" y="476995"/>
            <a:ext cx="101950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… según el manifiesto ágil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CB023D-CB9B-20A1-C413-865E04E401AA}"/>
              </a:ext>
            </a:extLst>
          </p:cNvPr>
          <p:cNvSpPr txBox="1"/>
          <p:nvPr/>
        </p:nvSpPr>
        <p:spPr>
          <a:xfrm>
            <a:off x="295468" y="1511112"/>
            <a:ext cx="1019509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100" dirty="0">
                <a:solidFill>
                  <a:srgbClr val="FAFAFA"/>
                </a:solidFill>
                <a:latin typeface="Lexend Medium" pitchFamily="2" charset="0"/>
              </a:rPr>
              <a:t>Individuos e interacciones, </a:t>
            </a:r>
            <a:br>
              <a:rPr lang="es-AR" sz="3100" dirty="0">
                <a:solidFill>
                  <a:srgbClr val="FAFAFA"/>
                </a:solidFill>
                <a:latin typeface="Lexend Medium" pitchFamily="2" charset="0"/>
              </a:rPr>
            </a:br>
            <a:r>
              <a:rPr lang="es-AR" sz="3100" dirty="0">
                <a:solidFill>
                  <a:srgbClr val="FAFAFA"/>
                </a:solidFill>
                <a:latin typeface="Lexend ExtraLight" pitchFamily="2" charset="0"/>
              </a:rPr>
              <a:t>por sobre procesos y herramientas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100" dirty="0">
                <a:solidFill>
                  <a:srgbClr val="FAFAFA"/>
                </a:solidFill>
                <a:latin typeface="Lexend Medium" pitchFamily="2" charset="0"/>
              </a:rPr>
              <a:t>Entrega de valor, </a:t>
            </a:r>
            <a:br>
              <a:rPr lang="es-AR" sz="3100" dirty="0">
                <a:solidFill>
                  <a:srgbClr val="FAFAFA"/>
                </a:solidFill>
                <a:latin typeface="Lexend Medium" pitchFamily="2" charset="0"/>
              </a:rPr>
            </a:br>
            <a:r>
              <a:rPr lang="es-AR" sz="3100" dirty="0">
                <a:solidFill>
                  <a:srgbClr val="FAFAFA"/>
                </a:solidFill>
                <a:latin typeface="Lexend ExtraLight" pitchFamily="2" charset="0"/>
              </a:rPr>
              <a:t>por sobre documentación extensiva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100" dirty="0">
                <a:solidFill>
                  <a:srgbClr val="FAFAFA"/>
                </a:solidFill>
                <a:latin typeface="Lexend Medium" pitchFamily="2" charset="0"/>
              </a:rPr>
              <a:t>Colaboración con el cliente, </a:t>
            </a:r>
            <a:br>
              <a:rPr lang="es-AR" sz="3100" dirty="0">
                <a:solidFill>
                  <a:srgbClr val="FAFAFA"/>
                </a:solidFill>
                <a:latin typeface="Lexend Medium" pitchFamily="2" charset="0"/>
              </a:rPr>
            </a:br>
            <a:r>
              <a:rPr lang="es-AR" sz="3100" dirty="0">
                <a:solidFill>
                  <a:srgbClr val="FAFAFA"/>
                </a:solidFill>
                <a:latin typeface="Lexend ExtraLight" pitchFamily="2" charset="0"/>
              </a:rPr>
              <a:t>por sobre negociación contractual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Clr>
                <a:srgbClr val="55FFDE"/>
              </a:buClr>
              <a:buSzPct val="120000"/>
              <a:buFont typeface="Arial" panose="020B0604020202020204" pitchFamily="34" charset="0"/>
              <a:buChar char="•"/>
            </a:pPr>
            <a:r>
              <a:rPr lang="es-AR" sz="3100" dirty="0">
                <a:solidFill>
                  <a:srgbClr val="FAFAFA"/>
                </a:solidFill>
                <a:latin typeface="Lexend Medium" pitchFamily="2" charset="0"/>
              </a:rPr>
              <a:t>Respuesta al cambio, </a:t>
            </a:r>
            <a:br>
              <a:rPr lang="es-AR" sz="3100" dirty="0">
                <a:solidFill>
                  <a:srgbClr val="FAFAFA"/>
                </a:solidFill>
                <a:latin typeface="Lexend Medium" pitchFamily="2" charset="0"/>
              </a:rPr>
            </a:br>
            <a:r>
              <a:rPr lang="es-AR" sz="3100" dirty="0">
                <a:solidFill>
                  <a:srgbClr val="FAFAFA"/>
                </a:solidFill>
                <a:latin typeface="Lexend ExtraLight" pitchFamily="2" charset="0"/>
              </a:rPr>
              <a:t>por sobre seguir un plan</a:t>
            </a:r>
          </a:p>
        </p:txBody>
      </p:sp>
    </p:spTree>
    <p:extLst>
      <p:ext uri="{BB962C8B-B14F-4D97-AF65-F5344CB8AC3E}">
        <p14:creationId xmlns:p14="http://schemas.microsoft.com/office/powerpoint/2010/main" val="9808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BA52A5-517A-E33E-B37F-F79CE9E3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21A477-E0F1-D761-F222-437879272259}"/>
              </a:ext>
            </a:extLst>
          </p:cNvPr>
          <p:cNvSpPr txBox="1"/>
          <p:nvPr/>
        </p:nvSpPr>
        <p:spPr>
          <a:xfrm>
            <a:off x="251925" y="883395"/>
            <a:ext cx="101950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… según Heart </a:t>
            </a:r>
            <a:r>
              <a:rPr lang="es-AR" sz="5600" dirty="0" err="1">
                <a:solidFill>
                  <a:srgbClr val="CFCFCF"/>
                </a:solidFill>
                <a:effectLst/>
                <a:latin typeface="Lexend Medium" pitchFamily="2" charset="0"/>
              </a:rPr>
              <a:t>of</a:t>
            </a:r>
            <a:r>
              <a:rPr lang="es-AR" sz="5600" dirty="0">
                <a:solidFill>
                  <a:srgbClr val="CFCFCF"/>
                </a:solidFill>
                <a:effectLst/>
                <a:latin typeface="Lexend Medium" pitchFamily="2" charset="0"/>
              </a:rPr>
              <a:t> Agile</a:t>
            </a:r>
            <a:endParaRPr lang="es-AR" sz="5600" dirty="0">
              <a:solidFill>
                <a:srgbClr val="CFCFCF"/>
              </a:solidFill>
              <a:latin typeface="Lexend Medium" pitchFamily="2" charset="0"/>
            </a:endParaRPr>
          </a:p>
        </p:txBody>
      </p:sp>
      <p:pic>
        <p:nvPicPr>
          <p:cNvPr id="2052" name="Picture 4" descr="El Corazón de la Agilidad | Heart of Agile">
            <a:extLst>
              <a:ext uri="{FF2B5EF4-FFF2-40B4-BE49-F238E27FC236}">
                <a16:creationId xmlns:a16="http://schemas.microsoft.com/office/drawing/2014/main" id="{D677189E-662A-0E4C-4FD6-41A4AF19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21" y="1837502"/>
            <a:ext cx="4388757" cy="43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81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3.3107"/>
  <p:tag name="SLIDO_PRESENTATION_ID" val="00000000-0000-0000-0000-000000000000"/>
  <p:tag name="SLIDO_EVENT_UUID" val="7495ca9f-0a38-4d3c-bca4-8d8b7cb8f181"/>
  <p:tag name="SLIDO_EVENT_SECTION_UUID" val="993d225f-ce30-4605-9c21-c504f60f75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Tg4NjgwNjl9"/>
  <p:tag name="SLIDO_TYPE" val="SlidoQ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Tg4NjczODR9"/>
  <p:tag name="SLIDO_TYPE" val="Slido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Tg4Njc3NTR9"/>
  <p:tag name="SLIDO_TYPE" val="SlidoPoll"/>
  <p:tag name="SLIDO_POLL_UUID" val="3da6e067-0320-448a-b792-74cd790bd78a"/>
  <p:tag name="SLIDO_TIMELINE" val="W3sicG9sbFF1ZXN0aW9uVXVpZCI6IjliNjZhM2RkLTgzMmYtNGNkNC1iYmFhLWIxNWZmMzE2Yjk5NyIsInNob3dSZXN1bHRzIjp0cnVlLCJzaG93Q29ycmVjdEFuc3dlcnMiOmZhbHNlLCJ2b3RpbmdMb2NrZWQiOmZhbHNlfV0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Tg4Njc4NzV9"/>
  <p:tag name="SLIDO_TYPE" val="SlidoPoll"/>
  <p:tag name="SLIDO_POLL_UUID" val="489e4f80-70e9-4205-8101-d2b0249e4649"/>
  <p:tag name="SLIDO_TIMELINE" val="W3sicG9sbFF1ZXN0aW9uVXVpZCI6IjM5MjRhYzNhLWMwMTYtNDlhMy04ZWE4LWJmZDA1Nzg0MTA2YiIsInNob3dSZXN1bHRzIjp0cnVlLCJzaG93Q29ycmVjdEFuc3dlcnMiOmZhbHNlLCJ2b3RpbmdMb2NrZWQiOmZhbHNlfV0=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1093</Words>
  <Application>Microsoft Office PowerPoint</Application>
  <PresentationFormat>Panorámica</PresentationFormat>
  <Paragraphs>137</Paragraphs>
  <Slides>34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Lexend Bold</vt:lpstr>
      <vt:lpstr>Lexend Deca</vt:lpstr>
      <vt:lpstr>Lexend Deca ExtraBold</vt:lpstr>
      <vt:lpstr>Lexend ExtraLight</vt:lpstr>
      <vt:lpstr>Lexend Medium</vt:lpstr>
      <vt:lpstr>Lexend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Ramiro Olivencia</dc:creator>
  <cp:lastModifiedBy>Ramiro Olivencia</cp:lastModifiedBy>
  <cp:revision>14</cp:revision>
  <dcterms:created xsi:type="dcterms:W3CDTF">2022-07-26T16:56:48Z</dcterms:created>
  <dcterms:modified xsi:type="dcterms:W3CDTF">2022-07-27T10:36:26Z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1.3.3.3107</vt:lpwstr>
  </property>
</Properties>
</file>