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85C3-67F8-6550-2FCB-BAC37BF50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46484"/>
          </a:xfrm>
        </p:spPr>
        <p:txBody>
          <a:bodyPr/>
          <a:lstStyle/>
          <a:p>
            <a:r>
              <a:rPr lang="en-US" sz="2800" dirty="0"/>
              <a:t>Looking back at May &amp; June – What the sales data told me</a:t>
            </a:r>
            <a:endParaRPr lang="ro-RO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09A2C-F1F1-7652-8861-CADAA59F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big discounts to supplier shifts – here’s what stood out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21546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6828-EA90-CF6E-CC3F-33EADF3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9" y="452718"/>
            <a:ext cx="9834266" cy="1400145"/>
          </a:xfrm>
        </p:spPr>
        <p:txBody>
          <a:bodyPr/>
          <a:lstStyle/>
          <a:p>
            <a:r>
              <a:rPr lang="ro-RO" sz="2800" dirty="0"/>
              <a:t>Product Group Performance May </a:t>
            </a:r>
            <a:r>
              <a:rPr lang="ro-RO" sz="2800" dirty="0" err="1"/>
              <a:t>vs</a:t>
            </a:r>
            <a:r>
              <a:rPr lang="ro-RO" sz="2800" dirty="0"/>
              <a:t> June</a:t>
            </a:r>
            <a:br>
              <a:rPr lang="ro-RO" sz="2800" dirty="0"/>
            </a:br>
            <a:br>
              <a:rPr lang="ro-RO" sz="2800" dirty="0"/>
            </a:br>
            <a:r>
              <a:rPr lang="ro-RO" sz="2800" dirty="0"/>
              <a:t>Top 5 Product </a:t>
            </a:r>
            <a:r>
              <a:rPr lang="ro-RO" sz="2800" dirty="0" err="1"/>
              <a:t>Groups</a:t>
            </a:r>
            <a:r>
              <a:rPr lang="ro-RO" sz="2800" dirty="0"/>
              <a:t> </a:t>
            </a:r>
            <a:r>
              <a:rPr lang="ro-RO" sz="2800" dirty="0" err="1"/>
              <a:t>by</a:t>
            </a:r>
            <a:r>
              <a:rPr lang="ro-RO" sz="2800" dirty="0"/>
              <a:t> </a:t>
            </a:r>
            <a:r>
              <a:rPr lang="ro-RO" sz="2800" dirty="0" err="1"/>
              <a:t>Sales</a:t>
            </a:r>
            <a:endParaRPr lang="ro-R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41B4-8F9B-8356-9FD7-DD406D7E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570" y="1961147"/>
            <a:ext cx="5283082" cy="429519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Men's Blazers: -31% (from 112,849 RON in May to 77,742 RON in June)</a:t>
            </a:r>
            <a:endParaRPr lang="ro-RO" sz="2000" dirty="0"/>
          </a:p>
          <a:p>
            <a:r>
              <a:rPr lang="en-US" sz="2000" dirty="0"/>
              <a:t>Suits: -59% (from 111,659 RON to 46,195 RON)</a:t>
            </a:r>
            <a:endParaRPr lang="ro-RO" sz="2000" dirty="0"/>
          </a:p>
          <a:p>
            <a:r>
              <a:rPr lang="en-US" sz="2000" dirty="0"/>
              <a:t>Trousers: -16% (from 62,777 RON to 52,518 RON)</a:t>
            </a:r>
            <a:endParaRPr lang="ro-RO" sz="2000" dirty="0"/>
          </a:p>
          <a:p>
            <a:r>
              <a:rPr lang="en-US" sz="2000" dirty="0"/>
              <a:t>Men's Shirts: -6% (from 76,291 RON to 71,873 RON)</a:t>
            </a:r>
            <a:endParaRPr lang="ro-RO" sz="2000" dirty="0"/>
          </a:p>
          <a:p>
            <a:r>
              <a:rPr lang="en-US" sz="2000" dirty="0"/>
              <a:t>Tuxedos: -27% (from 19,742 RON to 14,410 RON)</a:t>
            </a:r>
            <a:endParaRPr lang="ro-RO" sz="2000" dirty="0"/>
          </a:p>
          <a:p>
            <a:r>
              <a:rPr lang="en-US" sz="2000" dirty="0"/>
              <a:t>Most product groups experienced a drop in June. Blazers and Suits were the hardest hit.</a:t>
            </a:r>
            <a:endParaRPr lang="ro-RO" sz="2000" dirty="0"/>
          </a:p>
        </p:txBody>
      </p:sp>
      <p:pic>
        <p:nvPicPr>
          <p:cNvPr id="6" name="Content Placeholder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92AF36B-622E-77DD-FD82-773CD868C3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8526" y="2045368"/>
            <a:ext cx="6376904" cy="4210970"/>
          </a:xfrm>
        </p:spPr>
      </p:pic>
    </p:spTree>
    <p:extLst>
      <p:ext uri="{BB962C8B-B14F-4D97-AF65-F5344CB8AC3E}">
        <p14:creationId xmlns:p14="http://schemas.microsoft.com/office/powerpoint/2010/main" val="17453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5B3C-4B0D-F81C-9C3C-5E9B8175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7640"/>
          </a:xfrm>
        </p:spPr>
        <p:txBody>
          <a:bodyPr/>
          <a:lstStyle/>
          <a:p>
            <a:r>
              <a:rPr lang="en-US" sz="2400" dirty="0"/>
              <a:t>Supplier Sales Overview</a:t>
            </a:r>
            <a:br>
              <a:rPr lang="ro-RO" sz="2400" dirty="0"/>
            </a:br>
            <a:br>
              <a:rPr lang="ro-RO" sz="2400" dirty="0"/>
            </a:br>
            <a:r>
              <a:rPr lang="en-US" sz="2400" dirty="0"/>
              <a:t>Top 5 Suppliers by Total Sales</a:t>
            </a:r>
            <a:endParaRPr lang="ro-R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B9C5-9F9B-4E79-FDBF-CE4B5BDC5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696" y="2060575"/>
            <a:ext cx="5234956" cy="419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House Production: -39% (from 304,925 RON to 186,521 RON)</a:t>
            </a:r>
            <a:endParaRPr lang="ro-RO" dirty="0"/>
          </a:p>
          <a:p>
            <a:r>
              <a:rPr lang="en-US" dirty="0"/>
              <a:t>ONTREND HK LIMITED: +5.7% (from 53,792 RON to 56,836 RON)</a:t>
            </a:r>
            <a:endParaRPr lang="ro-RO" dirty="0"/>
          </a:p>
          <a:p>
            <a:r>
              <a:rPr lang="en-US" dirty="0"/>
              <a:t>ALEA FASHION: -8% (from 31,340 RON to 28,721 RON)</a:t>
            </a:r>
            <a:endParaRPr lang="ro-RO" dirty="0"/>
          </a:p>
          <a:p>
            <a:r>
              <a:rPr lang="en-US" dirty="0"/>
              <a:t>STOCKHOLMS: -25% (from 36,231 RON to 27,243 RON)</a:t>
            </a:r>
            <a:endParaRPr lang="ro-RO" dirty="0"/>
          </a:p>
          <a:p>
            <a:r>
              <a:rPr lang="en-US" dirty="0"/>
              <a:t>MIGUEL BELLIDO: -15% (from 6,906 RON to 5,863 RON)</a:t>
            </a:r>
            <a:endParaRPr lang="ro-RO" dirty="0"/>
          </a:p>
          <a:p>
            <a:r>
              <a:rPr lang="en-US" dirty="0"/>
              <a:t>Only ONTREND HK LIMITED registered a slight increase. All other suppliers sold less in June.</a:t>
            </a:r>
            <a:endParaRPr lang="ro-RO" dirty="0"/>
          </a:p>
        </p:txBody>
      </p:sp>
      <p:pic>
        <p:nvPicPr>
          <p:cNvPr id="7" name="Content Placeholder 6" descr="A graph of sales">
            <a:extLst>
              <a:ext uri="{FF2B5EF4-FFF2-40B4-BE49-F238E27FC236}">
                <a16:creationId xmlns:a16="http://schemas.microsoft.com/office/drawing/2014/main" id="{7B12A153-BAFC-B99A-C847-DD6414EE2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5"/>
            <a:ext cx="6425030" cy="4195763"/>
          </a:xfrm>
        </p:spPr>
      </p:pic>
    </p:spTree>
    <p:extLst>
      <p:ext uri="{BB962C8B-B14F-4D97-AF65-F5344CB8AC3E}">
        <p14:creationId xmlns:p14="http://schemas.microsoft.com/office/powerpoint/2010/main" val="18176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16AC-B166-422C-7E5D-8136F4FD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Discount Analysis</a:t>
            </a:r>
            <a:br>
              <a:rPr lang="ro-RO" sz="2400" dirty="0"/>
            </a:br>
            <a:br>
              <a:rPr lang="ro-RO" sz="2400" dirty="0"/>
            </a:br>
            <a:r>
              <a:rPr lang="en-US" sz="2400" dirty="0"/>
              <a:t>Top 5 Suppliers by Avg. Discount %</a:t>
            </a:r>
            <a:endParaRPr lang="ro-R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9E35-ED03-BDA4-AE39-677902FB0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US" dirty="0"/>
              <a:t>HADJIMANOLE &amp; CO.: Constant 5%</a:t>
            </a:r>
            <a:endParaRPr lang="ro-RO" dirty="0"/>
          </a:p>
          <a:p>
            <a:r>
              <a:rPr lang="en-US" dirty="0"/>
              <a:t>In House Production: Slight drop from 4.6% to 4.3%</a:t>
            </a:r>
            <a:endParaRPr lang="ro-RO" dirty="0"/>
          </a:p>
          <a:p>
            <a:r>
              <a:rPr lang="en-US" dirty="0"/>
              <a:t>STOCKHOLMS: Small rise from 3.3% to 4%</a:t>
            </a:r>
            <a:endParaRPr lang="ro-RO" dirty="0"/>
          </a:p>
          <a:p>
            <a:r>
              <a:rPr lang="en-US" dirty="0"/>
              <a:t>ALEA FASHION: Offered 5.3% in June (was not in top 5 May)</a:t>
            </a:r>
            <a:endParaRPr lang="ro-RO" dirty="0"/>
          </a:p>
          <a:p>
            <a:r>
              <a:rPr lang="en-US" dirty="0"/>
              <a:t>MIGUEL BELLIDO: 3.8% in June (was not in top 5 May)</a:t>
            </a:r>
            <a:endParaRPr lang="ro-RO" dirty="0"/>
          </a:p>
          <a:p>
            <a:endParaRPr lang="ro-RO" dirty="0"/>
          </a:p>
        </p:txBody>
      </p:sp>
      <p:pic>
        <p:nvPicPr>
          <p:cNvPr id="6" name="Content Placeholder 5" descr="A graph of a number of companies&#10;&#10;AI-generated content may be incorrect.">
            <a:extLst>
              <a:ext uri="{FF2B5EF4-FFF2-40B4-BE49-F238E27FC236}">
                <a16:creationId xmlns:a16="http://schemas.microsoft.com/office/drawing/2014/main" id="{A4659D80-600A-55F7-A933-63CA32F92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6"/>
            <a:ext cx="6388936" cy="4195762"/>
          </a:xfrm>
        </p:spPr>
      </p:pic>
    </p:spTree>
    <p:extLst>
      <p:ext uri="{BB962C8B-B14F-4D97-AF65-F5344CB8AC3E}">
        <p14:creationId xmlns:p14="http://schemas.microsoft.com/office/powerpoint/2010/main" val="14365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224B-530A-3380-9F4A-E38A90EC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864896"/>
            <a:ext cx="3401064" cy="517357"/>
          </a:xfrm>
        </p:spPr>
        <p:txBody>
          <a:bodyPr/>
          <a:lstStyle/>
          <a:p>
            <a:r>
              <a:rPr lang="ro-RO" dirty="0" err="1"/>
              <a:t>Overall</a:t>
            </a:r>
            <a:r>
              <a:rPr lang="ro-RO" dirty="0"/>
              <a:t> </a:t>
            </a:r>
            <a:r>
              <a:rPr lang="ro-RO" dirty="0" err="1"/>
              <a:t>Avg</a:t>
            </a:r>
            <a:r>
              <a:rPr lang="ro-RO" dirty="0"/>
              <a:t>. Discount</a:t>
            </a:r>
          </a:p>
        </p:txBody>
      </p:sp>
      <p:pic>
        <p:nvPicPr>
          <p:cNvPr id="6" name="Content Placeholder 5" descr="A graph of a bar chart">
            <a:extLst>
              <a:ext uri="{FF2B5EF4-FFF2-40B4-BE49-F238E27FC236}">
                <a16:creationId xmlns:a16="http://schemas.microsoft.com/office/drawing/2014/main" id="{4C83C57C-28D0-6B01-2873-063CC76E2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4" y="1864896"/>
            <a:ext cx="6934033" cy="4319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70985-4852-0908-41E4-392AEF0D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May</a:t>
            </a:r>
            <a:r>
              <a:rPr lang="en-US" sz="2000" dirty="0"/>
              <a:t>: 4.07%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June: 6.17%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99785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47C3-41B7-73B8-B1B4-A76FBF7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262"/>
          </a:xfrm>
        </p:spPr>
        <p:txBody>
          <a:bodyPr/>
          <a:lstStyle/>
          <a:p>
            <a:r>
              <a:rPr lang="en-US" sz="2400" dirty="0"/>
              <a:t>General Metrics</a:t>
            </a:r>
            <a:endParaRPr lang="ro-RO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507E-8E80-7DCE-E158-99A5788B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287380"/>
            <a:ext cx="4396338" cy="1046746"/>
          </a:xfrm>
        </p:spPr>
        <p:txBody>
          <a:bodyPr/>
          <a:lstStyle/>
          <a:p>
            <a:r>
              <a:rPr lang="en-US" dirty="0"/>
              <a:t>Total Products Sold</a:t>
            </a:r>
          </a:p>
          <a:p>
            <a:r>
              <a:rPr lang="en-US" dirty="0"/>
              <a:t>May: 1254</a:t>
            </a:r>
          </a:p>
          <a:p>
            <a:r>
              <a:rPr lang="en-US" dirty="0"/>
              <a:t>June: 1051, Down 16%</a:t>
            </a:r>
            <a:endParaRPr lang="ro-RO" dirty="0"/>
          </a:p>
        </p:txBody>
      </p:sp>
      <p:pic>
        <p:nvPicPr>
          <p:cNvPr id="8" name="Content Placeholder 7" descr="A graph of a bar chart">
            <a:extLst>
              <a:ext uri="{FF2B5EF4-FFF2-40B4-BE49-F238E27FC236}">
                <a16:creationId xmlns:a16="http://schemas.microsoft.com/office/drawing/2014/main" id="{DF8BF3B7-8168-718C-A71F-7589A26FB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8759" y="2514600"/>
            <a:ext cx="5210342" cy="38906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9F66C-51C5-C13A-CB31-D9450546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Total Sales (RON)</a:t>
            </a:r>
          </a:p>
          <a:p>
            <a:r>
              <a:rPr lang="en-US" dirty="0"/>
              <a:t>May: 449,291 RON</a:t>
            </a:r>
          </a:p>
          <a:p>
            <a:r>
              <a:rPr lang="en-US" dirty="0"/>
              <a:t>June: 316,255 RON</a:t>
            </a:r>
          </a:p>
        </p:txBody>
      </p:sp>
      <p:pic>
        <p:nvPicPr>
          <p:cNvPr id="10" name="Content Placeholder 9" descr="A graph of a sales report">
            <a:extLst>
              <a:ext uri="{FF2B5EF4-FFF2-40B4-BE49-F238E27FC236}">
                <a16:creationId xmlns:a16="http://schemas.microsoft.com/office/drawing/2014/main" id="{7F8FBFC1-A495-A01E-A881-E6CB01F45B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674" y="2481262"/>
            <a:ext cx="5715167" cy="3924019"/>
          </a:xfrm>
        </p:spPr>
      </p:pic>
    </p:spTree>
    <p:extLst>
      <p:ext uri="{BB962C8B-B14F-4D97-AF65-F5344CB8AC3E}">
        <p14:creationId xmlns:p14="http://schemas.microsoft.com/office/powerpoint/2010/main" val="3097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5FF1-B140-DC37-4074-EA0C7A25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Conclusions And Recommendations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EE41-F7DB-61FE-71F9-0E7977F46D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Conclusions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Sales volume and value both dropped in June.</a:t>
            </a:r>
          </a:p>
          <a:p>
            <a:r>
              <a:rPr lang="en-US" dirty="0"/>
              <a:t>Discounts went up, but did not help recover sales.</a:t>
            </a:r>
          </a:p>
          <a:p>
            <a:r>
              <a:rPr lang="en-US" dirty="0"/>
              <a:t>Core product groups like Suits and Blazers were heavily impacted.</a:t>
            </a:r>
          </a:p>
          <a:p>
            <a:r>
              <a:rPr lang="en-US" dirty="0"/>
              <a:t>ONTREND HK LIMITED was the only supplier showing growth.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65CD2-4899-D180-33D9-756B49D7A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41957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Recommendations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Investigate reasons behind declining sales for Suits and Blazers.</a:t>
            </a:r>
          </a:p>
          <a:p>
            <a:r>
              <a:rPr lang="en-US" dirty="0"/>
              <a:t>Monitor discount strategy – higher discounts didn't boost volume.</a:t>
            </a:r>
          </a:p>
          <a:p>
            <a:r>
              <a:rPr lang="en-US" dirty="0"/>
              <a:t>Analyze why ONTREND HK LIMITED performed better and if similar patterns can be applied to others.</a:t>
            </a:r>
          </a:p>
          <a:p>
            <a:r>
              <a:rPr lang="en-US" dirty="0"/>
              <a:t>Consider adjusting stock or promotions in advance for high-performing product groups in future months.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40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437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Looking back at May &amp; June – What the sales data told me</vt:lpstr>
      <vt:lpstr>Product Group Performance May vs June  Top 5 Product Groups by Sales</vt:lpstr>
      <vt:lpstr>Supplier Sales Overview  Top 5 Suppliers by Total Sales</vt:lpstr>
      <vt:lpstr>Discount Analysis  Top 5 Suppliers by Avg. Discount %</vt:lpstr>
      <vt:lpstr>Overall Avg. Discount</vt:lpstr>
      <vt:lpstr>General Metrics</vt:lpstr>
      <vt:lpstr>Key 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Raileanu</dc:creator>
  <cp:lastModifiedBy>Roland Raileanu</cp:lastModifiedBy>
  <cp:revision>1</cp:revision>
  <dcterms:created xsi:type="dcterms:W3CDTF">2025-06-25T19:06:27Z</dcterms:created>
  <dcterms:modified xsi:type="dcterms:W3CDTF">2025-06-25T19:41:16Z</dcterms:modified>
</cp:coreProperties>
</file>