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7099D0-64C4-4617-976E-3FD7E9B8D0F3}">
          <p14:sldIdLst>
            <p14:sldId id="256"/>
            <p14:sldId id="258"/>
            <p14:sldId id="259"/>
            <p14:sldId id="26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512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1583-BFDE-FE3A-E054-064DB08BD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368" y="1447800"/>
            <a:ext cx="9078245" cy="356937"/>
          </a:xfrm>
        </p:spPr>
        <p:txBody>
          <a:bodyPr/>
          <a:lstStyle/>
          <a:p>
            <a:r>
              <a:rPr lang="ro-RO" sz="2800" b="1" dirty="0" err="1"/>
              <a:t>Sales</a:t>
            </a:r>
            <a:r>
              <a:rPr lang="ro-RO" sz="2800" b="1" dirty="0"/>
              <a:t> &amp; Discount </a:t>
            </a:r>
            <a:r>
              <a:rPr lang="ro-RO" sz="2800" b="1" dirty="0" err="1"/>
              <a:t>Analysis</a:t>
            </a:r>
            <a:r>
              <a:rPr lang="ro-RO" sz="2800" b="1" dirty="0"/>
              <a:t> – </a:t>
            </a:r>
            <a:r>
              <a:rPr lang="ro-RO" sz="2800" b="1" dirty="0" err="1"/>
              <a:t>October</a:t>
            </a:r>
            <a:r>
              <a:rPr lang="ro-RO" sz="2800" b="1" dirty="0"/>
              <a:t> </a:t>
            </a:r>
            <a:r>
              <a:rPr lang="ro-RO" sz="2800" b="1" dirty="0" err="1"/>
              <a:t>vs</a:t>
            </a:r>
            <a:r>
              <a:rPr lang="ro-RO" sz="2800" b="1" dirty="0"/>
              <a:t> </a:t>
            </a:r>
            <a:r>
              <a:rPr lang="ro-RO" sz="2800" b="1" dirty="0" err="1"/>
              <a:t>November</a:t>
            </a:r>
            <a:r>
              <a:rPr lang="ro-RO" sz="2800" b="1" dirty="0"/>
              <a:t>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D5700-2D5A-DAC4-8D31-4C0947D2C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19"/>
          </a:xfrm>
        </p:spPr>
        <p:txBody>
          <a:bodyPr>
            <a:normAutofit/>
          </a:bodyPr>
          <a:lstStyle/>
          <a:p>
            <a:r>
              <a:rPr lang="ro-RO" sz="2400" b="1" dirty="0" err="1"/>
              <a:t>Fashion</a:t>
            </a:r>
            <a:r>
              <a:rPr lang="ro-RO" sz="2400" b="1" dirty="0"/>
              <a:t> </a:t>
            </a:r>
            <a:r>
              <a:rPr lang="ro-RO" sz="2400" b="1" dirty="0" err="1"/>
              <a:t>industry</a:t>
            </a:r>
            <a:r>
              <a:rPr lang="ro-RO" sz="2400" b="1" dirty="0"/>
              <a:t> </a:t>
            </a:r>
            <a:r>
              <a:rPr lang="ro-RO" sz="2400" b="1" dirty="0" err="1"/>
              <a:t>insights</a:t>
            </a:r>
            <a:endParaRPr lang="ro-RO" sz="2400" b="1" dirty="0"/>
          </a:p>
        </p:txBody>
      </p:sp>
    </p:spTree>
    <p:extLst>
      <p:ext uri="{BB962C8B-B14F-4D97-AF65-F5344CB8AC3E}">
        <p14:creationId xmlns:p14="http://schemas.microsoft.com/office/powerpoint/2010/main" val="105481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76DF-EF4F-FE3A-D0EC-4E03C2F5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Discount</a:t>
            </a:r>
            <a:r>
              <a:rPr lang="en-US" b="1" dirty="0"/>
              <a:t>s</a:t>
            </a:r>
            <a:r>
              <a:rPr lang="ro-RO" b="1" dirty="0"/>
              <a:t> </a:t>
            </a:r>
            <a:r>
              <a:rPr lang="ro-RO" b="1" dirty="0" err="1"/>
              <a:t>Overview</a:t>
            </a:r>
            <a:endParaRPr lang="ro-RO" b="1" dirty="0"/>
          </a:p>
        </p:txBody>
      </p:sp>
      <p:pic>
        <p:nvPicPr>
          <p:cNvPr id="13" name="Picture Placeholder 12" descr="A green and orange bar graph&#10;&#10;AI-generated content may be incorrect.">
            <a:extLst>
              <a:ext uri="{FF2B5EF4-FFF2-40B4-BE49-F238E27FC236}">
                <a16:creationId xmlns:a16="http://schemas.microsoft.com/office/drawing/2014/main" id="{C0ACAFE7-4F59-A0D6-C803-E712B88ABFF3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3924" b="3924"/>
          <a:stretch>
            <a:fillRect/>
          </a:stretch>
        </p:blipFill>
        <p:spPr/>
      </p:pic>
      <p:pic>
        <p:nvPicPr>
          <p:cNvPr id="15" name="Picture Placeholder 14" descr="A graph of a bar chart&#10;&#10;AI-generated content may be incorrect.">
            <a:extLst>
              <a:ext uri="{FF2B5EF4-FFF2-40B4-BE49-F238E27FC236}">
                <a16:creationId xmlns:a16="http://schemas.microsoft.com/office/drawing/2014/main" id="{A9D551B3-D35E-4693-92C3-538FC6BFBEA3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t="4133" b="4133"/>
          <a:stretch>
            <a:fillRect/>
          </a:stretch>
        </p:blipFill>
        <p:spPr/>
      </p:pic>
      <p:pic>
        <p:nvPicPr>
          <p:cNvPr id="17" name="Picture Placeholder 16" descr="A graph with numbers and a number of percentages&#10;&#10;AI-generated content may be incorrect.">
            <a:extLst>
              <a:ext uri="{FF2B5EF4-FFF2-40B4-BE49-F238E27FC236}">
                <a16:creationId xmlns:a16="http://schemas.microsoft.com/office/drawing/2014/main" id="{4AE3E32E-CFEC-DD38-2D82-58F50CF0D442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t="4865" b="4865"/>
          <a:stretch>
            <a:fillRect/>
          </a:stretch>
        </p:blipFill>
        <p:spPr/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EE2CCA-4497-2AEE-18D1-CB8D7BF835BF}"/>
              </a:ext>
            </a:extLst>
          </p:cNvPr>
          <p:cNvSpPr txBox="1"/>
          <p:nvPr/>
        </p:nvSpPr>
        <p:spPr>
          <a:xfrm>
            <a:off x="652463" y="4463716"/>
            <a:ext cx="108737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The </a:t>
            </a:r>
            <a:r>
              <a:rPr lang="ro-RO" dirty="0" err="1"/>
              <a:t>average</a:t>
            </a:r>
            <a:r>
              <a:rPr lang="ro-RO" dirty="0"/>
              <a:t> </a:t>
            </a:r>
            <a:r>
              <a:rPr lang="ro-RO" dirty="0" err="1"/>
              <a:t>discountshare</a:t>
            </a:r>
            <a:r>
              <a:rPr lang="ro-RO" dirty="0"/>
              <a:t> of total </a:t>
            </a:r>
            <a:r>
              <a:rPr lang="ro-RO" dirty="0" err="1"/>
              <a:t>sales</a:t>
            </a:r>
            <a:r>
              <a:rPr lang="ro-RO" dirty="0"/>
              <a:t> </a:t>
            </a:r>
            <a:r>
              <a:rPr lang="ro-RO" dirty="0" err="1"/>
              <a:t>increased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10.58% in </a:t>
            </a:r>
            <a:r>
              <a:rPr lang="ro-RO" dirty="0" err="1"/>
              <a:t>October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12.31% in </a:t>
            </a:r>
            <a:r>
              <a:rPr lang="ro-RO" dirty="0" err="1"/>
              <a:t>November</a:t>
            </a:r>
            <a:r>
              <a:rPr lang="ro-RO" dirty="0"/>
              <a:t>, </a:t>
            </a:r>
            <a:r>
              <a:rPr lang="ro-RO" dirty="0" err="1"/>
              <a:t>indicating</a:t>
            </a:r>
            <a:r>
              <a:rPr lang="ro-RO" dirty="0"/>
              <a:t> </a:t>
            </a:r>
            <a:r>
              <a:rPr lang="ro-RO" dirty="0" err="1"/>
              <a:t>stronger</a:t>
            </a:r>
            <a:r>
              <a:rPr lang="ro-RO" dirty="0"/>
              <a:t> </a:t>
            </a:r>
            <a:r>
              <a:rPr lang="ro-RO" dirty="0" err="1"/>
              <a:t>promotional</a:t>
            </a:r>
            <a:r>
              <a:rPr lang="ro-RO" dirty="0"/>
              <a:t> </a:t>
            </a:r>
            <a:r>
              <a:rPr lang="ro-RO" dirty="0" err="1"/>
              <a:t>activity</a:t>
            </a:r>
            <a:r>
              <a:rPr lang="ro-RO" dirty="0"/>
              <a:t> </a:t>
            </a:r>
            <a:r>
              <a:rPr lang="ro-RO" dirty="0" err="1"/>
              <a:t>toward</a:t>
            </a:r>
            <a:r>
              <a:rPr lang="ro-RO" dirty="0"/>
              <a:t> </a:t>
            </a:r>
            <a:r>
              <a:rPr lang="ro-RO" dirty="0" err="1"/>
              <a:t>season-end</a:t>
            </a:r>
            <a:r>
              <a:rPr lang="ro-R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err="1"/>
              <a:t>By</a:t>
            </a:r>
            <a:r>
              <a:rPr lang="ro-RO" dirty="0"/>
              <a:t> product </a:t>
            </a:r>
            <a:r>
              <a:rPr lang="ro-RO" dirty="0" err="1"/>
              <a:t>group</a:t>
            </a:r>
            <a:r>
              <a:rPr lang="ro-RO" dirty="0"/>
              <a:t>, </a:t>
            </a:r>
            <a:r>
              <a:rPr lang="en-US" dirty="0"/>
              <a:t>discounts ranged widely – from just 3.33% on Wallets in October to over 51% on Umbrellas in November. For Men’s T-Shirt, the average discount dropped from 54% in October to 20% in November.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Among Suppliers, average discount in November went as high as 50% for CONDOR LUX and TEST GIYIM, compared to much lower levels in October. For example, ONTREND H.K. LIMITED increased its average discount from 19.5% to 28.8%.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2453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09FDB-639C-2351-D75A-5231F70B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4345"/>
          </a:xfrm>
        </p:spPr>
        <p:txBody>
          <a:bodyPr/>
          <a:lstStyle/>
          <a:p>
            <a:r>
              <a:rPr lang="en-US" dirty="0"/>
              <a:t>Discount Performance Impact</a:t>
            </a:r>
            <a:endParaRPr lang="ro-RO" dirty="0"/>
          </a:p>
        </p:txBody>
      </p:sp>
      <p:pic>
        <p:nvPicPr>
          <p:cNvPr id="6" name="Content Placeholder 5" descr="A graph of a bar chart">
            <a:extLst>
              <a:ext uri="{FF2B5EF4-FFF2-40B4-BE49-F238E27FC236}">
                <a16:creationId xmlns:a16="http://schemas.microsoft.com/office/drawing/2014/main" id="{B33F58D1-1832-4F56-9E11-B6E5A5150B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0474" y="1263317"/>
            <a:ext cx="5318626" cy="258678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BDBA1C-0081-E6F2-0990-5D13936950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4675" y="1263318"/>
            <a:ext cx="5931736" cy="258678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2F39B1-A5EC-D5D6-691C-5D931ED8C934}"/>
              </a:ext>
            </a:extLst>
          </p:cNvPr>
          <p:cNvSpPr txBox="1"/>
          <p:nvPr/>
        </p:nvSpPr>
        <p:spPr>
          <a:xfrm>
            <a:off x="180474" y="4343400"/>
            <a:ext cx="11405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November, most transactions (386) still took place with 0% discount, similar to October (305 transactions).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transactions in the 5-10% discount range surged to 206 in November, compared to only 83 in October.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sales without any discount reached 118,370 RON in November, up from 82,338 RON in October.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sales in the 5-10% discount interval doubled, growing from 41,053 RON in October to 91,158 RON in November.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988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B0F4F-5917-51E3-ACD1-9C90523C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Best Sellers</a:t>
            </a:r>
            <a:endParaRPr lang="ro-RO">
              <a:solidFill>
                <a:srgbClr val="EBEBEB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ro-RO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047536-3354-7656-7D0B-DDC07C04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5" y="2570044"/>
            <a:ext cx="4748463" cy="36586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Men’s Shirt increased by +54% in November, reaching 43,635 RON, while Men’s Blazer declined by -42.9% to 41,958 RON.</a:t>
            </a:r>
          </a:p>
          <a:p>
            <a:r>
              <a:rPr lang="en-US" dirty="0"/>
              <a:t>Men’s Overcoat grew slightly from 20,435 RON to 24,025 RON (+17.6%).</a:t>
            </a:r>
          </a:p>
          <a:p>
            <a:r>
              <a:rPr lang="en-US" dirty="0"/>
              <a:t>Altogether, the top 3 product groups generated over 109,618 RON in net sales during November.</a:t>
            </a:r>
          </a:p>
        </p:txBody>
      </p:sp>
      <p:pic>
        <p:nvPicPr>
          <p:cNvPr id="5" name="Content Placeholder 4" descr="A graph of a bar chart&#10;&#10;AI-generated content may be incorrect.">
            <a:extLst>
              <a:ext uri="{FF2B5EF4-FFF2-40B4-BE49-F238E27FC236}">
                <a16:creationId xmlns:a16="http://schemas.microsoft.com/office/drawing/2014/main" id="{2A2F84F6-1FF5-86C7-BA97-80F0641D0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706" y="2275188"/>
            <a:ext cx="6858000" cy="441351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47960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5B75-BECA-B656-BF13-F24BE069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&amp; Recommendations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2D2F7-54D1-1F90-EF8A-519D6474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Moderate discounts (5-10%) helped boost sales volumes, especially in November.</a:t>
            </a:r>
          </a:p>
          <a:p>
            <a:r>
              <a:rPr lang="en-US" sz="2400" dirty="0"/>
              <a:t>High discounts (over 30-50%) were mostly applied to specific items or lower-volume products, without significant impact on total revenue.</a:t>
            </a:r>
          </a:p>
          <a:p>
            <a:r>
              <a:rPr lang="en-US" sz="2400" dirty="0"/>
              <a:t>Men’s Shirt showed strong responsiveness to promotions and could remain a key target for future campaigns.</a:t>
            </a:r>
          </a:p>
          <a:p>
            <a:r>
              <a:rPr lang="en-US" sz="2400" dirty="0"/>
              <a:t>For December, a more precise discount strategy could help preserve margins while maintaining sales momentum.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670717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351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Sales &amp; Discount Analysis – October vs November 2024</vt:lpstr>
      <vt:lpstr>Discounts Overview</vt:lpstr>
      <vt:lpstr>Discount Performance Impact</vt:lpstr>
      <vt:lpstr>Best Sellers</vt:lpstr>
      <vt:lpstr>Conclusion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Roland Raileanu</dc:creator>
  <cp:lastModifiedBy>Roland Raileanu</cp:lastModifiedBy>
  <cp:revision>1</cp:revision>
  <dcterms:created xsi:type="dcterms:W3CDTF">2025-07-03T10:20:11Z</dcterms:created>
  <dcterms:modified xsi:type="dcterms:W3CDTF">2025-07-03T10:57:41Z</dcterms:modified>
</cp:coreProperties>
</file>