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9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FF0D-03C2-D840-2CED-0541AFF34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946484"/>
          </a:xfrm>
        </p:spPr>
        <p:txBody>
          <a:bodyPr/>
          <a:lstStyle/>
          <a:p>
            <a:r>
              <a:rPr lang="ro-RO" sz="3200" b="1" dirty="0" err="1"/>
              <a:t>Sales</a:t>
            </a:r>
            <a:r>
              <a:rPr lang="ro-RO" sz="3200" b="1" dirty="0"/>
              <a:t> &amp; Discount </a:t>
            </a:r>
            <a:r>
              <a:rPr lang="ro-RO" sz="3200" b="1" dirty="0" err="1"/>
              <a:t>Insights</a:t>
            </a:r>
            <a:r>
              <a:rPr lang="ro-RO" sz="3200" b="1" dirty="0"/>
              <a:t> – </a:t>
            </a:r>
            <a:r>
              <a:rPr lang="ro-RO" sz="3200" b="1" dirty="0" err="1"/>
              <a:t>January</a:t>
            </a:r>
            <a:r>
              <a:rPr lang="ro-RO" sz="3200" b="1" dirty="0"/>
              <a:t> </a:t>
            </a:r>
            <a:r>
              <a:rPr lang="ro-RO" sz="3200" b="1" dirty="0" err="1"/>
              <a:t>vs</a:t>
            </a:r>
            <a:r>
              <a:rPr lang="ro-RO" sz="3200" b="1" dirty="0"/>
              <a:t> </a:t>
            </a:r>
            <a:r>
              <a:rPr lang="ro-RO" sz="3200" b="1" dirty="0" err="1"/>
              <a:t>March</a:t>
            </a:r>
            <a:r>
              <a:rPr lang="ro-RO" sz="3200" b="1" dirty="0"/>
              <a:t>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40AC3-2857-AC3B-9239-3E33062C3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o-RO" sz="2800" b="1" dirty="0" err="1"/>
              <a:t>Supplier</a:t>
            </a:r>
            <a:r>
              <a:rPr lang="ro-RO" sz="2800" b="1" dirty="0"/>
              <a:t> </a:t>
            </a:r>
            <a:r>
              <a:rPr lang="ro-RO" sz="2800" b="1" dirty="0" err="1"/>
              <a:t>activity</a:t>
            </a:r>
            <a:r>
              <a:rPr lang="ro-RO" sz="2800" b="1" dirty="0"/>
              <a:t>, product performance &amp; </a:t>
            </a:r>
            <a:r>
              <a:rPr lang="ro-RO" sz="2800" b="1" dirty="0" err="1"/>
              <a:t>strategy</a:t>
            </a:r>
            <a:r>
              <a:rPr lang="ro-RO" sz="2800" b="1" dirty="0"/>
              <a:t> </a:t>
            </a:r>
            <a:r>
              <a:rPr lang="ro-RO" sz="2800" b="1" dirty="0" err="1"/>
              <a:t>reflection</a:t>
            </a:r>
            <a:endParaRPr lang="ro-RO" sz="2800" b="1" dirty="0"/>
          </a:p>
        </p:txBody>
      </p:sp>
    </p:spTree>
    <p:extLst>
      <p:ext uri="{BB962C8B-B14F-4D97-AF65-F5344CB8AC3E}">
        <p14:creationId xmlns:p14="http://schemas.microsoft.com/office/powerpoint/2010/main" val="327106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8EC7C-1863-57CD-E19B-FF33C6CC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Sales Evololution by Product (Jan vs Mar)</a:t>
            </a: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ro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CE4C1-D3E7-07A7-8B61-6B34662E6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54443"/>
            <a:ext cx="3388081" cy="375252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Key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Men’s Trousers: Up to 140% from January to March (12,430 RON in Jan -&gt; 29,610 Ron in March.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Tuxedo Jackets: Up to100%+ increase (3,383 RON -&gt; 7,728 RON)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Bow Tie: From 256 RON in Jan to 1890 RON in March (approx. +638%)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Conversely Men’s Jacket and Coat sales dropped  significantly.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shifts could reflect growing demand for formal or event-specific wear.</a:t>
            </a:r>
          </a:p>
        </p:txBody>
      </p:sp>
      <p:pic>
        <p:nvPicPr>
          <p:cNvPr id="8" name="Content Placeholder 7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BE301E47-F3C3-2BA3-4BE0-22C3B4AD9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487779" y="2316641"/>
            <a:ext cx="7483643" cy="391209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6184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4624-C6DC-A343-EC39-950589D7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2" y="293705"/>
            <a:ext cx="8205616" cy="969611"/>
          </a:xfrm>
        </p:spPr>
        <p:txBody>
          <a:bodyPr/>
          <a:lstStyle/>
          <a:p>
            <a:r>
              <a:rPr lang="en-US" b="1" dirty="0"/>
              <a:t>Top Product Groups by Sales (Jan vs Mar)</a:t>
            </a:r>
            <a:endParaRPr lang="ro-RO" b="1" dirty="0"/>
          </a:p>
        </p:txBody>
      </p:sp>
      <p:pic>
        <p:nvPicPr>
          <p:cNvPr id="6" name="Content Placeholder 5" descr="A graph of a bar chart">
            <a:extLst>
              <a:ext uri="{FF2B5EF4-FFF2-40B4-BE49-F238E27FC236}">
                <a16:creationId xmlns:a16="http://schemas.microsoft.com/office/drawing/2014/main" id="{049434E3-3A14-3489-9DCF-5D317BF99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725" y="1552074"/>
            <a:ext cx="7138570" cy="44728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D8F84-6CA7-D1DD-596C-0AFCCCE0D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1552074"/>
            <a:ext cx="3401063" cy="4472805"/>
          </a:xfrm>
        </p:spPr>
        <p:txBody>
          <a:bodyPr>
            <a:noAutofit/>
          </a:bodyPr>
          <a:lstStyle/>
          <a:p>
            <a:r>
              <a:rPr lang="en-US" sz="1600" dirty="0"/>
              <a:t>Key 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Men’s Blazers ranked #1 in January (25,299 Ron) and almost doubled the sales in March  (50,227 Ron)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Men’s Shirt dropped  to #3 in March after the Trousers  sales increased with  approx. 138.2%.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Men’s Coat dropped from Top 5 in January to off the chart in March; Tuxedo  entered instead.</a:t>
            </a:r>
          </a:p>
          <a:p>
            <a:r>
              <a:rPr lang="en-US" sz="1600" dirty="0"/>
              <a:t>Note: This may reflect changes in stock, promotion strategy, or seasonality.</a:t>
            </a: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152317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ED8A5-502B-68EB-41D9-6933DA24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52664"/>
            <a:ext cx="8410152" cy="818148"/>
          </a:xfrm>
        </p:spPr>
        <p:txBody>
          <a:bodyPr/>
          <a:lstStyle/>
          <a:p>
            <a:r>
              <a:rPr lang="en-US" sz="2800" b="1" dirty="0"/>
              <a:t>Supplier Discounts (Top suppliers – Jan vs Mar)</a:t>
            </a:r>
            <a:endParaRPr lang="ro-RO" sz="2800" b="1" dirty="0"/>
          </a:p>
        </p:txBody>
      </p:sp>
      <p:pic>
        <p:nvPicPr>
          <p:cNvPr id="6" name="Content Placeholder 5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B5F3F732-72E5-010F-C99B-C8A603D5E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5116" y="1323473"/>
            <a:ext cx="7748337" cy="47014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5C4C8-8BCD-C45F-D5AA-B42BDEA57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0790" y="1323474"/>
            <a:ext cx="3838074" cy="4701406"/>
          </a:xfrm>
        </p:spPr>
        <p:txBody>
          <a:bodyPr>
            <a:normAutofit/>
          </a:bodyPr>
          <a:lstStyle/>
          <a:p>
            <a:r>
              <a:rPr lang="en-US" sz="1800" dirty="0"/>
              <a:t>Key 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HUNGANT &amp; NOUVA ARUX  maintained avg . Discounts of 50% and 40% in both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Suppliers like Alonia </a:t>
            </a:r>
            <a:r>
              <a:rPr lang="en-US" sz="1800" dirty="0" err="1"/>
              <a:t>Fasion</a:t>
            </a:r>
            <a:r>
              <a:rPr lang="en-US" sz="1800" dirty="0"/>
              <a:t>, </a:t>
            </a:r>
            <a:r>
              <a:rPr lang="en-US" sz="1800" dirty="0" err="1"/>
              <a:t>Cochnou’s</a:t>
            </a:r>
            <a:r>
              <a:rPr lang="en-US" sz="1800" dirty="0"/>
              <a:t> and </a:t>
            </a:r>
            <a:r>
              <a:rPr lang="en-US" sz="1800" dirty="0" err="1"/>
              <a:t>Stockholms</a:t>
            </a:r>
            <a:r>
              <a:rPr lang="en-US" sz="1800" dirty="0"/>
              <a:t> dropped from 40% to 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total, 6 suppliers eliminated all discounts by March.</a:t>
            </a:r>
          </a:p>
          <a:p>
            <a:r>
              <a:rPr lang="en-US" sz="1800" dirty="0"/>
              <a:t>NOTE: Removing discounts may reduce sales unless backed by product appeal or exclusivity.</a:t>
            </a:r>
            <a:endParaRPr lang="ro-RO" sz="1800" dirty="0"/>
          </a:p>
        </p:txBody>
      </p:sp>
    </p:spTree>
    <p:extLst>
      <p:ext uri="{BB962C8B-B14F-4D97-AF65-F5344CB8AC3E}">
        <p14:creationId xmlns:p14="http://schemas.microsoft.com/office/powerpoint/2010/main" val="144653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C9C58-8762-43B7-5BA3-58DEC5D9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Recommendation</a:t>
            </a:r>
            <a:endParaRPr lang="ro-R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2117-82F8-6548-6436-A94DC56E1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o-R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D5D9C-0139-CB23-98F8-9572B62550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Sharp rise in formalwear sales (+100% to +600%) hints at increased event-driven  demand.</a:t>
            </a:r>
          </a:p>
          <a:p>
            <a:r>
              <a:rPr lang="en-US" dirty="0"/>
              <a:t>Product group rankings shifted significantly – some items gained  traction, others faded.</a:t>
            </a:r>
          </a:p>
          <a:p>
            <a:r>
              <a:rPr lang="en-US" dirty="0"/>
              <a:t>Discount consistency helped maintain sales volume ; sudden removal impacted some suppliers.</a:t>
            </a:r>
            <a:endParaRPr lang="ro-R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FCC58-B284-3616-1905-C97784D3C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ro-R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8553C-A657-A394-1136-A158AD88C0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Monitor sales trend post-March to validate if formalwear trend continues.</a:t>
            </a:r>
          </a:p>
          <a:p>
            <a:r>
              <a:rPr lang="en-US" dirty="0"/>
              <a:t>Test promotional </a:t>
            </a:r>
            <a:r>
              <a:rPr lang="en-US" dirty="0" err="1"/>
              <a:t>campaiings</a:t>
            </a:r>
            <a:r>
              <a:rPr lang="en-US" dirty="0"/>
              <a:t> on top-selling groups (e.g., Shirts, Trousers).</a:t>
            </a:r>
          </a:p>
          <a:p>
            <a:r>
              <a:rPr lang="en-US" dirty="0"/>
              <a:t>For suppliers removing discounts:</a:t>
            </a:r>
          </a:p>
          <a:p>
            <a:r>
              <a:rPr lang="en-US" dirty="0"/>
              <a:t>Evaluate if sales held or dropped. Consider controlled discount strategies instead of abrupt stops.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6651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361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Sales &amp; Discount Insights – January vs March 2024</vt:lpstr>
      <vt:lpstr>Sales Evololution by Product (Jan vs Mar)</vt:lpstr>
      <vt:lpstr>Top Product Groups by Sales (Jan vs Mar)</vt:lpstr>
      <vt:lpstr>Supplier Discounts (Top suppliers – Jan vs Mar)</vt:lpstr>
      <vt:lpstr>Conclusion &amp;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Roland Raileanu</dc:creator>
  <cp:lastModifiedBy>Roland Raileanu</cp:lastModifiedBy>
  <cp:revision>1</cp:revision>
  <dcterms:created xsi:type="dcterms:W3CDTF">2025-06-17T13:56:49Z</dcterms:created>
  <dcterms:modified xsi:type="dcterms:W3CDTF">2025-06-17T15:03:54Z</dcterms:modified>
</cp:coreProperties>
</file>