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FF32-B470-4383-B8C8-D057F836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8487B-737F-4704-958C-CD8F795A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7622-00D7-4093-A0E5-5C754659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A39A-329A-4234-B834-0CED575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45A0E-B391-487A-90FD-A4E2ED2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45FD-879C-4C05-9674-AF2CC9C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EB84A-293B-4137-B445-A7271DF1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3670-1DFE-4B57-9C65-6F642CA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63C4-C6F4-43D6-9985-690F84E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0CD73-9ADD-4161-BD89-D50A9BF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D6472-6553-4909-B7DD-6A771E1D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29074-4D96-4BB1-B472-CA464737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A7C5-478F-4B2D-9498-4CB54FD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003B-DED4-405C-AA4D-FF5A203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0488-E5A1-4E9F-B49C-1E42A81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3A63-E65F-4BC6-A17B-A8A16923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6260-5824-4706-A2BE-1C581C9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15A7-97ED-4B78-995C-E741DEA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5F852-C35B-4370-8E26-4EDBD31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926A0-5D2E-42A7-AE97-EE92391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72F4-FD0A-41D4-AD99-BF45162C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CEFA-EBC4-4B54-9754-36C9E540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5977A-7727-40BE-8FA4-17F90AF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FBE5-BABE-4F88-8C6C-3429F20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EC9EF-3622-4C26-A92F-BAD8DFF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0AC8-CC46-4753-9F0D-B80E009B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AD6B-C3C7-40BF-A46B-154123368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302C-4C45-4CB5-9B47-4D61ED2A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0D3B0-B5FD-4F67-886F-C934172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3CB4-C60E-4D5A-8647-96D3ECFA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66A73-645D-4269-A4AD-00E13B2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40FF-4868-473F-AF5C-3430F18D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734B8-B676-426A-B279-2141C876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10DDE-512A-4128-BA7D-F12BF4B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BF46F-F092-4F6F-98AE-FAE052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DFDFE-A054-4F54-AB3A-D9343119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C3A17-523D-47B9-9BE1-2D0EFE4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1C166-F63C-4F94-A63B-A88E7F3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5C2CB-CAFE-45A6-BE32-049B634F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E05A-DF75-4CA6-A06F-604B179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4B2D2-1286-48B6-837A-ED44988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46251-5760-416B-AED2-4B5B903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0D2F5-79ED-4549-9A92-6FAABE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4595E-636E-431E-929D-49E57C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9D4BD-53BD-4753-B46C-ACD63E6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7B758-FE53-4747-84FB-E20FA05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234E-3DD8-479C-ADA5-47E97AB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F650-A285-497E-B597-AA0B941D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0762-7EE7-408E-BB18-599544CB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A282-4046-4E91-9F08-5141E7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486B-EE28-49DF-8435-680E455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D9BC-A482-4702-9D50-697AAF4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23AE-E4E1-4F92-9BB8-E0E3252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6DD09-DA11-467D-B2DC-4AF0D201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BB1B0-D4B3-4B9F-92E5-A7D673F9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8B215-B2B0-49B9-AD0C-0AF6014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1CCD-7896-4B02-BC44-11B9810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C9513-90B2-4E23-96C3-1B8042A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CFDF1-6D4B-42EC-BA91-B73B474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73856-8B14-4868-AD2C-22C5EE3E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4DF56-BD73-4C77-9AA5-FD061B5B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D3BF-84EF-4F8A-9F24-44EBC5984044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7BDB-5CA5-4CA7-95C9-0333D8031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E1287-7A8F-4E6F-9F20-1482233E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7CAC-92D9-4E3E-9A32-F36C990B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기획</a:t>
            </a:r>
          </a:p>
        </p:txBody>
      </p:sp>
    </p:spTree>
    <p:extLst>
      <p:ext uri="{BB962C8B-B14F-4D97-AF65-F5344CB8AC3E}">
        <p14:creationId xmlns:p14="http://schemas.microsoft.com/office/powerpoint/2010/main" val="23585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메인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15F92D9-B2C0-49E8-8AA6-B8738E6733E2}"/>
              </a:ext>
            </a:extLst>
          </p:cNvPr>
          <p:cNvSpPr/>
          <p:nvPr/>
        </p:nvSpPr>
        <p:spPr>
          <a:xfrm>
            <a:off x="3309145" y="534079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BC2BC5-E562-49E5-B6BB-0B00032BBD10}"/>
              </a:ext>
            </a:extLst>
          </p:cNvPr>
          <p:cNvSpPr/>
          <p:nvPr/>
        </p:nvSpPr>
        <p:spPr>
          <a:xfrm>
            <a:off x="5158224" y="534079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C53FEC-DF2D-4FE1-96C9-EA4FEEC23944}"/>
              </a:ext>
            </a:extLst>
          </p:cNvPr>
          <p:cNvSpPr/>
          <p:nvPr/>
        </p:nvSpPr>
        <p:spPr>
          <a:xfrm>
            <a:off x="4208442" y="534079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5E0466-EA77-4FF2-B668-4991ACB97F51}"/>
              </a:ext>
            </a:extLst>
          </p:cNvPr>
          <p:cNvSpPr/>
          <p:nvPr/>
        </p:nvSpPr>
        <p:spPr>
          <a:xfrm>
            <a:off x="5808705" y="554393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571812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터치 시 상인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터치</a:t>
            </a:r>
            <a:r>
              <a:rPr lang="en-US" altLang="ko-KR" sz="1400" dirty="0"/>
              <a:t> </a:t>
            </a:r>
            <a:r>
              <a:rPr lang="ko-KR" altLang="en-US" sz="1400" dirty="0"/>
              <a:t>시 도감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신규 획득한 도감이 있을 시</a:t>
            </a:r>
            <a:r>
              <a:rPr lang="en-US" altLang="ko-KR" sz="1400" dirty="0"/>
              <a:t>, </a:t>
            </a:r>
            <a:r>
              <a:rPr lang="ko-KR" altLang="en-US" sz="1400" dirty="0"/>
              <a:t>알림 표시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아이콘으로 카테고리 탭에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책장에서 확률적으로 </a:t>
            </a:r>
            <a:r>
              <a:rPr lang="en-US" altLang="ko-KR" sz="1400" dirty="0"/>
              <a:t>!</a:t>
            </a:r>
            <a:r>
              <a:rPr lang="ko-KR" altLang="en-US" sz="1400" dirty="0"/>
              <a:t>가 나오며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</a:t>
            </a:r>
            <a:r>
              <a:rPr lang="en-US" altLang="ko-KR" sz="1400" dirty="0"/>
              <a:t>(6)</a:t>
            </a:r>
            <a:r>
              <a:rPr lang="ko-KR" altLang="en-US" sz="1400" dirty="0"/>
              <a:t>에 책이 쌓이게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/>
              <a:t>책이 쌓인 상태에서 터치 시</a:t>
            </a:r>
            <a:r>
              <a:rPr lang="en-US" altLang="ko-KR" sz="1400" dirty="0"/>
              <a:t>,</a:t>
            </a:r>
            <a:r>
              <a:rPr lang="ko-KR" altLang="en-US" sz="1400" dirty="0"/>
              <a:t> 의지를</a:t>
            </a:r>
            <a:endParaRPr lang="en-US" altLang="ko-KR" sz="1400" dirty="0"/>
          </a:p>
          <a:p>
            <a:r>
              <a:rPr lang="en-US" altLang="ko-KR" sz="1400" dirty="0"/>
              <a:t>   -4</a:t>
            </a:r>
            <a:r>
              <a:rPr lang="ko-KR" altLang="en-US" sz="1400" dirty="0"/>
              <a:t>씩 소비하여 내공을 얻을 수 있다</a:t>
            </a:r>
            <a:r>
              <a:rPr lang="en-US" altLang="ko-KR" sz="1400" dirty="0"/>
              <a:t>.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  </a:t>
            </a:r>
            <a:r>
              <a:rPr lang="ko-KR" altLang="en-US" sz="1000" u="sng" dirty="0">
                <a:solidFill>
                  <a:srgbClr val="FF0000"/>
                </a:solidFill>
              </a:rPr>
              <a:t>내공을 얻을 때 책은 아래에서부터</a:t>
            </a:r>
            <a:r>
              <a:rPr lang="en-US" altLang="ko-KR" sz="1000" u="sng" dirty="0">
                <a:solidFill>
                  <a:srgbClr val="FF0000"/>
                </a:solidFill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</a:rPr>
              <a:t>하나씩 사라짐</a:t>
            </a:r>
            <a:endParaRPr lang="en-US" altLang="ko-KR" sz="1000" u="sng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/>
              <a:t>현재까지 몇 번 도전했는지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8) </a:t>
            </a:r>
            <a:r>
              <a:rPr lang="ko-KR" altLang="en-US" sz="1400" dirty="0"/>
              <a:t>플레이어 직급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9) </a:t>
            </a:r>
            <a:r>
              <a:rPr lang="ko-KR" altLang="en-US" sz="1400" dirty="0"/>
              <a:t>플레이어가 가지고 있는 재화 표시</a:t>
            </a:r>
            <a:endParaRPr lang="en-US" altLang="ko-KR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D5AA8F-C26E-483E-8948-A7BF60BFDD8C}"/>
              </a:ext>
            </a:extLst>
          </p:cNvPr>
          <p:cNvSpPr/>
          <p:nvPr/>
        </p:nvSpPr>
        <p:spPr>
          <a:xfrm>
            <a:off x="3085516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679390-FE1C-4752-B170-6B65EB1F185D}"/>
              </a:ext>
            </a:extLst>
          </p:cNvPr>
          <p:cNvSpPr/>
          <p:nvPr/>
        </p:nvSpPr>
        <p:spPr>
          <a:xfrm>
            <a:off x="3082219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E4891EF-1662-4382-9ED3-37C44316BB6B}"/>
              </a:ext>
            </a:extLst>
          </p:cNvPr>
          <p:cNvSpPr/>
          <p:nvPr/>
        </p:nvSpPr>
        <p:spPr>
          <a:xfrm>
            <a:off x="4001342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2A477D6-94DB-461B-89C9-3D3A3B45B5C6}"/>
              </a:ext>
            </a:extLst>
          </p:cNvPr>
          <p:cNvSpPr/>
          <p:nvPr/>
        </p:nvSpPr>
        <p:spPr>
          <a:xfrm>
            <a:off x="4906698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90E694-EEF4-42F1-8164-2A06D163E203}"/>
              </a:ext>
            </a:extLst>
          </p:cNvPr>
          <p:cNvSpPr/>
          <p:nvPr/>
        </p:nvSpPr>
        <p:spPr>
          <a:xfrm>
            <a:off x="4906697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F8FCF0C-F26F-4491-B4B2-8513CEDE7AE2}"/>
              </a:ext>
            </a:extLst>
          </p:cNvPr>
          <p:cNvSpPr/>
          <p:nvPr/>
        </p:nvSpPr>
        <p:spPr>
          <a:xfrm>
            <a:off x="308221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6079EA-A442-49F1-9633-6F1030A19CA6}"/>
              </a:ext>
            </a:extLst>
          </p:cNvPr>
          <p:cNvSpPr/>
          <p:nvPr/>
        </p:nvSpPr>
        <p:spPr>
          <a:xfrm>
            <a:off x="3998043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012785E-C11A-4D20-933E-2B2D2CE5CCED}"/>
              </a:ext>
            </a:extLst>
          </p:cNvPr>
          <p:cNvSpPr/>
          <p:nvPr/>
        </p:nvSpPr>
        <p:spPr>
          <a:xfrm>
            <a:off x="491386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57A622-3ED3-4DBA-9101-D8AB87DFF3F6}"/>
              </a:ext>
            </a:extLst>
          </p:cNvPr>
          <p:cNvSpPr/>
          <p:nvPr/>
        </p:nvSpPr>
        <p:spPr>
          <a:xfrm>
            <a:off x="3998043" y="3698966"/>
            <a:ext cx="653143" cy="620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4A8C8B-3E74-44F4-9163-01B8AE7555C0}"/>
              </a:ext>
            </a:extLst>
          </p:cNvPr>
          <p:cNvSpPr/>
          <p:nvPr/>
        </p:nvSpPr>
        <p:spPr>
          <a:xfrm>
            <a:off x="4174963" y="3043254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C1EE-5CD5-4BAE-BACC-9BAFB8F54BA9}"/>
              </a:ext>
            </a:extLst>
          </p:cNvPr>
          <p:cNvSpPr txBox="1"/>
          <p:nvPr/>
        </p:nvSpPr>
        <p:spPr>
          <a:xfrm>
            <a:off x="2936326" y="2425234"/>
            <a:ext cx="2623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무력</a:t>
            </a:r>
            <a:r>
              <a:rPr lang="en-US" altLang="ko-KR" sz="1100" dirty="0"/>
              <a:t>: 0 	 </a:t>
            </a:r>
            <a:r>
              <a:rPr lang="ko-KR" altLang="en-US" sz="1100" dirty="0"/>
              <a:t>지력</a:t>
            </a:r>
            <a:r>
              <a:rPr lang="en-US" altLang="ko-KR" sz="1100" dirty="0"/>
              <a:t>: 0 	 </a:t>
            </a:r>
            <a:r>
              <a:rPr lang="ko-KR" altLang="en-US" sz="1100" dirty="0"/>
              <a:t>통솔</a:t>
            </a:r>
            <a:r>
              <a:rPr lang="en-US" altLang="ko-KR" sz="1100" dirty="0"/>
              <a:t>: 0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2705BF-2F39-4C88-84AD-9524EA5D86E5}"/>
              </a:ext>
            </a:extLst>
          </p:cNvPr>
          <p:cNvSpPr/>
          <p:nvPr/>
        </p:nvSpPr>
        <p:spPr>
          <a:xfrm>
            <a:off x="4181730" y="385955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2BFA97-9843-4309-8213-68DDEE9300ED}"/>
              </a:ext>
            </a:extLst>
          </p:cNvPr>
          <p:cNvSpPr/>
          <p:nvPr/>
        </p:nvSpPr>
        <p:spPr>
          <a:xfrm>
            <a:off x="2823005" y="1263461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CB420B3-9F41-4EEA-BFCB-A4E0BD7CE9AA}"/>
              </a:ext>
            </a:extLst>
          </p:cNvPr>
          <p:cNvSpPr/>
          <p:nvPr/>
        </p:nvSpPr>
        <p:spPr>
          <a:xfrm>
            <a:off x="3993916" y="1068250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5E27BB7-CD0E-41CD-8589-FEF830967C08}"/>
              </a:ext>
            </a:extLst>
          </p:cNvPr>
          <p:cNvSpPr/>
          <p:nvPr/>
        </p:nvSpPr>
        <p:spPr>
          <a:xfrm>
            <a:off x="5095339" y="105866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07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87DAE3-E678-4F15-8989-441EE5331121}"/>
              </a:ext>
            </a:extLst>
          </p:cNvPr>
          <p:cNvSpPr/>
          <p:nvPr/>
        </p:nvSpPr>
        <p:spPr>
          <a:xfrm>
            <a:off x="93306" y="1320133"/>
            <a:ext cx="5357119" cy="447228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수련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16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/>
              <a:t>전장에 대한 설명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성공 시 능력</a:t>
            </a:r>
            <a:r>
              <a:rPr lang="en-US" altLang="ko-KR" sz="1400" dirty="0"/>
              <a:t>, </a:t>
            </a:r>
            <a:r>
              <a:rPr lang="ko-KR" altLang="en-US" sz="1400" dirty="0"/>
              <a:t>재화를 지급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실패 시 최종 직급 표기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생존 확률을 증가</a:t>
            </a:r>
            <a:endParaRPr lang="en-US" altLang="ko-KR" sz="1400" dirty="0"/>
          </a:p>
          <a:p>
            <a:r>
              <a:rPr lang="en-US" altLang="ko-KR" sz="1400" dirty="0"/>
              <a:t>( 5% </a:t>
            </a:r>
            <a:r>
              <a:rPr lang="ko-KR" altLang="en-US" sz="1400" dirty="0"/>
              <a:t>▶ </a:t>
            </a:r>
            <a:r>
              <a:rPr lang="en-US" altLang="ko-KR" sz="1400" dirty="0"/>
              <a:t>20% </a:t>
            </a:r>
            <a:r>
              <a:rPr lang="ko-KR" altLang="en-US" sz="1400" dirty="0"/>
              <a:t>▶ </a:t>
            </a:r>
            <a:r>
              <a:rPr lang="en-US" altLang="ko-KR" sz="1400" dirty="0"/>
              <a:t>40% </a:t>
            </a:r>
            <a:r>
              <a:rPr lang="ko-KR" altLang="en-US" sz="1400" dirty="0"/>
              <a:t>▶ </a:t>
            </a:r>
            <a:r>
              <a:rPr lang="en-US" altLang="ko-KR" sz="1400" dirty="0"/>
              <a:t>60%)</a:t>
            </a:r>
          </a:p>
          <a:p>
            <a:r>
              <a:rPr lang="en-US" altLang="ko-KR" sz="1400" dirty="0"/>
              <a:t>  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CB1484-027C-43BE-9B83-56BCF1027A8F}"/>
              </a:ext>
            </a:extLst>
          </p:cNvPr>
          <p:cNvSpPr/>
          <p:nvPr/>
        </p:nvSpPr>
        <p:spPr>
          <a:xfrm>
            <a:off x="223450" y="1740920"/>
            <a:ext cx="2220686" cy="3773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F80B8-2D34-448A-ACFC-5E417ECE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7" y="2121159"/>
            <a:ext cx="1505211" cy="10463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2D218-1977-40C7-BCFC-76A352DE07D8}"/>
              </a:ext>
            </a:extLst>
          </p:cNvPr>
          <p:cNvSpPr/>
          <p:nvPr/>
        </p:nvSpPr>
        <p:spPr>
          <a:xfrm>
            <a:off x="581187" y="2121159"/>
            <a:ext cx="1505211" cy="1046373"/>
          </a:xfrm>
          <a:prstGeom prst="rect">
            <a:avLst/>
          </a:prstGeom>
          <a:noFill/>
          <a:ln w="349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67A504-08C6-45DD-A740-3684DFA6494A}"/>
              </a:ext>
            </a:extLst>
          </p:cNvPr>
          <p:cNvSpPr/>
          <p:nvPr/>
        </p:nvSpPr>
        <p:spPr>
          <a:xfrm>
            <a:off x="417514" y="3328500"/>
            <a:ext cx="1827065" cy="438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C6B93-6559-4A6E-9D71-641126BC1F32}"/>
              </a:ext>
            </a:extLst>
          </p:cNvPr>
          <p:cNvSpPr txBox="1"/>
          <p:nvPr/>
        </p:nvSpPr>
        <p:spPr>
          <a:xfrm>
            <a:off x="412026" y="3348963"/>
            <a:ext cx="183255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황건적의 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06A2B-89EF-4066-A84F-05CB9F8553B6}"/>
              </a:ext>
            </a:extLst>
          </p:cNvPr>
          <p:cNvSpPr txBox="1"/>
          <p:nvPr/>
        </p:nvSpPr>
        <p:spPr>
          <a:xfrm>
            <a:off x="284402" y="4022961"/>
            <a:ext cx="2184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부패한 정치</a:t>
            </a:r>
            <a:r>
              <a:rPr lang="en-US" altLang="ko-KR" sz="1200" b="1" dirty="0"/>
              <a:t>,,, </a:t>
            </a:r>
            <a:r>
              <a:rPr lang="ko-KR" altLang="en-US" sz="1200" b="1" dirty="0"/>
              <a:t>부정부패</a:t>
            </a:r>
            <a:r>
              <a:rPr lang="en-US" altLang="ko-KR" sz="1200" b="1" dirty="0"/>
              <a:t>,,,</a:t>
            </a:r>
          </a:p>
          <a:p>
            <a:r>
              <a:rPr lang="ko-KR" altLang="en-US" sz="1200" b="1" dirty="0"/>
              <a:t>끊임없는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위기</a:t>
            </a:r>
            <a:r>
              <a:rPr lang="en-US" altLang="ko-KR" sz="1200" b="1" dirty="0"/>
              <a:t>,,,</a:t>
            </a:r>
          </a:p>
          <a:p>
            <a:endParaRPr lang="en-US" altLang="ko-KR" sz="1200" b="1" dirty="0"/>
          </a:p>
          <a:p>
            <a:r>
              <a:rPr lang="ko-KR" altLang="en-US" sz="1200" b="1" dirty="0" err="1"/>
              <a:t>장각</a:t>
            </a:r>
            <a:r>
              <a:rPr lang="ko-KR" altLang="en-US" sz="1200" b="1" dirty="0"/>
              <a:t> 형제들은</a:t>
            </a:r>
            <a:endParaRPr lang="en-US" altLang="ko-KR" sz="1200" b="1" dirty="0"/>
          </a:p>
          <a:p>
            <a:r>
              <a:rPr lang="ko-KR" altLang="en-US" sz="1200" b="1" dirty="0"/>
              <a:t>태평도를 창시하여</a:t>
            </a:r>
            <a:endParaRPr lang="en-US" altLang="ko-KR" sz="1200" b="1" dirty="0"/>
          </a:p>
          <a:p>
            <a:r>
              <a:rPr lang="ko-KR" altLang="en-US" sz="1200" b="1" dirty="0"/>
              <a:t>백성들의 마음을 사로잡고</a:t>
            </a:r>
            <a:endParaRPr lang="en-US" altLang="ko-KR" sz="12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B47D0F-2D6D-4D52-A562-764820024919}"/>
              </a:ext>
            </a:extLst>
          </p:cNvPr>
          <p:cNvSpPr/>
          <p:nvPr/>
        </p:nvSpPr>
        <p:spPr>
          <a:xfrm>
            <a:off x="3098099" y="1740920"/>
            <a:ext cx="2220686" cy="3773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E68C5A-CA51-4386-B43D-5BEE6E0B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36" y="2121159"/>
            <a:ext cx="1505211" cy="104637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5D3377-7373-413C-B3A1-46CB5798684B}"/>
              </a:ext>
            </a:extLst>
          </p:cNvPr>
          <p:cNvSpPr/>
          <p:nvPr/>
        </p:nvSpPr>
        <p:spPr>
          <a:xfrm>
            <a:off x="3455836" y="2121159"/>
            <a:ext cx="1505211" cy="1046373"/>
          </a:xfrm>
          <a:prstGeom prst="rect">
            <a:avLst/>
          </a:prstGeom>
          <a:noFill/>
          <a:ln w="349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4D3E57-47DC-4B4E-972F-576B773E1F48}"/>
              </a:ext>
            </a:extLst>
          </p:cNvPr>
          <p:cNvSpPr/>
          <p:nvPr/>
        </p:nvSpPr>
        <p:spPr>
          <a:xfrm>
            <a:off x="3292163" y="3328500"/>
            <a:ext cx="1827065" cy="438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B0277-36DE-43F4-82A8-74F642A6D7A0}"/>
              </a:ext>
            </a:extLst>
          </p:cNvPr>
          <p:cNvSpPr txBox="1"/>
          <p:nvPr/>
        </p:nvSpPr>
        <p:spPr>
          <a:xfrm>
            <a:off x="3286675" y="3348963"/>
            <a:ext cx="183255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황건적의 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AA151-E1B4-41A0-B1E6-B6D1CAC3AA09}"/>
              </a:ext>
            </a:extLst>
          </p:cNvPr>
          <p:cNvSpPr txBox="1"/>
          <p:nvPr/>
        </p:nvSpPr>
        <p:spPr>
          <a:xfrm>
            <a:off x="3098099" y="4037883"/>
            <a:ext cx="22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각지의 농민들은</a:t>
            </a:r>
            <a:endParaRPr lang="en-US" altLang="ko-KR" sz="1200" b="1" dirty="0"/>
          </a:p>
          <a:p>
            <a:r>
              <a:rPr lang="ko-KR" altLang="en-US" sz="1200" b="1" dirty="0"/>
              <a:t>노란 수건을 두르고 </a:t>
            </a:r>
            <a:endParaRPr lang="en-US" altLang="ko-KR" sz="1200" b="1" dirty="0"/>
          </a:p>
          <a:p>
            <a:r>
              <a:rPr lang="ko-KR" altLang="en-US" sz="1200" b="1" dirty="0"/>
              <a:t>봉기하여 황건적이 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부패한 관리들은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백성들에게 물리칠 것을 요청하게 되는데</a:t>
            </a:r>
            <a:r>
              <a:rPr lang="en-US" altLang="ko-KR" sz="1200" b="1" dirty="0"/>
              <a:t>,,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9783F7-D367-4FD6-AA7C-038132DCCD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318785" y="2350569"/>
            <a:ext cx="1163177" cy="12773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10B8FF-9387-4D87-B429-579B50C3C46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18785" y="3627909"/>
            <a:ext cx="1163177" cy="11972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1EBA88B-B30D-4BEC-A5F6-8B6E21802F2B}"/>
              </a:ext>
            </a:extLst>
          </p:cNvPr>
          <p:cNvSpPr/>
          <p:nvPr/>
        </p:nvSpPr>
        <p:spPr>
          <a:xfrm>
            <a:off x="6648455" y="1138335"/>
            <a:ext cx="1782031" cy="2290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BE4DF57-36A1-486C-A058-986CD8116851}"/>
              </a:ext>
            </a:extLst>
          </p:cNvPr>
          <p:cNvSpPr/>
          <p:nvPr/>
        </p:nvSpPr>
        <p:spPr>
          <a:xfrm>
            <a:off x="6662056" y="4092879"/>
            <a:ext cx="1782031" cy="2290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A84A743-9D8F-4BC0-AE25-D4F01FC26B7D}"/>
              </a:ext>
            </a:extLst>
          </p:cNvPr>
          <p:cNvSpPr/>
          <p:nvPr/>
        </p:nvSpPr>
        <p:spPr>
          <a:xfrm>
            <a:off x="7112926" y="939652"/>
            <a:ext cx="880287" cy="461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7F6AEE-D3BF-4E94-B2DE-1BA54AD3E225}"/>
              </a:ext>
            </a:extLst>
          </p:cNvPr>
          <p:cNvSpPr txBox="1"/>
          <p:nvPr/>
        </p:nvSpPr>
        <p:spPr>
          <a:xfrm>
            <a:off x="7112925" y="939651"/>
            <a:ext cx="899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성공</a:t>
            </a:r>
            <a:r>
              <a:rPr lang="en-US" altLang="ko-KR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2400" b="1" dirty="0">
              <a:ln w="1270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E34A1A-5FFD-4D68-AD61-631173DA5A67}"/>
              </a:ext>
            </a:extLst>
          </p:cNvPr>
          <p:cNvSpPr/>
          <p:nvPr/>
        </p:nvSpPr>
        <p:spPr>
          <a:xfrm>
            <a:off x="7122583" y="2989239"/>
            <a:ext cx="880287" cy="339261"/>
          </a:xfrm>
          <a:prstGeom prst="roundRect">
            <a:avLst/>
          </a:prstGeom>
          <a:ln w="44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047A6-7538-4F71-9E27-AD79AEEBFCE1}"/>
              </a:ext>
            </a:extLst>
          </p:cNvPr>
          <p:cNvSpPr txBox="1"/>
          <p:nvPr/>
        </p:nvSpPr>
        <p:spPr>
          <a:xfrm>
            <a:off x="6977559" y="1994201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n w="3175">
                  <a:noFill/>
                </a:ln>
              </a:rPr>
              <a:t>성공하였습니다</a:t>
            </a:r>
            <a:r>
              <a:rPr lang="en-US" altLang="ko-KR" sz="1050" b="1" dirty="0">
                <a:ln w="3175">
                  <a:noFill/>
                </a:ln>
              </a:rPr>
              <a:t>!</a:t>
            </a:r>
            <a:endParaRPr lang="ko-KR" altLang="en-US" sz="1050" b="1" dirty="0">
              <a:ln w="3175">
                <a:noFill/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58AFF9-7D51-43D6-B540-18F52533DB8E}"/>
              </a:ext>
            </a:extLst>
          </p:cNvPr>
          <p:cNvSpPr txBox="1"/>
          <p:nvPr/>
        </p:nvSpPr>
        <p:spPr>
          <a:xfrm>
            <a:off x="7253256" y="2446800"/>
            <a:ext cx="73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무력 </a:t>
            </a:r>
            <a:r>
              <a:rPr lang="en-US" altLang="ko-KR" sz="900" b="1" dirty="0">
                <a:solidFill>
                  <a:srgbClr val="FFC000"/>
                </a:solidFill>
              </a:rPr>
              <a:t>+ 5</a:t>
            </a:r>
          </a:p>
          <a:p>
            <a:r>
              <a:rPr lang="ko-KR" altLang="en-US" sz="900" b="1" dirty="0"/>
              <a:t>돈 </a:t>
            </a:r>
            <a:r>
              <a:rPr lang="en-US" altLang="ko-KR" sz="900" b="1" dirty="0">
                <a:solidFill>
                  <a:srgbClr val="FFC000"/>
                </a:solidFill>
              </a:rPr>
              <a:t>+ 50</a:t>
            </a:r>
            <a:endParaRPr lang="ko-KR" altLang="en-US" sz="900" b="1" dirty="0">
              <a:solidFill>
                <a:srgbClr val="FFC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21336B7-962C-4AEC-A64F-5CCEA729B750}"/>
              </a:ext>
            </a:extLst>
          </p:cNvPr>
          <p:cNvSpPr/>
          <p:nvPr/>
        </p:nvSpPr>
        <p:spPr>
          <a:xfrm>
            <a:off x="7109009" y="3847237"/>
            <a:ext cx="880287" cy="461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6A88E2-0B5F-4A0C-9A1C-D4C7FE3B12B8}"/>
              </a:ext>
            </a:extLst>
          </p:cNvPr>
          <p:cNvSpPr txBox="1"/>
          <p:nvPr/>
        </p:nvSpPr>
        <p:spPr>
          <a:xfrm>
            <a:off x="7146985" y="3862046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587345-CCDD-4053-A8C6-1588B66B6491}"/>
              </a:ext>
            </a:extLst>
          </p:cNvPr>
          <p:cNvSpPr txBox="1"/>
          <p:nvPr/>
        </p:nvSpPr>
        <p:spPr>
          <a:xfrm>
            <a:off x="7038998" y="5423081"/>
            <a:ext cx="104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최종 직급 </a:t>
            </a:r>
            <a:r>
              <a:rPr lang="en-US" altLang="ko-KR" sz="900" b="1" dirty="0"/>
              <a:t>: </a:t>
            </a:r>
            <a:r>
              <a:rPr lang="ko-KR" altLang="en-US" sz="900" b="1" dirty="0">
                <a:solidFill>
                  <a:srgbClr val="FFC000"/>
                </a:solidFill>
              </a:rPr>
              <a:t>평민</a:t>
            </a:r>
            <a:endParaRPr lang="en-US" altLang="ko-KR" sz="900" b="1" dirty="0">
              <a:solidFill>
                <a:srgbClr val="FFC000"/>
              </a:solidFill>
            </a:endParaRPr>
          </a:p>
          <a:p>
            <a:r>
              <a:rPr lang="ko-KR" altLang="en-US" sz="900" b="1" dirty="0"/>
              <a:t>생존 확률 </a:t>
            </a:r>
            <a:r>
              <a:rPr lang="en-US" altLang="ko-KR" sz="900" b="1" dirty="0"/>
              <a:t>: </a:t>
            </a:r>
            <a:r>
              <a:rPr lang="en-US" altLang="ko-KR" sz="900" b="1" dirty="0">
                <a:solidFill>
                  <a:srgbClr val="FFC000"/>
                </a:solidFill>
              </a:rPr>
              <a:t>30%</a:t>
            </a:r>
            <a:endParaRPr lang="ko-KR" altLang="en-US" sz="900" b="1" dirty="0">
              <a:solidFill>
                <a:srgbClr val="FFC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B389A3-5F20-4C5B-AA1B-3C9458E5A56F}"/>
              </a:ext>
            </a:extLst>
          </p:cNvPr>
          <p:cNvSpPr/>
          <p:nvPr/>
        </p:nvSpPr>
        <p:spPr>
          <a:xfrm>
            <a:off x="7106950" y="5918348"/>
            <a:ext cx="880287" cy="339261"/>
          </a:xfrm>
          <a:prstGeom prst="roundRect">
            <a:avLst/>
          </a:prstGeom>
          <a:ln w="44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확인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F117ABF-71E4-42FD-9DD0-8606BEFA376F}"/>
              </a:ext>
            </a:extLst>
          </p:cNvPr>
          <p:cNvSpPr/>
          <p:nvPr/>
        </p:nvSpPr>
        <p:spPr>
          <a:xfrm>
            <a:off x="6848669" y="4413380"/>
            <a:ext cx="1418253" cy="8099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>
            <a:extLst>
              <a:ext uri="{FF2B5EF4-FFF2-40B4-BE49-F238E27FC236}">
                <a16:creationId xmlns:a16="http://schemas.microsoft.com/office/drawing/2014/main" id="{02905CA7-A69F-474A-8C7A-C59807195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34439"/>
              </p:ext>
            </p:extLst>
          </p:nvPr>
        </p:nvGraphicFramePr>
        <p:xfrm>
          <a:off x="7233284" y="4421897"/>
          <a:ext cx="659061" cy="80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2704680" imgH="3288600" progId="">
                  <p:embed/>
                </p:oleObj>
              </mc:Choice>
              <mc:Fallback>
                <p:oleObj r:id="rId4" imgW="2704680" imgH="3288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3284" y="4421897"/>
                        <a:ext cx="659061" cy="80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BD187513-5F00-46DC-86B2-BB755EE8E917}"/>
              </a:ext>
            </a:extLst>
          </p:cNvPr>
          <p:cNvSpPr/>
          <p:nvPr/>
        </p:nvSpPr>
        <p:spPr>
          <a:xfrm>
            <a:off x="2609349" y="1170483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03ECD11-9A05-4CF3-ADD7-3B726EDC20D1}"/>
              </a:ext>
            </a:extLst>
          </p:cNvPr>
          <p:cNvSpPr/>
          <p:nvPr/>
        </p:nvSpPr>
        <p:spPr>
          <a:xfrm>
            <a:off x="6662056" y="66300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5173374-854C-46C4-ACA8-1EDF30C868AF}"/>
              </a:ext>
            </a:extLst>
          </p:cNvPr>
          <p:cNvSpPr/>
          <p:nvPr/>
        </p:nvSpPr>
        <p:spPr>
          <a:xfrm>
            <a:off x="6666119" y="360502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상인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10BFEE-CCFB-42F5-8D60-C789ACFABE83}"/>
              </a:ext>
            </a:extLst>
          </p:cNvPr>
          <p:cNvSpPr/>
          <p:nvPr/>
        </p:nvSpPr>
        <p:spPr>
          <a:xfrm>
            <a:off x="2816238" y="1217901"/>
            <a:ext cx="2953957" cy="54856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E5E25B-6FCA-4501-AEC0-17B9C333D4D1}"/>
              </a:ext>
            </a:extLst>
          </p:cNvPr>
          <p:cNvSpPr/>
          <p:nvPr/>
        </p:nvSpPr>
        <p:spPr>
          <a:xfrm>
            <a:off x="3182873" y="2073712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E0E757-4D84-4B43-8E0A-E0D63057CB03}"/>
              </a:ext>
            </a:extLst>
          </p:cNvPr>
          <p:cNvSpPr/>
          <p:nvPr/>
        </p:nvSpPr>
        <p:spPr>
          <a:xfrm>
            <a:off x="5071857" y="1849777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E7FB8-491D-4BBD-87EF-4ED3FF594EAE}"/>
              </a:ext>
            </a:extLst>
          </p:cNvPr>
          <p:cNvSpPr txBox="1"/>
          <p:nvPr/>
        </p:nvSpPr>
        <p:spPr>
          <a:xfrm>
            <a:off x="3970050" y="18353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상인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527410D-165D-4F9F-ABDE-5EC52DDCB862}"/>
              </a:ext>
            </a:extLst>
          </p:cNvPr>
          <p:cNvSpPr/>
          <p:nvPr/>
        </p:nvSpPr>
        <p:spPr>
          <a:xfrm>
            <a:off x="3471709" y="2484662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수련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6B2AB16-8EAD-492A-8156-AF7BFC1118AA}"/>
              </a:ext>
            </a:extLst>
          </p:cNvPr>
          <p:cNvSpPr/>
          <p:nvPr/>
        </p:nvSpPr>
        <p:spPr>
          <a:xfrm>
            <a:off x="3471709" y="3216710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깨달음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6A555D1-7FE1-4DBD-91F7-72EDED9EC767}"/>
              </a:ext>
            </a:extLst>
          </p:cNvPr>
          <p:cNvSpPr/>
          <p:nvPr/>
        </p:nvSpPr>
        <p:spPr>
          <a:xfrm>
            <a:off x="3472988" y="3991477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노력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F2EF8F5-1FE5-44DC-9D26-66B18A22B881}"/>
              </a:ext>
            </a:extLst>
          </p:cNvPr>
          <p:cNvSpPr/>
          <p:nvPr/>
        </p:nvSpPr>
        <p:spPr>
          <a:xfrm>
            <a:off x="3472988" y="4745721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단련</a:t>
            </a:r>
          </a:p>
        </p:txBody>
      </p:sp>
    </p:spTree>
    <p:extLst>
      <p:ext uri="{BB962C8B-B14F-4D97-AF65-F5344CB8AC3E}">
        <p14:creationId xmlns:p14="http://schemas.microsoft.com/office/powerpoint/2010/main" val="337132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469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상인 </a:t>
            </a:r>
            <a:r>
              <a:rPr lang="en-US" altLang="ko-KR" sz="3200" b="1" dirty="0"/>
              <a:t>- 1</a:t>
            </a:r>
            <a:r>
              <a:rPr lang="ko-KR" altLang="en-US" sz="3200" b="1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10BFEE-CCFB-42F5-8D60-C789ACFABE83}"/>
              </a:ext>
            </a:extLst>
          </p:cNvPr>
          <p:cNvSpPr/>
          <p:nvPr/>
        </p:nvSpPr>
        <p:spPr>
          <a:xfrm>
            <a:off x="2816238" y="1217901"/>
            <a:ext cx="2953957" cy="54856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E5E25B-6FCA-4501-AEC0-17B9C333D4D1}"/>
              </a:ext>
            </a:extLst>
          </p:cNvPr>
          <p:cNvSpPr/>
          <p:nvPr/>
        </p:nvSpPr>
        <p:spPr>
          <a:xfrm>
            <a:off x="3182873" y="2073712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E0E757-4D84-4B43-8E0A-E0D63057CB03}"/>
              </a:ext>
            </a:extLst>
          </p:cNvPr>
          <p:cNvSpPr/>
          <p:nvPr/>
        </p:nvSpPr>
        <p:spPr>
          <a:xfrm>
            <a:off x="5071857" y="1849777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E7FB8-491D-4BBD-87EF-4ED3FF594EAE}"/>
              </a:ext>
            </a:extLst>
          </p:cNvPr>
          <p:cNvSpPr txBox="1"/>
          <p:nvPr/>
        </p:nvSpPr>
        <p:spPr>
          <a:xfrm>
            <a:off x="3970050" y="18353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상인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527410D-165D-4F9F-ABDE-5EC52DDCB862}"/>
              </a:ext>
            </a:extLst>
          </p:cNvPr>
          <p:cNvSpPr/>
          <p:nvPr/>
        </p:nvSpPr>
        <p:spPr>
          <a:xfrm>
            <a:off x="3471709" y="2484662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수련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6B2AB16-8EAD-492A-8156-AF7BFC1118AA}"/>
              </a:ext>
            </a:extLst>
          </p:cNvPr>
          <p:cNvSpPr/>
          <p:nvPr/>
        </p:nvSpPr>
        <p:spPr>
          <a:xfrm>
            <a:off x="3471709" y="3216710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깨달음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6A555D1-7FE1-4DBD-91F7-72EDED9EC767}"/>
              </a:ext>
            </a:extLst>
          </p:cNvPr>
          <p:cNvSpPr/>
          <p:nvPr/>
        </p:nvSpPr>
        <p:spPr>
          <a:xfrm>
            <a:off x="3472988" y="3991477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노력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F2EF8F5-1FE5-44DC-9D26-66B18A22B881}"/>
              </a:ext>
            </a:extLst>
          </p:cNvPr>
          <p:cNvSpPr/>
          <p:nvPr/>
        </p:nvSpPr>
        <p:spPr>
          <a:xfrm>
            <a:off x="3472988" y="4745721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단련</a:t>
            </a:r>
          </a:p>
        </p:txBody>
      </p:sp>
    </p:spTree>
    <p:extLst>
      <p:ext uri="{BB962C8B-B14F-4D97-AF65-F5344CB8AC3E}">
        <p14:creationId xmlns:p14="http://schemas.microsoft.com/office/powerpoint/2010/main" val="4109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도감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/>
              <a:t>  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8967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296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화면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기획</dc:title>
  <dc:creator>고지완</dc:creator>
  <cp:lastModifiedBy>고지완</cp:lastModifiedBy>
  <cp:revision>21</cp:revision>
  <dcterms:created xsi:type="dcterms:W3CDTF">2020-08-13T13:01:44Z</dcterms:created>
  <dcterms:modified xsi:type="dcterms:W3CDTF">2020-08-14T17:19:50Z</dcterms:modified>
</cp:coreProperties>
</file>