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6fc00a34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6fc00a34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6fc00a34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6fc00a34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6fc00a3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6fc00a3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6fc00a34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6fc00a34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701e3be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701e3b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701e3be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701e3be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Since the chi square value of 6.34 exceeds the critical value of 3.84, we conclude that the results are statistically significant.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bac92be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bac92be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Since the chi square value of 0.72 does not exceed the critical value of 9.49, we conclude that the results are NOT statistically significant.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bac92beee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bac92beee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bac92bee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bac92bee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bac92beee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bac92beee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6e228f82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6e228f82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bac92beee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bac92beee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bac92beee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bac92beee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bac92beee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bac92beee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bac92be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bac92be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bac92be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bac92be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bac92be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bac92be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bac92be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bac92be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bac92bee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bac92bee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bac92bee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bac92bee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6fc00a3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6fc00a3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osmi/mental-health-in-tech-survey/dat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Health in the Workplace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Team 2 - Nishi Thapliyal, Stacey Walker, Nathan Roller, Darell Johnson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173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accent5"/>
                </a:solidFill>
              </a:rPr>
              <a:t>Summary of Findings: 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863550"/>
            <a:ext cx="8520600" cy="40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Other than those who responded “Don’t Know” (which had less people answer “no” than “yes”), every group had more people taking leave than not, regardless of difficulty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There were less respondents overall who qualified their company’s policy as difficult than easy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Considerations: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Is the lack of knowledge about policies </a:t>
            </a:r>
            <a:r>
              <a:rPr lang="en" sz="1800">
                <a:solidFill>
                  <a:schemeClr val="dk2"/>
                </a:solidFill>
              </a:rPr>
              <a:t>because of… </a:t>
            </a:r>
            <a:endParaRPr sz="1800">
              <a:solidFill>
                <a:schemeClr val="dk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 sz="1800">
                <a:solidFill>
                  <a:schemeClr val="dk2"/>
                </a:solidFill>
              </a:rPr>
              <a:t>Poor communication from the company? </a:t>
            </a:r>
            <a:endParaRPr sz="1800">
              <a:solidFill>
                <a:schemeClr val="dk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 sz="1800">
                <a:solidFill>
                  <a:schemeClr val="dk2"/>
                </a:solidFill>
              </a:rPr>
              <a:t>Lack of interest/need from the employee(s)?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If “somewhat/very easy/difficult” are viewed together, far more people consider feel it is easy to take leave for mental health than people who feel it is difficult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483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Overall Number of Employees Seeking Treatment</a:t>
            </a:r>
            <a:endParaRPr sz="240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00" y="948525"/>
            <a:ext cx="5372853" cy="37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5899900" y="1051350"/>
            <a:ext cx="28290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5839375" y="1134600"/>
            <a:ext cx="28290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Degrees of Freedom: 5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Mean (No): 56.8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Mean (Yes): 68.3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Standard Dev (No): 28.87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Standard Dev (Yes): 29.52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2676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Relationship Between Company Size and Mental Health Treatment</a:t>
            </a:r>
            <a:endParaRPr sz="180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91450"/>
            <a:ext cx="5560950" cy="413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650" y="1384150"/>
            <a:ext cx="2062650" cy="23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2368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</a:rPr>
              <a:t>Summary of Findings: </a:t>
            </a:r>
            <a:endParaRPr sz="1900">
              <a:solidFill>
                <a:schemeClr val="accent5"/>
              </a:solidFill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930725"/>
            <a:ext cx="8520600" cy="3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Employees are willing to seek mental health treatment more often than not, regardless of the size of the company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One exception: companies with 1000+ employees had an even number of people who said yes and no to seeking mental health treatment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More willingness from people who work for smaller companies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Why? Communication could be the reason</a:t>
            </a:r>
            <a:endParaRPr sz="1600">
              <a:solidFill>
                <a:schemeClr val="dk2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" sz="1600">
                <a:solidFill>
                  <a:schemeClr val="dk2"/>
                </a:solidFill>
              </a:rPr>
              <a:t>Larger </a:t>
            </a:r>
            <a:r>
              <a:rPr lang="en" sz="1600">
                <a:solidFill>
                  <a:schemeClr val="dk2"/>
                </a:solidFill>
              </a:rPr>
              <a:t>companies</a:t>
            </a:r>
            <a:r>
              <a:rPr lang="en" sz="1600">
                <a:solidFill>
                  <a:schemeClr val="dk2"/>
                </a:solidFill>
              </a:rPr>
              <a:t> are more likely to send an email or provide a handout of policies, whereas smaller companies might have a more personal means of letting employees know about the policies</a:t>
            </a:r>
            <a:endParaRPr sz="1600">
              <a:solidFill>
                <a:schemeClr val="dk2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" sz="1600">
                <a:solidFill>
                  <a:schemeClr val="dk2"/>
                </a:solidFill>
              </a:rPr>
              <a:t>Closer relationships make it easier to take leave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Limitations of the data: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Companies with 500-1000 employees are underrepresented in this dataset</a:t>
            </a:r>
            <a:endParaRPr sz="1600">
              <a:solidFill>
                <a:schemeClr val="dk2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" sz="1600">
                <a:solidFill>
                  <a:schemeClr val="dk2"/>
                </a:solidFill>
              </a:rPr>
              <a:t>Despite the underrepresentation, the results follow the same trend as the other populations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Many unknowns about the companies, other than their sizes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Offering Benefits and Employees Seeking Treatment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487775"/>
            <a:ext cx="5584900" cy="33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758000" y="1783525"/>
            <a:ext cx="313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Company Offers Benefits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Employee Seeks Treatment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7077550" y="2218100"/>
            <a:ext cx="398400" cy="46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Randomness of Seeking Treatment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235319" r="-235319" t="0"/>
          <a:stretch/>
        </p:blipFill>
        <p:spPr>
          <a:xfrm>
            <a:off x="5738883" y="1690850"/>
            <a:ext cx="2394042" cy="14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4466325" y="1297025"/>
            <a:ext cx="402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Null hypothesis: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 statistical significance exists in the distribution of people seeking treatment and not seeking treatment.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466317" y="3328425"/>
            <a:ext cx="419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REJECT the null - With 95% confidence, the number of people who seek treatment in this study is NOT randomly distributed.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59825"/>
            <a:ext cx="4201550" cy="5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97025"/>
            <a:ext cx="2720575" cy="168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Age and Seeking Treatment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235319" r="-235319" t="0"/>
          <a:stretch/>
        </p:blipFill>
        <p:spPr>
          <a:xfrm>
            <a:off x="6318354" y="1706990"/>
            <a:ext cx="2152191" cy="128377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5003275" y="1366850"/>
            <a:ext cx="405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Null hypothesis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There is no significant association between age and seeking treatment for mental health.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5003275" y="3027025"/>
            <a:ext cx="414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NOT reject the null - With 95% confidence, we can say there is no significant association between age and seeking treatment for mental health.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" y="1366850"/>
            <a:ext cx="4289400" cy="17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47250"/>
            <a:ext cx="4419600" cy="577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Seeking Help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Are there differences in mental health treatment seeking behavior between self employed and employed individuals?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>
                <a:solidFill>
                  <a:schemeClr val="dk2"/>
                </a:solidFill>
              </a:rPr>
              <a:t>Is there a relationship between the family history of mental health and the behavior of those seeking mental health treatment?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2" name="Google Shape;172;p29" title="File:Mental-health-2313428 640.pn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550" y="3157750"/>
            <a:ext cx="3610450" cy="19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Employed Vs Self-Employed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5627725" y="1068425"/>
            <a:ext cx="3282000" cy="3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417">
                <a:solidFill>
                  <a:schemeClr val="dk2"/>
                </a:solidFill>
              </a:rPr>
              <a:t>Primary Hypothesis:</a:t>
            </a:r>
            <a:endParaRPr b="1" sz="1417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br>
              <a:rPr b="1" lang="en" sz="1417">
                <a:solidFill>
                  <a:schemeClr val="dk2"/>
                </a:solidFill>
              </a:rPr>
            </a:br>
            <a:r>
              <a:rPr lang="en" sz="1417">
                <a:solidFill>
                  <a:schemeClr val="dk2"/>
                </a:solidFill>
              </a:rPr>
              <a:t> Self-employed individuals are less likely to seek mental health treatment compared to employed individuals.</a:t>
            </a:r>
            <a:endParaRPr sz="1417">
              <a:solidFill>
                <a:schemeClr val="dk2"/>
              </a:solidFill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18"/>
              <a:buChar char="●"/>
            </a:pPr>
            <a:r>
              <a:rPr lang="en" sz="1417">
                <a:solidFill>
                  <a:schemeClr val="dk2"/>
                </a:solidFill>
              </a:rPr>
              <a:t>Time constraints</a:t>
            </a:r>
            <a:endParaRPr sz="1417">
              <a:solidFill>
                <a:schemeClr val="dk2"/>
              </a:solidFill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8"/>
              <a:buChar char="●"/>
            </a:pPr>
            <a:r>
              <a:rPr lang="en" sz="1417">
                <a:solidFill>
                  <a:schemeClr val="dk2"/>
                </a:solidFill>
              </a:rPr>
              <a:t>Resource limitations </a:t>
            </a:r>
            <a:endParaRPr sz="1417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17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417">
                <a:solidFill>
                  <a:schemeClr val="dk2"/>
                </a:solidFill>
              </a:rPr>
              <a:t>Conclusion:</a:t>
            </a:r>
            <a:endParaRPr b="1" sz="1417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17">
                <a:solidFill>
                  <a:schemeClr val="dk2"/>
                </a:solidFill>
              </a:rPr>
              <a:t>This indicates that employment status alone may not be a strong determinant of mental health treatment-seeking behavior.</a:t>
            </a:r>
            <a:endParaRPr b="1" sz="13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065"/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 b="0" l="4964" r="7942" t="4834"/>
          <a:stretch/>
        </p:blipFill>
        <p:spPr>
          <a:xfrm>
            <a:off x="128775" y="1144675"/>
            <a:ext cx="5498949" cy="360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Family History and Seeking Help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32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Primary Hypothesis:</a:t>
            </a:r>
            <a:br>
              <a:rPr b="1"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Individuals with a family history of mental health issues are more likely to seek mental health treatment compared to those without such a history.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Awareness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Concern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Experience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b="0" l="4385" r="6112" t="3025"/>
          <a:stretch/>
        </p:blipFill>
        <p:spPr>
          <a:xfrm>
            <a:off x="3680075" y="1152475"/>
            <a:ext cx="525585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choose this topic?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Mental health is an important topic - as important as physical health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Many factors contribute to one’s </a:t>
            </a:r>
            <a:r>
              <a:rPr lang="en">
                <a:solidFill>
                  <a:schemeClr val="dk2"/>
                </a:solidFill>
              </a:rPr>
              <a:t>mental</a:t>
            </a:r>
            <a:r>
              <a:rPr lang="en">
                <a:solidFill>
                  <a:schemeClr val="dk2"/>
                </a:solidFill>
              </a:rPr>
              <a:t> health</a:t>
            </a:r>
            <a:endParaRPr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Work is a significant portion of many adults’ lives and can significantly impact one’s mental health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Within the workplace, there are factors such as remote work setups, mental health programs, ease of taking leave, etc. that can impact mental health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dataset we are using is from a 2014 survey that measures attitudes toward mental health and the frequency of mental health disorders in the workplace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4568875"/>
            <a:ext cx="61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https://www.kaggle.com/datasets/osmi/mental-health-in-tech-survey/data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Family History and Seeking Help (cont.)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 b="0" l="3532" r="6361" t="4534"/>
          <a:stretch/>
        </p:blipFill>
        <p:spPr>
          <a:xfrm>
            <a:off x="161425" y="1226675"/>
            <a:ext cx="5928999" cy="376904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/>
        </p:nvSpPr>
        <p:spPr>
          <a:xfrm>
            <a:off x="6090425" y="1874900"/>
            <a:ext cx="29592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Shows a higher density of treatment-seeking behavior among individuals with a family history of mental health issues.</a:t>
            </a:r>
            <a:endParaRPr sz="25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003850"/>
            <a:ext cx="8520600" cy="4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Hypotheses</a:t>
            </a:r>
            <a:endParaRPr b="1" sz="1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Null Hypothesis (H₀)</a:t>
            </a:r>
            <a:r>
              <a:rPr lang="en" sz="1400">
                <a:solidFill>
                  <a:schemeClr val="dk2"/>
                </a:solidFill>
              </a:rPr>
              <a:t>: There is no difference in the mean proportion of seeking treatment between individuals with and without a family history of mental health issues. </a:t>
            </a:r>
            <a:r>
              <a:rPr b="1" lang="en" sz="1400">
                <a:solidFill>
                  <a:srgbClr val="CC0000"/>
                </a:solidFill>
              </a:rPr>
              <a:t>(Reject)</a:t>
            </a:r>
            <a:endParaRPr b="1" sz="1400">
              <a:solidFill>
                <a:srgbClr val="CC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Alternative Hypothesis (H₁)</a:t>
            </a:r>
            <a:r>
              <a:rPr lang="en" sz="1400">
                <a:solidFill>
                  <a:schemeClr val="dk2"/>
                </a:solidFill>
              </a:rPr>
              <a:t>: There is a significant difference in the mean proportion of seeking treatment between individuals with and without a family history of mental health issues.</a:t>
            </a:r>
            <a:endParaRPr sz="1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Group 1 (With Family History)</a:t>
            </a:r>
            <a:r>
              <a:rPr lang="en" sz="1400">
                <a:solidFill>
                  <a:schemeClr val="dk2"/>
                </a:solidFill>
              </a:rPr>
              <a:t>:</a:t>
            </a:r>
            <a:endParaRPr sz="1400">
              <a:solidFill>
                <a:schemeClr val="dk2"/>
              </a:solidFill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 sz="1400">
                <a:solidFill>
                  <a:schemeClr val="dk2"/>
                </a:solidFill>
              </a:rPr>
              <a:t>Mean proportion seeking treatment: 74.2%</a:t>
            </a:r>
            <a:endParaRPr sz="14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Group 2 (Without Family History)</a:t>
            </a:r>
            <a:r>
              <a:rPr lang="en" sz="1400">
                <a:solidFill>
                  <a:schemeClr val="dk2"/>
                </a:solidFill>
              </a:rPr>
              <a:t>:</a:t>
            </a:r>
            <a:endParaRPr sz="1400">
              <a:solidFill>
                <a:schemeClr val="dk2"/>
              </a:solidFill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Mean proportion seeking treatment: 35.5%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Family history of mental health issues is an important factor in whether individuals seek treatment.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00" name="Google Shape;200;p33"/>
          <p:cNvSpPr txBox="1"/>
          <p:nvPr/>
        </p:nvSpPr>
        <p:spPr>
          <a:xfrm>
            <a:off x="6149400" y="2840575"/>
            <a:ext cx="2794200" cy="18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T-statistic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14.755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P-value</a:t>
            </a: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3.919e-45 </a:t>
            </a:r>
            <a:endParaRPr sz="1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Employment Status and Treatment Seeking:</a:t>
            </a: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is no substantial difference in mental health treatment-seeking behavior between self-employed and employed individuals based on the provided data.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Family History and Treatment Seeking:</a:t>
            </a: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Individuals with a family history of mental health issues are significantly more likely to seek mental health treatment compared to those without such a history, confirming the hypothesis.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findings show that individuals with a family history are more proactive in seeking mental health treatment, whereas employment status does not significantly determine treatment-seeking behavior. 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621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want to answer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36750" y="885500"/>
            <a:ext cx="8810700" cy="4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Does remote vs. onsite work affect mental health in the workplace?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How does mental health impact work performance?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Is there a relationship between the level of difficulty of taking leave and mental health outcomes?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What is the impact of company size on mental health?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Are mental health programs implemented by companies effective?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Is the number of people seeking treatment randomly distributed?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Is there a relationship between age and seeking treatment?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Are there differences in mental health treatment seeking behavior between self employed and employed individuals?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Is there a relationship between the family history of mental health and the behavior of those seeking mental health treatment?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up the dataset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Filtered by participants who live in the United States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For the</a:t>
            </a:r>
            <a:r>
              <a:rPr lang="en">
                <a:solidFill>
                  <a:schemeClr val="dk2"/>
                </a:solidFill>
              </a:rPr>
              <a:t> “self-employed” category, NA values were converted into “No”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are some limitations of this dataset?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Various factors not listed in the survey may have significant impacts on the responses, such as state laws/accessibility/awareness regarding mental health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Other personal factors that would affect a person’s decision to seek mental health treatment (family situation/responsibilities, income, etc.)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Does not account for the most recent changes, such as the current number of remote/hybrid workers and new focus on mental healthcare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43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/>
              <a:t>Relationship between remote work and mental health in the workplace</a:t>
            </a:r>
            <a:endParaRPr sz="19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775" y="850075"/>
            <a:ext cx="6574450" cy="394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Relationship between remote work and mental health in the workplace</a:t>
            </a:r>
            <a:endParaRPr sz="19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74975" y="1173975"/>
            <a:ext cx="541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percentage of participants who seek mental health treatment are ~ equal between those who work remotely and those who do not.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Based on this data set, working remotely is </a:t>
            </a:r>
            <a:r>
              <a:rPr b="1" lang="en">
                <a:solidFill>
                  <a:schemeClr val="dk2"/>
                </a:solidFill>
              </a:rPr>
              <a:t>not</a:t>
            </a:r>
            <a:r>
              <a:rPr lang="en">
                <a:solidFill>
                  <a:schemeClr val="dk2"/>
                </a:solidFill>
              </a:rPr>
              <a:t> a major factor that affects people seeking mental health treatment or not.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525" y="1924150"/>
            <a:ext cx="3152775" cy="19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975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mental health on work performance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638" y="776825"/>
            <a:ext cx="7191025" cy="431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652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Impact of mental health on work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138600" y="957700"/>
            <a:ext cx="8866800" cy="4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Of those who </a:t>
            </a:r>
            <a:r>
              <a:rPr b="1" lang="en">
                <a:solidFill>
                  <a:schemeClr val="dk2"/>
                </a:solidFill>
              </a:rPr>
              <a:t>do not seek</a:t>
            </a:r>
            <a:r>
              <a:rPr lang="en">
                <a:solidFill>
                  <a:schemeClr val="dk2"/>
                </a:solidFill>
              </a:rPr>
              <a:t> mental health treatment:</a:t>
            </a:r>
            <a:endParaRPr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~50% report that</a:t>
            </a:r>
            <a:r>
              <a:rPr lang="en" sz="1700">
                <a:solidFill>
                  <a:schemeClr val="dk2"/>
                </a:solidFill>
              </a:rPr>
              <a:t> their mental health does not interfere with work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Good mental health or lack of awareness </a:t>
            </a:r>
            <a:endParaRPr sz="17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Of those who </a:t>
            </a:r>
            <a:r>
              <a:rPr b="1" lang="en">
                <a:solidFill>
                  <a:schemeClr val="dk2"/>
                </a:solidFill>
              </a:rPr>
              <a:t>do seek</a:t>
            </a:r>
            <a:r>
              <a:rPr lang="en">
                <a:solidFill>
                  <a:schemeClr val="dk2"/>
                </a:solidFill>
              </a:rPr>
              <a:t> mental health treatment:</a:t>
            </a:r>
            <a:endParaRPr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~55% report that mental health sometimes interferes with work. Seeking mental health treatment may increase awareness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The next largest groups (~20% each) report that mental health either rarely or often interferes with work. This may be due to the effectiveness of mental health treatments or constitutes the reason for getting treatment, respectively. 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1987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Relationship Between Ease of Leave and Mental Health Treatment</a:t>
            </a:r>
            <a:endParaRPr sz="18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4000"/>
            <a:ext cx="5929026" cy="42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549" y="1605613"/>
            <a:ext cx="2097900" cy="19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