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8" r:id="rId1"/>
    <p:sldMasterId id="2147483764" r:id="rId2"/>
    <p:sldMasterId id="2147483782" r:id="rId3"/>
  </p:sldMasterIdLst>
  <p:sldIdLst>
    <p:sldId id="257" r:id="rId4"/>
    <p:sldId id="296" r:id="rId5"/>
    <p:sldId id="261" r:id="rId6"/>
    <p:sldId id="264" r:id="rId7"/>
    <p:sldId id="265" r:id="rId8"/>
    <p:sldId id="262" r:id="rId9"/>
    <p:sldId id="263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8CCDB-9057-476E-9036-62B6C284E060}" v="5" dt="2020-02-12T16:16:2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cap="none" dirty="0"/>
            <a:t>Data is the new oil, and you need “</a:t>
          </a:r>
          <a:r>
            <a:rPr lang="en-US" sz="2400" cap="none" dirty="0" err="1"/>
            <a:t>maths</a:t>
          </a:r>
          <a:r>
            <a:rPr lang="en-GB" sz="2400" cap="none" dirty="0"/>
            <a:t>”</a:t>
          </a:r>
          <a:r>
            <a:rPr lang="en-US" sz="2400" cap="none" dirty="0"/>
            <a:t> to deal with it.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/>
      <dgm:spPr/>
    </dgm:pt>
    <dgm:pt modelId="{7C175B98-93F4-4D7C-BB95-1514AB879CD5}" type="pres">
      <dgm:prSet presAssocID="{40FC4FFE-8987-4A26-B7F4-8A516F18ADA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cap="none" dirty="0"/>
            <a:t>You probably already know why graphs are useful.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1"/>
      <dgm:spPr/>
    </dgm:pt>
    <dgm:pt modelId="{DB4CA7C4-FCA1-4127-B20A-2A5C031A3CF4}" type="pres">
      <dgm:prSet presAssocID="{49225C73-1633-42F1-AB3B-7CB183E5F8B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 err="1"/>
            <a:t>Maths</a:t>
          </a:r>
          <a:r>
            <a:rPr lang="en-US" sz="2000" cap="none" dirty="0"/>
            <a:t> and graphs allow you to pull off game-changing things.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0" presStyleCnt="1"/>
      <dgm:spPr/>
    </dgm:pt>
    <dgm:pt modelId="{39509775-983E-4110-B989-EE2CD6514BE0}" type="pres">
      <dgm:prSet presAssocID="{1C383F32-22E8-4F62-A3E0-BDC3D5F4899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0" destOrd="0" parTransId="{A7920A2F-3244-4159-AF04-6A1D38B7B317}" sibTransId="{8500F72A-2C6D-4FDF-9C1D-CA691380EB0B}"/>
    <dgm:cxn modelId="{3A7F4DB9-1469-4F58-B633-24B7EEE084D1}" type="presParOf" srcId="{50B3CE7C-E10B-4E23-BD93-03664997C932}" destId="{ECFA770B-DE2C-4683-A038-58D0FE44BC27}" srcOrd="0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034137" y="6555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458262" y="43068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397949" y="2616556"/>
          <a:ext cx="32625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Data is the new oil, and you need “</a:t>
          </a:r>
          <a:r>
            <a:rPr lang="en-US" sz="2400" kern="1200" cap="none" dirty="0" err="1"/>
            <a:t>maths</a:t>
          </a:r>
          <a:r>
            <a:rPr lang="en-GB" sz="2400" kern="1200" cap="none" dirty="0"/>
            <a:t>”</a:t>
          </a:r>
          <a:r>
            <a:rPr lang="en-US" sz="2400" kern="1200" cap="none" dirty="0"/>
            <a:t> to deal with it.</a:t>
          </a:r>
        </a:p>
      </dsp:txBody>
      <dsp:txXfrm>
        <a:off x="3397949" y="2616556"/>
        <a:ext cx="3262500" cy="110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4034137" y="6555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458262" y="43068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97949" y="2616556"/>
          <a:ext cx="326250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You probably already know why graphs are useful.</a:t>
          </a:r>
        </a:p>
      </dsp:txBody>
      <dsp:txXfrm>
        <a:off x="3397949" y="2616556"/>
        <a:ext cx="3262500" cy="110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3E135-77D6-48A0-8871-9BC93D705D06}">
      <dsp:nvSpPr>
        <dsp:cNvPr id="0" name=""/>
        <dsp:cNvSpPr/>
      </dsp:nvSpPr>
      <dsp:spPr>
        <a:xfrm>
          <a:off x="3965512" y="6555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418887" y="459930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285449" y="2796556"/>
          <a:ext cx="34875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 err="1"/>
            <a:t>Maths</a:t>
          </a:r>
          <a:r>
            <a:rPr lang="en-US" sz="2000" kern="1200" cap="none" dirty="0"/>
            <a:t> and graphs allow you to pull off game-changing things.</a:t>
          </a:r>
        </a:p>
      </dsp:txBody>
      <dsp:txXfrm>
        <a:off x="3285449" y="2796556"/>
        <a:ext cx="348750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8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5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39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7835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44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75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80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0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87CAB8-DCAE-46A5-AADA-B3FAD11A54E0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5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3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5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8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76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07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490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334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74586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74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904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98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572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87CAB8-DCAE-46A5-AADA-B3FAD11A54E0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1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336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42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70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25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0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69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0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5003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070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58739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967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701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39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8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87CAB8-DCAE-46A5-AADA-B3FAD11A54E0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gallery/lines_bars_and_markers/simple_plot.html#sphx-glr-gallery-lines-bars-and-markers-simple-plot-p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cap="non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Maths, graphs, and all things holy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A5CBF5-8031-4447-8A00-9F980B7B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endParaRPr lang="en-GB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3F355-1A13-4374-8603-D797AA382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7" r="23902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1B4-30A7-433B-93DB-17F5A5F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Functions? Like a robot’s minigun?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542-A075-4771-8BD4-4330C2BA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071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On</a:t>
            </a:r>
            <a:r>
              <a:rPr lang="en-GB" sz="2400" dirty="0"/>
              <a:t> a side note:</a:t>
            </a:r>
          </a:p>
          <a:p>
            <a:pPr marL="0" indent="0">
              <a:buNone/>
            </a:pPr>
            <a:r>
              <a:rPr lang="en-GB" sz="2400" dirty="0"/>
              <a:t>Please </a:t>
            </a:r>
            <a:r>
              <a:rPr lang="en-GB" sz="2400" b="1" dirty="0"/>
              <a:t>never</a:t>
            </a:r>
            <a:r>
              <a:rPr lang="en-GB" sz="2400" dirty="0"/>
              <a:t> call your functions ‘f’.</a:t>
            </a:r>
          </a:p>
          <a:p>
            <a:pPr marL="0" indent="0">
              <a:buNone/>
            </a:pPr>
            <a:r>
              <a:rPr lang="en-GB" sz="2400" dirty="0"/>
              <a:t>This doesn’t mean anything to you or me.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 better function name could be…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DD1EC-3B5D-4265-82F5-DBDA9595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67" y="3554159"/>
            <a:ext cx="3505200" cy="65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668555-6EE5-45C1-9769-80D0155A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67" y="5418583"/>
            <a:ext cx="3400425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3C8D4-DEB5-4EEC-89E8-4B18D7BCDAEC}"/>
              </a:ext>
            </a:extLst>
          </p:cNvPr>
          <p:cNvSpPr txBox="1"/>
          <p:nvPr/>
        </p:nvSpPr>
        <p:spPr>
          <a:xfrm>
            <a:off x="5686424" y="5294668"/>
            <a:ext cx="5542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how the function name starts with a </a:t>
            </a:r>
            <a:r>
              <a:rPr lang="en-GB" sz="2400" b="1" dirty="0"/>
              <a:t>verb.</a:t>
            </a:r>
            <a:r>
              <a:rPr lang="en-GB" sz="2400" dirty="0"/>
              <a:t> This is very good practice.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0006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A6C9-AF2B-4B21-A85F-441D6150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While we’re in the lovely world of maths…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222D-50C0-46F7-98BE-746E1A81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You’ll find many things in Python are literally what you expect them to be. Going with your intuition is generally a good idea.</a:t>
            </a:r>
          </a:p>
          <a:p>
            <a:pPr marL="0" indent="0">
              <a:buNone/>
            </a:pPr>
            <a:r>
              <a:rPr lang="en-GB" sz="2800" dirty="0"/>
              <a:t>max(3, 6)</a:t>
            </a:r>
          </a:p>
          <a:p>
            <a:pPr marL="0" indent="0">
              <a:buNone/>
            </a:pPr>
            <a:r>
              <a:rPr lang="en-GB" sz="2800" dirty="0">
                <a:highlight>
                  <a:srgbClr val="00FF00"/>
                </a:highlight>
              </a:rPr>
              <a:t>6</a:t>
            </a:r>
          </a:p>
          <a:p>
            <a:pPr marL="0" indent="0">
              <a:buNone/>
            </a:pPr>
            <a:r>
              <a:rPr lang="en-GB" sz="2800" dirty="0"/>
              <a:t>min(3, 6)</a:t>
            </a:r>
          </a:p>
          <a:p>
            <a:pPr marL="0" indent="0">
              <a:buNone/>
            </a:pPr>
            <a:r>
              <a:rPr lang="en-GB" sz="2800" dirty="0">
                <a:highlight>
                  <a:srgbClr val="00FF00"/>
                </a:highlight>
              </a:rPr>
              <a:t>3</a:t>
            </a:r>
          </a:p>
          <a:p>
            <a:pPr marL="0" indent="0">
              <a:buNone/>
            </a:pPr>
            <a:r>
              <a:rPr lang="en-GB" sz="2800" dirty="0"/>
              <a:t>import math</a:t>
            </a:r>
          </a:p>
          <a:p>
            <a:pPr marL="0" indent="0">
              <a:buNone/>
            </a:pPr>
            <a:r>
              <a:rPr lang="en-GB" sz="2800" dirty="0" err="1"/>
              <a:t>math.sqrt</a:t>
            </a:r>
            <a:r>
              <a:rPr lang="en-GB" sz="2800" dirty="0"/>
              <a:t>(16)</a:t>
            </a:r>
          </a:p>
          <a:p>
            <a:pPr marL="0" indent="0">
              <a:buNone/>
            </a:pPr>
            <a:r>
              <a:rPr lang="en-GB" sz="2800" dirty="0">
                <a:highlight>
                  <a:srgbClr val="00FF00"/>
                </a:highligh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158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A3E1-C6B2-485F-AC8D-D57B4AEE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These functions aren’t really magic…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F5A2-3116-41E9-B23F-B4F76879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You’ll be using a lot of stuff in Python that appears to do ridiculous things.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There’s definitely typically a lot of code behind them… But really, you’re doing exactly what they’re doing!</a:t>
            </a:r>
          </a:p>
        </p:txBody>
      </p:sp>
    </p:spTree>
    <p:extLst>
      <p:ext uri="{BB962C8B-B14F-4D97-AF65-F5344CB8AC3E}">
        <p14:creationId xmlns:p14="http://schemas.microsoft.com/office/powerpoint/2010/main" val="100960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4ED8-1BFF-4932-BB6F-0D04065D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These functions aren’t really magic…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40BE-3094-4BD6-A1E8-197C72D8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348" y="1615282"/>
            <a:ext cx="6771304" cy="5182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def min2(*</a:t>
            </a:r>
            <a:r>
              <a:rPr lang="en-GB" dirty="0" err="1"/>
              <a:t>args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    lowest = None</a:t>
            </a:r>
          </a:p>
          <a:p>
            <a:pPr marL="0" indent="0">
              <a:buNone/>
            </a:pPr>
            <a:r>
              <a:rPr lang="en-GB" dirty="0"/>
              <a:t>    </a:t>
            </a:r>
            <a:r>
              <a:rPr lang="en-GB" i="1" dirty="0"/>
              <a:t>for</a:t>
            </a:r>
            <a:r>
              <a:rPr lang="en-GB" dirty="0"/>
              <a:t> </a:t>
            </a:r>
            <a:r>
              <a:rPr lang="en-GB" dirty="0" err="1"/>
              <a:t>arg</a:t>
            </a:r>
            <a:r>
              <a:rPr lang="en-GB" dirty="0"/>
              <a:t> in </a:t>
            </a:r>
            <a:r>
              <a:rPr lang="en-GB" dirty="0" err="1"/>
              <a:t>args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        </a:t>
            </a:r>
            <a:r>
              <a:rPr lang="en-GB" i="1" dirty="0"/>
              <a:t>if</a:t>
            </a:r>
            <a:r>
              <a:rPr lang="en-GB" dirty="0"/>
              <a:t> lowest is None or </a:t>
            </a:r>
            <a:r>
              <a:rPr lang="en-GB" dirty="0" err="1"/>
              <a:t>arg</a:t>
            </a:r>
            <a:r>
              <a:rPr lang="en-GB" dirty="0"/>
              <a:t> &lt; lowest:</a:t>
            </a:r>
          </a:p>
          <a:p>
            <a:pPr marL="0" indent="0">
              <a:buNone/>
            </a:pPr>
            <a:r>
              <a:rPr lang="en-GB" dirty="0"/>
              <a:t>            lowest = </a:t>
            </a:r>
            <a:r>
              <a:rPr lang="en-GB" dirty="0" err="1"/>
              <a:t>arg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    </a:t>
            </a:r>
            <a:r>
              <a:rPr lang="en-GB" i="1" dirty="0"/>
              <a:t>return</a:t>
            </a:r>
            <a:r>
              <a:rPr lang="en-GB" dirty="0"/>
              <a:t> lowest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ighlight>
                  <a:srgbClr val="FFFF00"/>
                </a:highlight>
              </a:rPr>
              <a:t>example_1 = min(1, 4, 3, -5, 3)</a:t>
            </a:r>
          </a:p>
          <a:p>
            <a:pPr marL="0" indent="0">
              <a:buNone/>
            </a:pPr>
            <a:r>
              <a:rPr lang="en-GB" dirty="0"/>
              <a:t>print(example_1)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ighlight>
                  <a:srgbClr val="00FF00"/>
                </a:highlight>
              </a:rPr>
              <a:t>example_2 = min2(1, 4, 3, -5, 3)</a:t>
            </a:r>
          </a:p>
          <a:p>
            <a:pPr marL="0" indent="0">
              <a:buNone/>
            </a:pPr>
            <a:r>
              <a:rPr lang="en-GB" dirty="0"/>
              <a:t>print(example_2)</a:t>
            </a: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-5</a:t>
            </a:r>
          </a:p>
          <a:p>
            <a:pPr marL="0" indent="0">
              <a:buNone/>
            </a:pPr>
            <a:r>
              <a:rPr lang="en-GB" dirty="0">
                <a:highlight>
                  <a:srgbClr val="00FF00"/>
                </a:highlight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0628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718F-42D6-418B-9C7F-140D72DE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Arithmetic Operations?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C7C0-98A7-4C3C-B744-10132BE1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Again, Python’s very intuitive.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5D145-6B22-46F4-B722-3FC21D083137}"/>
              </a:ext>
            </a:extLst>
          </p:cNvPr>
          <p:cNvSpPr txBox="1"/>
          <p:nvPr/>
        </p:nvSpPr>
        <p:spPr>
          <a:xfrm>
            <a:off x="5419725" y="3902749"/>
            <a:ext cx="1133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ighlight>
                  <a:srgbClr val="00FF00"/>
                </a:highlight>
              </a:rPr>
              <a:t>9</a:t>
            </a:r>
          </a:p>
          <a:p>
            <a:r>
              <a:rPr lang="en-GB" sz="2000" dirty="0">
                <a:highlight>
                  <a:srgbClr val="00FF00"/>
                </a:highlight>
              </a:rPr>
              <a:t>1</a:t>
            </a:r>
          </a:p>
          <a:p>
            <a:r>
              <a:rPr lang="en-GB" sz="2000" dirty="0">
                <a:highlight>
                  <a:srgbClr val="00FF00"/>
                </a:highlight>
              </a:rPr>
              <a:t>20</a:t>
            </a:r>
          </a:p>
          <a:p>
            <a:r>
              <a:rPr lang="en-GB" sz="2000" dirty="0">
                <a:highlight>
                  <a:srgbClr val="00FF00"/>
                </a:highlight>
              </a:rPr>
              <a:t>1.25</a:t>
            </a:r>
          </a:p>
          <a:p>
            <a:r>
              <a:rPr lang="en-GB" sz="2000" dirty="0">
                <a:highlight>
                  <a:srgbClr val="00FF00"/>
                </a:highlight>
              </a:rPr>
              <a:t>1</a:t>
            </a:r>
          </a:p>
          <a:p>
            <a:r>
              <a:rPr lang="en-GB" sz="2000" dirty="0">
                <a:highlight>
                  <a:srgbClr val="00FF00"/>
                </a:highlight>
              </a:rPr>
              <a:t>625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85E05-C598-41B0-A4D1-EC5D8FB7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67025"/>
            <a:ext cx="4657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63A-D51D-43E3-B819-D99BB4B3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Alright, so let’s dive into something </a:t>
            </a:r>
            <a:r>
              <a:rPr lang="en-US" b="1" cap="none" dirty="0"/>
              <a:t>really</a:t>
            </a:r>
            <a:r>
              <a:rPr lang="en-US" cap="none" dirty="0"/>
              <a:t> useful.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0BEF-0F93-4913-947A-98D45155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You’ll need to confidently use functions and operators together to do cool stuff.</a:t>
            </a:r>
          </a:p>
          <a:p>
            <a:pPr marL="0" indent="0">
              <a:buNone/>
            </a:pPr>
            <a:r>
              <a:rPr lang="en-US" sz="2800" dirty="0"/>
              <a:t>These are the building blocks for the next part…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7200" dirty="0"/>
              <a:t>Vectors and Matrices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83304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A00F-4867-4DB8-AA11-229A1280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Vector Nectar</a:t>
            </a:r>
            <a:endParaRPr lang="en-GB" sz="48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3A13-70CF-4737-929C-9C701279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Vectors scared me when I first learnt them, but to be honest, they’re actually really simple and incredibly useful.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humanize the thing, imagine the scenario where you have a graph. You have </a:t>
            </a:r>
            <a:r>
              <a:rPr lang="en-US" sz="2800" dirty="0" err="1"/>
              <a:t>Xs</a:t>
            </a:r>
            <a:r>
              <a:rPr lang="en-US" sz="2800" dirty="0"/>
              <a:t> and Ys…</a:t>
            </a:r>
          </a:p>
        </p:txBody>
      </p:sp>
    </p:spTree>
    <p:extLst>
      <p:ext uri="{BB962C8B-B14F-4D97-AF65-F5344CB8AC3E}">
        <p14:creationId xmlns:p14="http://schemas.microsoft.com/office/powerpoint/2010/main" val="246861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73BE-39B7-4C17-9D15-1B2B73F9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Vector Nectar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EA6CB6-96DD-45F3-9941-60C606B7D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77409"/>
              </p:ext>
            </p:extLst>
          </p:nvPr>
        </p:nvGraphicFramePr>
        <p:xfrm>
          <a:off x="685800" y="2193925"/>
          <a:ext cx="10820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732">
                  <a:extLst>
                    <a:ext uri="{9D8B030D-6E8A-4147-A177-3AD203B41FA5}">
                      <a16:colId xmlns:a16="http://schemas.microsoft.com/office/drawing/2014/main" val="1257192749"/>
                    </a:ext>
                  </a:extLst>
                </a:gridCol>
                <a:gridCol w="1650068">
                  <a:extLst>
                    <a:ext uri="{9D8B030D-6E8A-4147-A177-3AD203B41FA5}">
                      <a16:colId xmlns:a16="http://schemas.microsoft.com/office/drawing/2014/main" val="2683383645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19273034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202058565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79816169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702550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  <a:p>
                      <a:r>
                        <a:rPr lang="en-US" b="1" dirty="0"/>
                        <a:t>(Attendance)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8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  <a:p>
                      <a:r>
                        <a:rPr lang="en-US" b="1" dirty="0"/>
                        <a:t>(Exam Performance)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7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73BE-39B7-4C17-9D15-1B2B73F9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Vector Nectar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CA94E-BAD4-465D-9978-6594FCDB01CC}"/>
              </a:ext>
            </a:extLst>
          </p:cNvPr>
          <p:cNvSpPr txBox="1"/>
          <p:nvPr/>
        </p:nvSpPr>
        <p:spPr>
          <a:xfrm>
            <a:off x="3906174" y="4584200"/>
            <a:ext cx="813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20</a:t>
            </a:r>
          </a:p>
          <a:p>
            <a:r>
              <a:rPr lang="en-US" sz="4000" dirty="0"/>
              <a:t>85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B1319-FFF1-4C46-8B38-A859B56665A0}"/>
              </a:ext>
            </a:extLst>
          </p:cNvPr>
          <p:cNvSpPr txBox="1"/>
          <p:nvPr/>
        </p:nvSpPr>
        <p:spPr>
          <a:xfrm>
            <a:off x="3302933" y="4159249"/>
            <a:ext cx="296470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[  ]</a:t>
            </a:r>
            <a:endParaRPr lang="en-GB" sz="1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F1211-DC07-4FB5-AE89-118DC68BFF3F}"/>
              </a:ext>
            </a:extLst>
          </p:cNvPr>
          <p:cNvSpPr txBox="1"/>
          <p:nvPr/>
        </p:nvSpPr>
        <p:spPr>
          <a:xfrm>
            <a:off x="5939161" y="4953740"/>
            <a:ext cx="385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Surprise! It’s a vector!</a:t>
            </a:r>
            <a:endParaRPr lang="en-GB" sz="28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CB84E3E-BBED-4D57-9626-8A683A3DC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652869"/>
              </p:ext>
            </p:extLst>
          </p:nvPr>
        </p:nvGraphicFramePr>
        <p:xfrm>
          <a:off x="685800" y="2193925"/>
          <a:ext cx="10820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732">
                  <a:extLst>
                    <a:ext uri="{9D8B030D-6E8A-4147-A177-3AD203B41FA5}">
                      <a16:colId xmlns:a16="http://schemas.microsoft.com/office/drawing/2014/main" val="1257192749"/>
                    </a:ext>
                  </a:extLst>
                </a:gridCol>
                <a:gridCol w="1650068">
                  <a:extLst>
                    <a:ext uri="{9D8B030D-6E8A-4147-A177-3AD203B41FA5}">
                      <a16:colId xmlns:a16="http://schemas.microsoft.com/office/drawing/2014/main" val="2683383645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19273034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202058565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79816169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702550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  <a:p>
                      <a:r>
                        <a:rPr lang="en-US" b="1" dirty="0"/>
                        <a:t>(Attendance)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8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  <a:p>
                      <a:r>
                        <a:rPr lang="en-US" b="1" dirty="0"/>
                        <a:t>(Exam Performance)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50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66DB-7572-44AB-82BE-5CB4DF90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Vector Nectar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C5D0-0720-481A-93B4-D0C0B664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Vectors aren’t just about marking attendance and exam performance…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can extend this for any </a:t>
            </a:r>
            <a:r>
              <a:rPr lang="en-US" sz="3200" b="1" dirty="0"/>
              <a:t>groups</a:t>
            </a:r>
            <a:r>
              <a:rPr lang="en-US" sz="3200" dirty="0"/>
              <a:t> of data, of course!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e.g. Literally anything you use graphs for,</a:t>
            </a:r>
          </a:p>
          <a:p>
            <a:pPr marL="0" indent="0">
              <a:buNone/>
            </a:pPr>
            <a:r>
              <a:rPr lang="en-US" sz="3200" dirty="0"/>
              <a:t>Representing coordinates,</a:t>
            </a:r>
          </a:p>
          <a:p>
            <a:pPr marL="0" indent="0">
              <a:buNone/>
            </a:pPr>
            <a:r>
              <a:rPr lang="en-US" sz="3200" dirty="0"/>
              <a:t>Physics</a:t>
            </a:r>
          </a:p>
          <a:p>
            <a:pPr marL="0" indent="0">
              <a:buNone/>
            </a:pPr>
            <a:r>
              <a:rPr lang="en-US" sz="3200" dirty="0"/>
              <a:t>Statistics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846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AD71-3502-4068-BDFB-06ED88BE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Today you’ll learn how to make this bad boy… and more!</a:t>
            </a:r>
            <a:endParaRPr lang="en-GB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41344-186E-4FF2-9F5B-28930287B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" r="5" b="5"/>
          <a:stretch/>
        </p:blipFill>
        <p:spPr>
          <a:xfrm>
            <a:off x="430357" y="2141753"/>
            <a:ext cx="5473990" cy="412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894BB-6930-4607-BB8B-186B97A8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52" y="2057401"/>
            <a:ext cx="4458643" cy="46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9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2C7-D060-4948-89D3-C6240DD1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What’s this matrix malarkey then?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2480-C71A-466D-A1A4-5E968837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 introduced vectors first because guess what…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Matrices are literally just a group of vectors!!!</a:t>
            </a:r>
            <a:endParaRPr lang="en-GB" sz="3200" dirty="0"/>
          </a:p>
        </p:txBody>
      </p:sp>
      <p:pic>
        <p:nvPicPr>
          <p:cNvPr id="5" name="Picture 4" descr="A matrix with 3 columns and 2 rows.">
            <a:extLst>
              <a:ext uri="{FF2B5EF4-FFF2-40B4-BE49-F238E27FC236}">
                <a16:creationId xmlns:a16="http://schemas.microsoft.com/office/drawing/2014/main" id="{5B5A8BF3-54BB-4392-8409-7FCB1D0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2" y="3824056"/>
            <a:ext cx="5350276" cy="30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C0E4-7181-492D-80CF-704DB9E5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45298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/>
              <a:t>Okay so this is cool (I hope), but how does this apply to coding?</a:t>
            </a:r>
            <a:endParaRPr lang="en-GB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B607C-DEE7-4EC2-88E2-2D261B098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508" y="1733551"/>
            <a:ext cx="5475787" cy="4510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EB316-138C-42A2-8D0A-25462934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761508"/>
            <a:ext cx="5267325" cy="4454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E57302-98D5-483D-9E82-F9E86B60603C}"/>
              </a:ext>
            </a:extLst>
          </p:cNvPr>
          <p:cNvSpPr txBox="1"/>
          <p:nvPr/>
        </p:nvSpPr>
        <p:spPr>
          <a:xfrm>
            <a:off x="761926" y="6312702"/>
            <a:ext cx="1114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SRC: </a:t>
            </a:r>
            <a:r>
              <a:rPr lang="en-GB" sz="1400" dirty="0">
                <a:hlinkClick r:id="rId4"/>
              </a:rPr>
              <a:t>https://matplotlib.org/gallery/lines_bars_and_markers/simple_plot.html#sphx-glr-gallery-lines-bars-and-markers-simple-plot-py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4220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1D98-AF75-4703-B544-0BA18A8F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Sorry for the heart attack of code. Let’s break it down.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C98CB-F853-452A-9B15-01E02C4C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58822"/>
            <a:ext cx="5985959" cy="267042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56E729-B69F-415E-994C-826FF0E90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97" y="4772052"/>
            <a:ext cx="3843182" cy="657198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C858B1-3A31-475B-95C9-B3A7BDE5F4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610353" y="2820859"/>
            <a:ext cx="1894454" cy="29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A03AE3-F16F-4083-8AF9-8D06699E2C65}"/>
              </a:ext>
            </a:extLst>
          </p:cNvPr>
          <p:cNvSpPr txBox="1"/>
          <p:nvPr/>
        </p:nvSpPr>
        <p:spPr>
          <a:xfrm>
            <a:off x="8504807" y="2497693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Adding a plotting library and</a:t>
            </a:r>
          </a:p>
          <a:p>
            <a:r>
              <a:rPr lang="en-GB" dirty="0"/>
              <a:t>its plotting module!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1075A0-5F31-4D75-9645-87229F274D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610352" y="3743326"/>
            <a:ext cx="1745750" cy="1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A8F003-DD87-4BE2-88B7-ECBACDD0661B}"/>
              </a:ext>
            </a:extLst>
          </p:cNvPr>
          <p:cNvSpPr txBox="1"/>
          <p:nvPr/>
        </p:nvSpPr>
        <p:spPr>
          <a:xfrm>
            <a:off x="8356102" y="3431166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Numpy</a:t>
            </a:r>
            <a:r>
              <a:rPr lang="en-GB" dirty="0"/>
              <a:t> is a vector/matrix</a:t>
            </a:r>
          </a:p>
          <a:p>
            <a:r>
              <a:rPr lang="en-GB" dirty="0"/>
              <a:t>library!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0AEBD-B613-4A29-BDA7-2A71B9E56000}"/>
              </a:ext>
            </a:extLst>
          </p:cNvPr>
          <p:cNvSpPr txBox="1"/>
          <p:nvPr/>
        </p:nvSpPr>
        <p:spPr>
          <a:xfrm>
            <a:off x="6034966" y="5497914"/>
            <a:ext cx="591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Imagine this is just like the attendance X values from</a:t>
            </a:r>
          </a:p>
          <a:p>
            <a:r>
              <a:rPr lang="en-GB" dirty="0"/>
              <a:t>earlier… just a lot smaller than that…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13155E-7BC3-4357-847B-2B2A6D6B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4" y="6057901"/>
            <a:ext cx="7405965" cy="6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3100-AD22-4E5B-AB64-EF13C8B2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/>
              <a:t>This is where it gets a bit funky…</a:t>
            </a:r>
            <a:endParaRPr lang="en-GB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75D5C-370A-4E07-A779-85DA2D4D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8" y="2784339"/>
            <a:ext cx="5347784" cy="28445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39E7-8B87-40FC-82D4-B7AD87AF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 </a:t>
            </a:r>
            <a:r>
              <a:rPr lang="en-US" sz="2400" dirty="0" err="1"/>
              <a:t>arange</a:t>
            </a:r>
            <a:r>
              <a:rPr lang="en-US" sz="2400" dirty="0"/>
              <a:t> generates, you guessed it, a range of numbers between 2 numbers…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what on Earth is going on with </a:t>
            </a:r>
            <a:r>
              <a:rPr lang="en-US" sz="2400" dirty="0" err="1"/>
              <a:t>np.sin</a:t>
            </a:r>
            <a:r>
              <a:rPr lang="en-US" sz="2400" dirty="0"/>
              <a:t>(…)?!</a:t>
            </a:r>
            <a:endParaRPr lang="en-GB" sz="2400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816D62F-664B-4CE7-AD35-DDDB6047E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07" y="4993381"/>
            <a:ext cx="3161586" cy="540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369B8-AA2B-4267-891C-F2EEF9BA5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5780535"/>
            <a:ext cx="6972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F247-A881-47B4-AF8E-7A1D68F3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cap="none" dirty="0"/>
              <a:t>All together now…</a:t>
            </a:r>
          </a:p>
        </p:txBody>
      </p:sp>
      <p:pic>
        <p:nvPicPr>
          <p:cNvPr id="4" name="Content Placeholder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F2F01546-DE40-4601-B063-88C8B86AF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350" b="-3863"/>
          <a:stretch/>
        </p:blipFill>
        <p:spPr>
          <a:xfrm>
            <a:off x="685800" y="2194560"/>
            <a:ext cx="4521200" cy="4024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C69F-8B51-435E-8C58-3C7D5111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While the additional parts may seem verbose, they’re at least:</a:t>
            </a:r>
          </a:p>
          <a:p>
            <a:pPr marL="457200" indent="-457200">
              <a:buAutoNum type="arabicPeriod"/>
            </a:pPr>
            <a:r>
              <a:rPr lang="en-GB" dirty="0"/>
              <a:t>self-describing</a:t>
            </a:r>
          </a:p>
          <a:p>
            <a:pPr marL="457200" indent="-457200">
              <a:buAutoNum type="arabicPeriod"/>
            </a:pPr>
            <a:r>
              <a:rPr lang="en-GB" dirty="0"/>
              <a:t>And you don’t really need to “remember” them as such.</a:t>
            </a:r>
          </a:p>
          <a:p>
            <a:pPr marL="0" indent="0">
              <a:buNone/>
            </a:pPr>
            <a:r>
              <a:rPr lang="en-GB" dirty="0"/>
              <a:t>Running this program gives us…</a:t>
            </a:r>
          </a:p>
        </p:txBody>
      </p:sp>
    </p:spTree>
    <p:extLst>
      <p:ext uri="{BB962C8B-B14F-4D97-AF65-F5344CB8AC3E}">
        <p14:creationId xmlns:p14="http://schemas.microsoft.com/office/powerpoint/2010/main" val="57206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49A4-7F93-4F91-A52F-59B37B3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BC82-4476-4994-BA14-AE117686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86" y="1639161"/>
            <a:ext cx="5267325" cy="4454466"/>
          </a:xfrm>
          <a:prstGeom prst="rect">
            <a:avLst/>
          </a:prstGeom>
        </p:spPr>
      </p:pic>
      <p:pic>
        <p:nvPicPr>
          <p:cNvPr id="5" name="Content Placeholder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302DF36F-1ACE-4EF1-A539-E239CAEC8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4350" b="-3863"/>
          <a:stretch/>
        </p:blipFill>
        <p:spPr>
          <a:xfrm>
            <a:off x="685800" y="1390236"/>
            <a:ext cx="5507281" cy="49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1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427B-5791-48CD-A827-A1A0DD52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cap="none" dirty="0"/>
              <a:t>The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04EC-4CF7-468A-8895-0CC9663B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main things to take away here is:</a:t>
            </a:r>
          </a:p>
          <a:p>
            <a:pPr marL="457200" indent="-457200">
              <a:buAutoNum type="arabicPeriod"/>
            </a:pPr>
            <a:r>
              <a:rPr lang="en-GB" dirty="0"/>
              <a:t>How the data was stored</a:t>
            </a:r>
          </a:p>
          <a:p>
            <a:pPr marL="457200" indent="-457200">
              <a:buAutoNum type="arabicPeriod"/>
            </a:pPr>
            <a:r>
              <a:rPr lang="en-GB" dirty="0"/>
              <a:t>How it was manipulated</a:t>
            </a:r>
          </a:p>
          <a:p>
            <a:pPr marL="457200" indent="-457200">
              <a:buAutoNum type="arabicPeriod"/>
            </a:pPr>
            <a:r>
              <a:rPr lang="en-GB" dirty="0"/>
              <a:t>How it was inserted into the graph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don’t need to remember all of the code, just the general process.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Looking things up is 60% of a coder’s job! </a:t>
            </a:r>
            <a:r>
              <a:rPr lang="en-GB" dirty="0" err="1"/>
              <a:t>StackOverflow</a:t>
            </a:r>
            <a:r>
              <a:rPr lang="en-GB" dirty="0"/>
              <a:t> is someone I would marry if it were a person. (Though I’m sure it would be slightly odd.)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08795-5674-4B05-B21A-A296AF375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6" r="-4" b="9771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5" name="Content Placeholder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E0EE9472-A3F0-4B54-94FA-4501CFA15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" r="-4" b="-1964"/>
          <a:stretch/>
        </p:blipFill>
        <p:spPr>
          <a:xfrm>
            <a:off x="7861238" y="3311133"/>
            <a:ext cx="3644962" cy="30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788A-6B75-4A78-AE08-42E764DD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Right, so where do we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852B-03AB-45CC-B59F-B5DE7BA10CE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381762">
            <a:off x="-67812" y="840791"/>
            <a:ext cx="7536837" cy="2968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Surprise theme change! </a:t>
            </a:r>
            <a:r>
              <a:rPr lang="en-GB" dirty="0" err="1"/>
              <a:t>Owooooooooooooo</a:t>
            </a:r>
            <a:r>
              <a:rPr lang="en-GB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945D-1311-4D03-8C62-AA33830787DC}"/>
              </a:ext>
            </a:extLst>
          </p:cNvPr>
          <p:cNvSpPr txBox="1"/>
          <p:nvPr/>
        </p:nvSpPr>
        <p:spPr>
          <a:xfrm>
            <a:off x="2598490" y="2679241"/>
            <a:ext cx="699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Knowing how an example works is great and all, but that’s not really, properly, actionable for you.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99501-FD52-45C0-9A41-A1FBE2810A42}"/>
              </a:ext>
            </a:extLst>
          </p:cNvPr>
          <p:cNvSpPr txBox="1"/>
          <p:nvPr/>
        </p:nvSpPr>
        <p:spPr>
          <a:xfrm>
            <a:off x="2598490" y="4416400"/>
            <a:ext cx="699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It’s time to turn things up a notch…</a:t>
            </a:r>
          </a:p>
        </p:txBody>
      </p:sp>
    </p:spTree>
    <p:extLst>
      <p:ext uri="{BB962C8B-B14F-4D97-AF65-F5344CB8AC3E}">
        <p14:creationId xmlns:p14="http://schemas.microsoft.com/office/powerpoint/2010/main" val="3589634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B49F-C296-4AEB-9730-26C33DBA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Getting Serious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F6BF-00BF-4EC1-954A-5CC63456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First of all, that </a:t>
            </a:r>
            <a:r>
              <a:rPr lang="en-GB" dirty="0" err="1"/>
              <a:t>np.sin</a:t>
            </a:r>
            <a:r>
              <a:rPr lang="en-GB" dirty="0"/>
              <a:t>(…) business isn’t normally how useful data is graphed. We take </a:t>
            </a:r>
            <a:r>
              <a:rPr lang="en-GB" b="1" dirty="0"/>
              <a:t>real world data</a:t>
            </a:r>
            <a:r>
              <a:rPr lang="en-GB" dirty="0"/>
              <a:t> and graph it. We don’t just graph random numbers.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However, the tricks with regard to </a:t>
            </a:r>
            <a:r>
              <a:rPr lang="en-GB" dirty="0">
                <a:highlight>
                  <a:srgbClr val="FFFF00"/>
                </a:highlight>
              </a:rPr>
              <a:t>2 * </a:t>
            </a:r>
            <a:r>
              <a:rPr lang="en-GB" dirty="0" err="1">
                <a:highlight>
                  <a:srgbClr val="FFFF00"/>
                </a:highlight>
              </a:rPr>
              <a:t>np.pi</a:t>
            </a:r>
            <a:r>
              <a:rPr lang="en-GB" dirty="0">
                <a:highlight>
                  <a:srgbClr val="FFFF00"/>
                </a:highlight>
              </a:rPr>
              <a:t> * t</a:t>
            </a:r>
            <a:r>
              <a:rPr lang="en-GB" dirty="0"/>
              <a:t> and the </a:t>
            </a:r>
            <a:r>
              <a:rPr lang="en-GB" dirty="0">
                <a:highlight>
                  <a:srgbClr val="FFFF00"/>
                </a:highlight>
              </a:rPr>
              <a:t>1 +</a:t>
            </a:r>
            <a:r>
              <a:rPr lang="en-GB" dirty="0"/>
              <a:t> will be </a:t>
            </a:r>
            <a:r>
              <a:rPr lang="en-GB" b="1" dirty="0"/>
              <a:t>extremely</a:t>
            </a:r>
            <a:r>
              <a:rPr lang="en-GB" dirty="0"/>
              <a:t> useful to us.</a:t>
            </a:r>
          </a:p>
          <a:p>
            <a:pPr marL="0" indent="0">
              <a:buNone/>
            </a:pPr>
            <a:r>
              <a:rPr lang="en-GB" dirty="0"/>
              <a:t>In fact it’s not even just those parts, it’s that </a:t>
            </a:r>
            <a:r>
              <a:rPr lang="en-GB" b="1" dirty="0"/>
              <a:t>entire line.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CBC2C-394E-479A-9B15-42A4DBF2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38" y="3173179"/>
            <a:ext cx="5686524" cy="5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24B3-DEC7-4B24-9580-4AD16DAD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Getting Serious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BA25-7AED-4E38-887A-0E3AD570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fact this is </a:t>
            </a:r>
            <a:r>
              <a:rPr lang="en-GB" i="1" dirty="0"/>
              <a:t>so important</a:t>
            </a:r>
            <a:r>
              <a:rPr lang="en-GB" dirty="0"/>
              <a:t> that I need to really </a:t>
            </a:r>
            <a:r>
              <a:rPr lang="en-GB" b="1" dirty="0"/>
              <a:t>emphasise</a:t>
            </a:r>
            <a:r>
              <a:rPr lang="en-GB" dirty="0"/>
              <a:t> a point here.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That </a:t>
            </a:r>
            <a:r>
              <a:rPr lang="en-GB" dirty="0" err="1"/>
              <a:t>np.sin</a:t>
            </a:r>
            <a:r>
              <a:rPr lang="en-GB" dirty="0"/>
              <a:t>(…) business is just straight up BANANAS. Why?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do the same thing with the good old </a:t>
            </a:r>
            <a:r>
              <a:rPr lang="en-GB" b="1" dirty="0"/>
              <a:t>lists</a:t>
            </a:r>
            <a:r>
              <a:rPr lang="en-GB" dirty="0"/>
              <a:t> that you </a:t>
            </a:r>
            <a:r>
              <a:rPr lang="en-GB" b="1" dirty="0"/>
              <a:t>already know, </a:t>
            </a:r>
            <a:r>
              <a:rPr lang="en-GB" dirty="0"/>
              <a:t>I’d have to do something like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9DD62-F710-4C1C-A8C0-A5B65E3D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39" y="4805731"/>
            <a:ext cx="7515522" cy="16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6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none" dirty="0">
                <a:latin typeface="+mn-lt"/>
              </a:rPr>
              <a:t>Why should I teach </a:t>
            </a:r>
            <a:r>
              <a:rPr lang="en-US" sz="3600" cap="none" dirty="0" err="1">
                <a:latin typeface="+mn-lt"/>
              </a:rPr>
              <a:t>mathing</a:t>
            </a:r>
            <a:r>
              <a:rPr lang="en-US" sz="3600" cap="none" dirty="0">
                <a:latin typeface="+mn-lt"/>
              </a:rPr>
              <a:t> and graphing and whatnot?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06829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E6AF-10AF-4D80-B870-4FE9FF07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This is why you had to learn matrices.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881F4-06E5-4037-B8E1-71B4BC7A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98" y="1767141"/>
            <a:ext cx="6000750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AAC9C-C20C-408D-BA9E-0EEA4C89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659" y="4128601"/>
            <a:ext cx="4166428" cy="22537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8BA8B-6A88-4661-8330-AF8E99BA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0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F269-6352-46D2-BB41-91D8DFE7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3DA30C-EA79-45D5-A90C-2B4AF18F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10820400" cy="402431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Whenever dealing with matrices and vectors, </a:t>
            </a:r>
            <a:r>
              <a:rPr lang="en-GB" sz="2400" b="1" dirty="0"/>
              <a:t>always </a:t>
            </a:r>
            <a:r>
              <a:rPr lang="en-GB" sz="2400" dirty="0"/>
              <a:t>use the </a:t>
            </a:r>
            <a:r>
              <a:rPr lang="en-GB" sz="2400" dirty="0" err="1"/>
              <a:t>numpy</a:t>
            </a:r>
            <a:r>
              <a:rPr lang="en-GB" sz="2400" dirty="0"/>
              <a:t> (np) library.</a:t>
            </a:r>
          </a:p>
          <a:p>
            <a:pPr marL="0" indent="0" algn="ctr">
              <a:buNone/>
            </a:pPr>
            <a:r>
              <a:rPr lang="en-GB" sz="2400" dirty="0"/>
              <a:t>Life is painful when you ignore it.</a:t>
            </a:r>
          </a:p>
        </p:txBody>
      </p:sp>
    </p:spTree>
    <p:extLst>
      <p:ext uri="{BB962C8B-B14F-4D97-AF65-F5344CB8AC3E}">
        <p14:creationId xmlns:p14="http://schemas.microsoft.com/office/powerpoint/2010/main" val="99899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8B60-8FA3-4373-A67F-8F58AB7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You’ll combine some skills.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24D4-6455-4EA2-8031-8293BCF2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You’ve learnt how to open files in Python. This is no coincidence…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lot of valuable data is often stored in files, for obvious reasons. Say… take an Excel spreadsheet for instance.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We’ll need that data to do cool things. You’ll be re-introduced with your friend, input/output in the workshop today.</a:t>
            </a:r>
          </a:p>
        </p:txBody>
      </p:sp>
    </p:spTree>
    <p:extLst>
      <p:ext uri="{BB962C8B-B14F-4D97-AF65-F5344CB8AC3E}">
        <p14:creationId xmlns:p14="http://schemas.microsoft.com/office/powerpoint/2010/main" val="149064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AB88-2A77-4AA6-813E-3AC2CFAC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We are now serious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929F-469D-4329-A7AA-E03287A9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302F2-4ED5-4C75-8B1F-805E6BDB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54" y="2057401"/>
            <a:ext cx="4448175" cy="371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670C1-AE4A-4222-AFCD-6B41E058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42" y="2836806"/>
            <a:ext cx="6085712" cy="23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27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AB88-2A77-4AA6-813E-3AC2CFAC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We are now more serious…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929F-469D-4329-A7AA-E03287A9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22A9B-E088-43EB-AF27-2E4A4FB8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1"/>
            <a:ext cx="6372225" cy="445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6B155-5555-486D-B178-464A6A74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4" y="1948734"/>
            <a:ext cx="5727411" cy="46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37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4EE-2D9F-47A7-8944-43FCDD17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418" y="262217"/>
            <a:ext cx="8610600" cy="1293028"/>
          </a:xfrm>
        </p:spPr>
        <p:txBody>
          <a:bodyPr>
            <a:normAutofit/>
          </a:bodyPr>
          <a:lstStyle/>
          <a:p>
            <a:r>
              <a:rPr lang="en-GB" cap="none" dirty="0"/>
              <a:t>We are deadly serious!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5D60D-2EBF-4E1C-88CA-F1C9080E9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" r="5" b="5"/>
          <a:stretch/>
        </p:blipFill>
        <p:spPr>
          <a:xfrm>
            <a:off x="430357" y="2141753"/>
            <a:ext cx="5473990" cy="4129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711D-7419-49A5-AFB2-76FD7305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B003E-7025-4215-8833-A70A33E9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54" y="1389147"/>
            <a:ext cx="4978400" cy="52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8ADB-066E-4332-961E-984044FF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As you can see, you really are not limited at all.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638F-0FDB-4CF2-9A80-47E0707F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There is some bloody cool stuff out there you can try out, but most importantly…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It’s not actually that hard. Each one has similarities.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The big takeaway here? If something </a:t>
            </a:r>
            <a:r>
              <a:rPr lang="en-GB" sz="2800" i="1" dirty="0"/>
              <a:t>feels </a:t>
            </a:r>
            <a:r>
              <a:rPr lang="en-GB" sz="2800" dirty="0"/>
              <a:t>hard, it’s because you haven’t broken it down yet.</a:t>
            </a:r>
          </a:p>
        </p:txBody>
      </p:sp>
    </p:spTree>
    <p:extLst>
      <p:ext uri="{BB962C8B-B14F-4D97-AF65-F5344CB8AC3E}">
        <p14:creationId xmlns:p14="http://schemas.microsoft.com/office/powerpoint/2010/main" val="134720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1C3A-F654-4C69-AC10-BAE27508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615" y="903352"/>
            <a:ext cx="3452769" cy="1293028"/>
          </a:xfrm>
        </p:spPr>
        <p:txBody>
          <a:bodyPr/>
          <a:lstStyle/>
          <a:p>
            <a:r>
              <a:rPr lang="en-GB" cap="none" dirty="0"/>
              <a:t>Over to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1785C-FB4A-470E-8B72-E212A49276FF}"/>
              </a:ext>
            </a:extLst>
          </p:cNvPr>
          <p:cNvSpPr txBox="1"/>
          <p:nvPr/>
        </p:nvSpPr>
        <p:spPr>
          <a:xfrm>
            <a:off x="845202" y="2196380"/>
            <a:ext cx="966721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Guidelines for the workshop and key takeaways from this presentation: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your own functions to make plotting your data clean, easy and readable.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Obtain and manage your data with the use of matrices, with help from the </a:t>
            </a:r>
            <a:r>
              <a:rPr lang="en-GB" dirty="0" err="1"/>
              <a:t>numpy</a:t>
            </a:r>
            <a:r>
              <a:rPr lang="en-GB" dirty="0"/>
              <a:t> library.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Always use the </a:t>
            </a:r>
            <a:r>
              <a:rPr lang="en-GB" b="1" dirty="0" err="1"/>
              <a:t>numpy</a:t>
            </a:r>
            <a:r>
              <a:rPr lang="en-GB" dirty="0"/>
              <a:t> library to manipulate matrices.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Experiment with all kinds of graphs, don’t be afraid to look things up and try. Google </a:t>
            </a:r>
            <a:r>
              <a:rPr lang="en-GB" b="1" dirty="0"/>
              <a:t>“matplotlib” </a:t>
            </a:r>
            <a:r>
              <a:rPr lang="en-GB" dirty="0"/>
              <a:t>for a reference, and to also to find more graph types.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Functions are an example of a extremely important programming philosophy </a:t>
            </a:r>
            <a:br>
              <a:rPr lang="en-GB" dirty="0"/>
            </a:br>
            <a:r>
              <a:rPr lang="en-GB" dirty="0"/>
              <a:t>called </a:t>
            </a:r>
            <a:r>
              <a:rPr lang="en-GB" b="1" dirty="0"/>
              <a:t>problem decomposition. </a:t>
            </a:r>
            <a:r>
              <a:rPr lang="en-GB" dirty="0"/>
              <a:t>Things may look hard at first, until you break them </a:t>
            </a:r>
            <a:br>
              <a:rPr lang="en-GB" dirty="0"/>
            </a:br>
            <a:r>
              <a:rPr lang="en-GB" dirty="0"/>
              <a:t>down into steps and attempt them!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1C7D7-FE36-4171-AEF3-C1289F86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63" y="2616661"/>
            <a:ext cx="1937924" cy="542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30B881-428B-4708-A7CA-8B9C5AD4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82" y="3963374"/>
            <a:ext cx="2868805" cy="489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91D85-E21D-4261-9F49-2937F20CE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0" r="5" b="5"/>
          <a:stretch/>
        </p:blipFill>
        <p:spPr>
          <a:xfrm>
            <a:off x="10621319" y="4835239"/>
            <a:ext cx="1409364" cy="1063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D697B-1044-49F3-AE27-5F6D5B15F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880" y="5893874"/>
            <a:ext cx="1357745" cy="9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none" dirty="0"/>
              <a:t>Why should I teach </a:t>
            </a:r>
            <a:r>
              <a:rPr lang="en-US" sz="3600" cap="none" dirty="0" err="1"/>
              <a:t>mathing</a:t>
            </a:r>
            <a:r>
              <a:rPr lang="en-US" sz="3600" cap="none" dirty="0"/>
              <a:t> and graphing and whatnot?</a:t>
            </a:r>
            <a:endParaRPr lang="en-US" sz="3600" cap="none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560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3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none" dirty="0"/>
              <a:t>Why should I teach </a:t>
            </a:r>
            <a:r>
              <a:rPr lang="en-US" sz="3600" cap="none" dirty="0" err="1"/>
              <a:t>mathing</a:t>
            </a:r>
            <a:r>
              <a:rPr lang="en-US" sz="3600" cap="none" dirty="0"/>
              <a:t> and graphing and whatnot?</a:t>
            </a:r>
            <a:endParaRPr lang="en-US" sz="3600" cap="none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5709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61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2DB4-B880-49C1-8BB0-D55F63F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cap="none" dirty="0"/>
              <a:t>How is it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E4FE-0017-40D0-B91E-87E28DBB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Working out how similar one thing is to another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Figuring out the relationship between two things (how one thing affects another)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Simulating physics</a:t>
            </a:r>
          </a:p>
          <a:p>
            <a:pPr marL="77724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Orbiting planets (centripetal force)</a:t>
            </a:r>
          </a:p>
          <a:p>
            <a:pPr marL="77724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Gravity (gravitational attraction)</a:t>
            </a:r>
          </a:p>
          <a:p>
            <a:pPr marL="77724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Objects hitting each other (Collision)</a:t>
            </a:r>
          </a:p>
          <a:p>
            <a:pPr marL="777240" lvl="2" indent="-22860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2155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1B4-30A7-433B-93DB-17F5A5F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Functions? Like a robot’s minigun?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542-A075-4771-8BD4-4330C2BA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You’ve probably seen functions in previous sessions so far, but how can you make use of them?</a:t>
            </a:r>
          </a:p>
        </p:txBody>
      </p:sp>
    </p:spTree>
    <p:extLst>
      <p:ext uri="{BB962C8B-B14F-4D97-AF65-F5344CB8AC3E}">
        <p14:creationId xmlns:p14="http://schemas.microsoft.com/office/powerpoint/2010/main" val="401996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1B4-30A7-433B-93DB-17F5A5F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Functions? Like a robot’s minigun?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542-A075-4771-8BD4-4330C2BA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If you remember Maths, you would have some cheesecake like (sorry mathematicians, I don’t mean it):</a:t>
            </a:r>
          </a:p>
          <a:p>
            <a:pPr marL="0" indent="0">
              <a:buNone/>
            </a:pPr>
            <a:r>
              <a:rPr lang="en-GB" sz="2800" dirty="0"/>
              <a:t>	</a:t>
            </a:r>
          </a:p>
          <a:p>
            <a:pPr marL="0" indent="0">
              <a:buNone/>
            </a:pPr>
            <a:r>
              <a:rPr lang="en-GB" sz="2800" dirty="0"/>
              <a:t>	f(x) = 3x + 2</a:t>
            </a:r>
          </a:p>
        </p:txBody>
      </p:sp>
    </p:spTree>
    <p:extLst>
      <p:ext uri="{BB962C8B-B14F-4D97-AF65-F5344CB8AC3E}">
        <p14:creationId xmlns:p14="http://schemas.microsoft.com/office/powerpoint/2010/main" val="298925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1B4-30A7-433B-93DB-17F5A5F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Functions? Like a robot’s minigun?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542-A075-4771-8BD4-4330C2BA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If you remember Maths, you would have some cheesecake like (sorry mathematicians, I don’t mean it)…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	f(x) = 3x + 2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Here’s how you easily express it in code…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7A8C8-1B3A-475B-AAD6-F74A1258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59" y="5387084"/>
            <a:ext cx="4953001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0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2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Microsoft Office PowerPoint</Application>
  <PresentationFormat>Widescreen</PresentationFormat>
  <Paragraphs>199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Schoolbook</vt:lpstr>
      <vt:lpstr>Vapor Trail</vt:lpstr>
      <vt:lpstr>1_Vapor Trail</vt:lpstr>
      <vt:lpstr>2_Vapor Trail</vt:lpstr>
      <vt:lpstr>Maths, graphs, and all things holy</vt:lpstr>
      <vt:lpstr>Today you’ll learn how to make this bad boy… and more!</vt:lpstr>
      <vt:lpstr>Why should I teach mathing and graphing and whatnot?</vt:lpstr>
      <vt:lpstr>Why should I teach mathing and graphing and whatnot?</vt:lpstr>
      <vt:lpstr>Why should I teach mathing and graphing and whatnot?</vt:lpstr>
      <vt:lpstr>How is it useful?</vt:lpstr>
      <vt:lpstr>Functions? Like a robot’s minigun?</vt:lpstr>
      <vt:lpstr>Functions? Like a robot’s minigun?</vt:lpstr>
      <vt:lpstr>Functions? Like a robot’s minigun?</vt:lpstr>
      <vt:lpstr>Functions? Like a robot’s minigun?</vt:lpstr>
      <vt:lpstr>While we’re in the lovely world of maths…</vt:lpstr>
      <vt:lpstr>These functions aren’t really magic…</vt:lpstr>
      <vt:lpstr>These functions aren’t really magic…</vt:lpstr>
      <vt:lpstr>Arithmetic Operations?</vt:lpstr>
      <vt:lpstr>Alright, so let’s dive into something really useful.</vt:lpstr>
      <vt:lpstr>Vector Nectar</vt:lpstr>
      <vt:lpstr>Vector Nectar</vt:lpstr>
      <vt:lpstr>Vector Nectar</vt:lpstr>
      <vt:lpstr>Vector Nectar</vt:lpstr>
      <vt:lpstr>What’s this matrix malarkey then?</vt:lpstr>
      <vt:lpstr>Okay so this is cool (I hope), but how does this apply to coding?</vt:lpstr>
      <vt:lpstr>Sorry for the heart attack of code. Let’s break it down.</vt:lpstr>
      <vt:lpstr>This is where it gets a bit funky…</vt:lpstr>
      <vt:lpstr>All together now…</vt:lpstr>
      <vt:lpstr>PowerPoint Presentation</vt:lpstr>
      <vt:lpstr>The Takeaway</vt:lpstr>
      <vt:lpstr>Right, so where do we go from here?</vt:lpstr>
      <vt:lpstr>Getting Serious</vt:lpstr>
      <vt:lpstr>Getting Serious</vt:lpstr>
      <vt:lpstr>This is why you had to learn matrices.</vt:lpstr>
      <vt:lpstr>PowerPoint Presentation</vt:lpstr>
      <vt:lpstr>You’ll combine some skills.</vt:lpstr>
      <vt:lpstr>We are now serious</vt:lpstr>
      <vt:lpstr>We are now more serious…</vt:lpstr>
      <vt:lpstr>We are deadly serious!</vt:lpstr>
      <vt:lpstr>As you can see, you really are not limited at all.</vt:lpstr>
      <vt:lpstr>Over to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2020-01-28T21:32:43Z</dcterms:created>
  <dcterms:modified xsi:type="dcterms:W3CDTF">2020-02-12T16:57:16Z</dcterms:modified>
</cp:coreProperties>
</file>