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705" r:id="rId2"/>
  </p:sldMasterIdLst>
  <p:notesMasterIdLst>
    <p:notesMasterId r:id="rId20"/>
  </p:notesMasterIdLst>
  <p:sldIdLst>
    <p:sldId id="271" r:id="rId3"/>
    <p:sldId id="279" r:id="rId4"/>
    <p:sldId id="274" r:id="rId5"/>
    <p:sldId id="281" r:id="rId6"/>
    <p:sldId id="282" r:id="rId7"/>
    <p:sldId id="280" r:id="rId8"/>
    <p:sldId id="283" r:id="rId9"/>
    <p:sldId id="286" r:id="rId10"/>
    <p:sldId id="285" r:id="rId11"/>
    <p:sldId id="284" r:id="rId12"/>
    <p:sldId id="287" r:id="rId13"/>
    <p:sldId id="265" r:id="rId14"/>
    <p:sldId id="272" r:id="rId15"/>
    <p:sldId id="275" r:id="rId16"/>
    <p:sldId id="266" r:id="rId17"/>
    <p:sldId id="276" r:id="rId18"/>
    <p:sldId id="273"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69"/>
    <p:restoredTop sz="94687"/>
  </p:normalViewPr>
  <p:slideViewPr>
    <p:cSldViewPr>
      <p:cViewPr varScale="1">
        <p:scale>
          <a:sx n="120" d="100"/>
          <a:sy n="120" d="100"/>
        </p:scale>
        <p:origin x="100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D236BA3-29E2-604E-80D4-BEDD6E9EBB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F7D33388-ED4D-0647-A591-694B9582741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24EC2C5-FC86-F048-894A-5DB50C49F422}" type="datetimeFigureOut">
              <a:rPr lang="zh-CN" altLang="en-US"/>
              <a:pPr>
                <a:defRPr/>
              </a:pPr>
              <a:t>2019/11/13</a:t>
            </a:fld>
            <a:endParaRPr lang="zh-CN" altLang="en-US"/>
          </a:p>
        </p:txBody>
      </p:sp>
      <p:sp>
        <p:nvSpPr>
          <p:cNvPr id="4" name="幻灯片图像占位符 3">
            <a:extLst>
              <a:ext uri="{FF2B5EF4-FFF2-40B4-BE49-F238E27FC236}">
                <a16:creationId xmlns:a16="http://schemas.microsoft.com/office/drawing/2014/main" id="{1D941C75-AAB9-F64C-B44C-E12EA105B15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7976546-1846-3C4E-8693-E139A99D7A74}"/>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BCE5EF05-5ADB-5B4F-84A2-9D133A9200F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5636193-AABE-2041-9095-09594191185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ED66A50-FC75-9841-9B8C-69536C00FD9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D66A50-FC75-9841-9B8C-69536C00FD99}" type="slidenum">
              <a:rPr lang="zh-CN" altLang="en-US" smtClean="0"/>
              <a:pPr/>
              <a:t>4</a:t>
            </a:fld>
            <a:endParaRPr lang="zh-CN" altLang="en-US"/>
          </a:p>
        </p:txBody>
      </p:sp>
    </p:spTree>
    <p:extLst>
      <p:ext uri="{BB962C8B-B14F-4D97-AF65-F5344CB8AC3E}">
        <p14:creationId xmlns:p14="http://schemas.microsoft.com/office/powerpoint/2010/main" val="198233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a:extLst>
              <a:ext uri="{FF2B5EF4-FFF2-40B4-BE49-F238E27FC236}">
                <a16:creationId xmlns:a16="http://schemas.microsoft.com/office/drawing/2014/main" id="{154707D4-C231-A94E-9208-458E5853F63E}"/>
              </a:ext>
            </a:extLst>
          </p:cNvPr>
          <p:cNvSpPr>
            <a:spLocks noGrp="1" noChangeArrowheads="1"/>
          </p:cNvSpPr>
          <p:nvPr>
            <p:ph type="dt" sz="half" idx="10"/>
          </p:nvPr>
        </p:nvSpPr>
        <p:spPr>
          <a:ln/>
        </p:spPr>
        <p:txBody>
          <a:bodyPr/>
          <a:lstStyle>
            <a:lvl1pPr>
              <a:defRPr/>
            </a:lvl1pPr>
          </a:lstStyle>
          <a:p>
            <a:pPr>
              <a:defRPr/>
            </a:pPr>
            <a:fld id="{96B9ACC6-2306-E346-8374-1DDC34EFFC2C}" type="datetimeFigureOut">
              <a:rPr lang="zh-CN" altLang="en-US"/>
              <a:pPr>
                <a:defRPr/>
              </a:pPr>
              <a:t>2019/11/13</a:t>
            </a:fld>
            <a:endParaRPr lang="zh-CN" altLang="en-US"/>
          </a:p>
        </p:txBody>
      </p:sp>
      <p:sp>
        <p:nvSpPr>
          <p:cNvPr id="5" name="页脚占位符 2">
            <a:extLst>
              <a:ext uri="{FF2B5EF4-FFF2-40B4-BE49-F238E27FC236}">
                <a16:creationId xmlns:a16="http://schemas.microsoft.com/office/drawing/2014/main" id="{77EEEF8C-7390-F34F-AD4C-D828403EAA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ABFD6D85-B58A-6740-98CF-B02351AF1286}"/>
              </a:ext>
            </a:extLst>
          </p:cNvPr>
          <p:cNvSpPr>
            <a:spLocks noGrp="1" noChangeArrowheads="1"/>
          </p:cNvSpPr>
          <p:nvPr>
            <p:ph type="sldNum" sz="quarter" idx="12"/>
          </p:nvPr>
        </p:nvSpPr>
        <p:spPr>
          <a:ln/>
        </p:spPr>
        <p:txBody>
          <a:bodyPr/>
          <a:lstStyle>
            <a:lvl1pPr>
              <a:defRPr/>
            </a:lvl1pPr>
          </a:lstStyle>
          <a:p>
            <a:fld id="{FF70A84F-D39B-1944-B028-510B6F44EBBD}" type="slidenum">
              <a:rPr lang="zh-CN" altLang="en-US"/>
              <a:pPr/>
              <a:t>‹#›</a:t>
            </a:fld>
            <a:endParaRPr lang="zh-CN" altLang="en-US"/>
          </a:p>
        </p:txBody>
      </p:sp>
    </p:spTree>
    <p:extLst>
      <p:ext uri="{BB962C8B-B14F-4D97-AF65-F5344CB8AC3E}">
        <p14:creationId xmlns:p14="http://schemas.microsoft.com/office/powerpoint/2010/main" val="104320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A6F69357-05FB-AC40-BD9A-67E68A1E45CD}"/>
              </a:ext>
            </a:extLst>
          </p:cNvPr>
          <p:cNvSpPr>
            <a:spLocks noGrp="1" noChangeArrowheads="1"/>
          </p:cNvSpPr>
          <p:nvPr>
            <p:ph type="dt" sz="half" idx="10"/>
          </p:nvPr>
        </p:nvSpPr>
        <p:spPr>
          <a:ln/>
        </p:spPr>
        <p:txBody>
          <a:bodyPr/>
          <a:lstStyle>
            <a:lvl1pPr>
              <a:defRPr/>
            </a:lvl1pPr>
          </a:lstStyle>
          <a:p>
            <a:pPr>
              <a:defRPr/>
            </a:pPr>
            <a:fld id="{F23987ED-9F4F-C141-BF30-1EE4C436FDA3}" type="datetimeFigureOut">
              <a:rPr lang="zh-CN" altLang="en-US"/>
              <a:pPr>
                <a:defRPr/>
              </a:pPr>
              <a:t>2019/11/13</a:t>
            </a:fld>
            <a:endParaRPr lang="zh-CN" altLang="en-US"/>
          </a:p>
        </p:txBody>
      </p:sp>
      <p:sp>
        <p:nvSpPr>
          <p:cNvPr id="5" name="页脚占位符 2">
            <a:extLst>
              <a:ext uri="{FF2B5EF4-FFF2-40B4-BE49-F238E27FC236}">
                <a16:creationId xmlns:a16="http://schemas.microsoft.com/office/drawing/2014/main" id="{01C74F4D-291C-AB44-800B-3782EAE6CAE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7B007288-03FA-2544-B8C6-2145E5E7D8E4}"/>
              </a:ext>
            </a:extLst>
          </p:cNvPr>
          <p:cNvSpPr>
            <a:spLocks noGrp="1" noChangeArrowheads="1"/>
          </p:cNvSpPr>
          <p:nvPr>
            <p:ph type="sldNum" sz="quarter" idx="12"/>
          </p:nvPr>
        </p:nvSpPr>
        <p:spPr>
          <a:ln/>
        </p:spPr>
        <p:txBody>
          <a:bodyPr/>
          <a:lstStyle>
            <a:lvl1pPr>
              <a:defRPr/>
            </a:lvl1pPr>
          </a:lstStyle>
          <a:p>
            <a:fld id="{8993F2FC-4FBD-194A-9034-0A9893C60D71}" type="slidenum">
              <a:rPr lang="zh-CN" altLang="en-US"/>
              <a:pPr/>
              <a:t>‹#›</a:t>
            </a:fld>
            <a:endParaRPr lang="zh-CN" altLang="en-US"/>
          </a:p>
        </p:txBody>
      </p:sp>
    </p:spTree>
    <p:extLst>
      <p:ext uri="{BB962C8B-B14F-4D97-AF65-F5344CB8AC3E}">
        <p14:creationId xmlns:p14="http://schemas.microsoft.com/office/powerpoint/2010/main" val="42264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2A1CE280-6616-294A-ADC8-753C4BBCA96D}"/>
              </a:ext>
            </a:extLst>
          </p:cNvPr>
          <p:cNvSpPr>
            <a:spLocks noGrp="1" noChangeArrowheads="1"/>
          </p:cNvSpPr>
          <p:nvPr>
            <p:ph type="dt" sz="half" idx="10"/>
          </p:nvPr>
        </p:nvSpPr>
        <p:spPr>
          <a:ln/>
        </p:spPr>
        <p:txBody>
          <a:bodyPr/>
          <a:lstStyle>
            <a:lvl1pPr>
              <a:defRPr/>
            </a:lvl1pPr>
          </a:lstStyle>
          <a:p>
            <a:pPr>
              <a:defRPr/>
            </a:pPr>
            <a:fld id="{55153C7D-324B-E74C-B24E-F3D16CA97787}" type="datetimeFigureOut">
              <a:rPr lang="zh-CN" altLang="en-US"/>
              <a:pPr>
                <a:defRPr/>
              </a:pPr>
              <a:t>2019/11/13</a:t>
            </a:fld>
            <a:endParaRPr lang="zh-CN" altLang="en-US"/>
          </a:p>
        </p:txBody>
      </p:sp>
      <p:sp>
        <p:nvSpPr>
          <p:cNvPr id="5" name="页脚占位符 2">
            <a:extLst>
              <a:ext uri="{FF2B5EF4-FFF2-40B4-BE49-F238E27FC236}">
                <a16:creationId xmlns:a16="http://schemas.microsoft.com/office/drawing/2014/main" id="{AFB56657-1FD5-1040-BDA4-8ECD6361FF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9D14691-E64A-7F43-8C66-97F98310FDB3}"/>
              </a:ext>
            </a:extLst>
          </p:cNvPr>
          <p:cNvSpPr>
            <a:spLocks noGrp="1" noChangeArrowheads="1"/>
          </p:cNvSpPr>
          <p:nvPr>
            <p:ph type="sldNum" sz="quarter" idx="12"/>
          </p:nvPr>
        </p:nvSpPr>
        <p:spPr>
          <a:ln/>
        </p:spPr>
        <p:txBody>
          <a:bodyPr/>
          <a:lstStyle>
            <a:lvl1pPr>
              <a:defRPr/>
            </a:lvl1pPr>
          </a:lstStyle>
          <a:p>
            <a:fld id="{23B54F4E-6C08-EC4C-AE61-C736D3EADC78}" type="slidenum">
              <a:rPr lang="zh-CN" altLang="en-US"/>
              <a:pPr/>
              <a:t>‹#›</a:t>
            </a:fld>
            <a:endParaRPr lang="zh-CN" altLang="en-US"/>
          </a:p>
        </p:txBody>
      </p:sp>
    </p:spTree>
    <p:extLst>
      <p:ext uri="{BB962C8B-B14F-4D97-AF65-F5344CB8AC3E}">
        <p14:creationId xmlns:p14="http://schemas.microsoft.com/office/powerpoint/2010/main" val="198020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6" descr="1">
            <a:extLst>
              <a:ext uri="{FF2B5EF4-FFF2-40B4-BE49-F238E27FC236}">
                <a16:creationId xmlns:a16="http://schemas.microsoft.com/office/drawing/2014/main" id="{FAFDBBFC-950A-4646-B7C3-3F0FC36B66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83857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97262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27770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981076"/>
            <a:ext cx="4027487" cy="537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6"/>
            <a:ext cx="4027488" cy="537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8447132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61198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099392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4291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51"/>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4"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299371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C34095CA-CC95-554E-B6EF-089E3AFF8E35}"/>
              </a:ext>
            </a:extLst>
          </p:cNvPr>
          <p:cNvSpPr>
            <a:spLocks noGrp="1" noChangeArrowheads="1"/>
          </p:cNvSpPr>
          <p:nvPr>
            <p:ph type="dt" sz="half" idx="10"/>
          </p:nvPr>
        </p:nvSpPr>
        <p:spPr>
          <a:ln/>
        </p:spPr>
        <p:txBody>
          <a:bodyPr/>
          <a:lstStyle>
            <a:lvl1pPr>
              <a:defRPr/>
            </a:lvl1pPr>
          </a:lstStyle>
          <a:p>
            <a:pPr>
              <a:defRPr/>
            </a:pPr>
            <a:fld id="{B7976411-B6E8-D94C-8694-D9AF10A2FBE0}" type="datetimeFigureOut">
              <a:rPr lang="zh-CN" altLang="en-US"/>
              <a:pPr>
                <a:defRPr/>
              </a:pPr>
              <a:t>2019/11/13</a:t>
            </a:fld>
            <a:endParaRPr lang="zh-CN" altLang="en-US"/>
          </a:p>
        </p:txBody>
      </p:sp>
      <p:sp>
        <p:nvSpPr>
          <p:cNvPr id="5" name="页脚占位符 2">
            <a:extLst>
              <a:ext uri="{FF2B5EF4-FFF2-40B4-BE49-F238E27FC236}">
                <a16:creationId xmlns:a16="http://schemas.microsoft.com/office/drawing/2014/main" id="{5B53620A-7D32-E441-ADDE-7F23F9F09F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934E93CB-3DD4-1745-BC11-3E3F17A6D37C}"/>
              </a:ext>
            </a:extLst>
          </p:cNvPr>
          <p:cNvSpPr>
            <a:spLocks noGrp="1" noChangeArrowheads="1"/>
          </p:cNvSpPr>
          <p:nvPr>
            <p:ph type="sldNum" sz="quarter" idx="12"/>
          </p:nvPr>
        </p:nvSpPr>
        <p:spPr>
          <a:ln/>
        </p:spPr>
        <p:txBody>
          <a:bodyPr/>
          <a:lstStyle>
            <a:lvl1pPr>
              <a:defRPr/>
            </a:lvl1pPr>
          </a:lstStyle>
          <a:p>
            <a:fld id="{2C2FAA6E-7EEF-EB48-B8EB-AFA39581AC66}" type="slidenum">
              <a:rPr lang="zh-CN" altLang="en-US"/>
              <a:pPr/>
              <a:t>‹#›</a:t>
            </a:fld>
            <a:endParaRPr lang="zh-CN" altLang="en-US"/>
          </a:p>
        </p:txBody>
      </p:sp>
    </p:spTree>
    <p:extLst>
      <p:ext uri="{BB962C8B-B14F-4D97-AF65-F5344CB8AC3E}">
        <p14:creationId xmlns:p14="http://schemas.microsoft.com/office/powerpoint/2010/main" val="3495790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9495917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24415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15889"/>
            <a:ext cx="2051050" cy="623887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6" y="115889"/>
            <a:ext cx="6003925" cy="623887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60191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a:extLst>
              <a:ext uri="{FF2B5EF4-FFF2-40B4-BE49-F238E27FC236}">
                <a16:creationId xmlns:a16="http://schemas.microsoft.com/office/drawing/2014/main" id="{D7C7DFCB-3D03-A143-9511-A95F88624DA7}"/>
              </a:ext>
            </a:extLst>
          </p:cNvPr>
          <p:cNvSpPr>
            <a:spLocks noGrp="1" noChangeArrowheads="1"/>
          </p:cNvSpPr>
          <p:nvPr>
            <p:ph type="dt" sz="half" idx="10"/>
          </p:nvPr>
        </p:nvSpPr>
        <p:spPr>
          <a:ln/>
        </p:spPr>
        <p:txBody>
          <a:bodyPr/>
          <a:lstStyle>
            <a:lvl1pPr>
              <a:defRPr/>
            </a:lvl1pPr>
          </a:lstStyle>
          <a:p>
            <a:pPr>
              <a:defRPr/>
            </a:pPr>
            <a:fld id="{FDA4482E-03E3-CD46-B68F-C0AFFAB7C513}" type="datetimeFigureOut">
              <a:rPr lang="zh-CN" altLang="en-US"/>
              <a:pPr>
                <a:defRPr/>
              </a:pPr>
              <a:t>2019/11/13</a:t>
            </a:fld>
            <a:endParaRPr lang="zh-CN" altLang="en-US"/>
          </a:p>
        </p:txBody>
      </p:sp>
      <p:sp>
        <p:nvSpPr>
          <p:cNvPr id="5" name="页脚占位符 2">
            <a:extLst>
              <a:ext uri="{FF2B5EF4-FFF2-40B4-BE49-F238E27FC236}">
                <a16:creationId xmlns:a16="http://schemas.microsoft.com/office/drawing/2014/main" id="{3C316595-44B0-8440-84B1-F9A3CCAF7F3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0E7C469E-6CBC-ED40-80F1-7CBC3583640B}"/>
              </a:ext>
            </a:extLst>
          </p:cNvPr>
          <p:cNvSpPr>
            <a:spLocks noGrp="1" noChangeArrowheads="1"/>
          </p:cNvSpPr>
          <p:nvPr>
            <p:ph type="sldNum" sz="quarter" idx="12"/>
          </p:nvPr>
        </p:nvSpPr>
        <p:spPr>
          <a:ln/>
        </p:spPr>
        <p:txBody>
          <a:bodyPr/>
          <a:lstStyle>
            <a:lvl1pPr>
              <a:defRPr/>
            </a:lvl1pPr>
          </a:lstStyle>
          <a:p>
            <a:fld id="{9910F516-2BB0-B94F-B3E9-9B690071F114}" type="slidenum">
              <a:rPr lang="zh-CN" altLang="en-US"/>
              <a:pPr/>
              <a:t>‹#›</a:t>
            </a:fld>
            <a:endParaRPr lang="zh-CN" altLang="en-US"/>
          </a:p>
        </p:txBody>
      </p:sp>
    </p:spTree>
    <p:extLst>
      <p:ext uri="{BB962C8B-B14F-4D97-AF65-F5344CB8AC3E}">
        <p14:creationId xmlns:p14="http://schemas.microsoft.com/office/powerpoint/2010/main" val="4121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a:extLst>
              <a:ext uri="{FF2B5EF4-FFF2-40B4-BE49-F238E27FC236}">
                <a16:creationId xmlns:a16="http://schemas.microsoft.com/office/drawing/2014/main" id="{7AB2C82E-BF4E-3542-BE35-F3AC21BB3B2A}"/>
              </a:ext>
            </a:extLst>
          </p:cNvPr>
          <p:cNvSpPr>
            <a:spLocks noGrp="1" noChangeArrowheads="1"/>
          </p:cNvSpPr>
          <p:nvPr>
            <p:ph type="dt" sz="half" idx="10"/>
          </p:nvPr>
        </p:nvSpPr>
        <p:spPr>
          <a:ln/>
        </p:spPr>
        <p:txBody>
          <a:bodyPr/>
          <a:lstStyle>
            <a:lvl1pPr>
              <a:defRPr/>
            </a:lvl1pPr>
          </a:lstStyle>
          <a:p>
            <a:pPr>
              <a:defRPr/>
            </a:pPr>
            <a:fld id="{3B32C570-B64C-7D47-91BE-C5257072B8E7}" type="datetimeFigureOut">
              <a:rPr lang="zh-CN" altLang="en-US"/>
              <a:pPr>
                <a:defRPr/>
              </a:pPr>
              <a:t>2019/11/13</a:t>
            </a:fld>
            <a:endParaRPr lang="zh-CN" altLang="en-US"/>
          </a:p>
        </p:txBody>
      </p:sp>
      <p:sp>
        <p:nvSpPr>
          <p:cNvPr id="6" name="页脚占位符 2">
            <a:extLst>
              <a:ext uri="{FF2B5EF4-FFF2-40B4-BE49-F238E27FC236}">
                <a16:creationId xmlns:a16="http://schemas.microsoft.com/office/drawing/2014/main" id="{D18D693E-FDB8-0E4E-B0FC-E623FC31EBF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1C6817D2-3AA1-754D-A3F0-53D08B76DA71}"/>
              </a:ext>
            </a:extLst>
          </p:cNvPr>
          <p:cNvSpPr>
            <a:spLocks noGrp="1" noChangeArrowheads="1"/>
          </p:cNvSpPr>
          <p:nvPr>
            <p:ph type="sldNum" sz="quarter" idx="12"/>
          </p:nvPr>
        </p:nvSpPr>
        <p:spPr>
          <a:ln/>
        </p:spPr>
        <p:txBody>
          <a:bodyPr/>
          <a:lstStyle>
            <a:lvl1pPr>
              <a:defRPr/>
            </a:lvl1pPr>
          </a:lstStyle>
          <a:p>
            <a:fld id="{93DBBCE3-F858-2143-965D-46D2A7B3098C}" type="slidenum">
              <a:rPr lang="zh-CN" altLang="en-US"/>
              <a:pPr/>
              <a:t>‹#›</a:t>
            </a:fld>
            <a:endParaRPr lang="zh-CN" altLang="en-US"/>
          </a:p>
        </p:txBody>
      </p:sp>
    </p:spTree>
    <p:extLst>
      <p:ext uri="{BB962C8B-B14F-4D97-AF65-F5344CB8AC3E}">
        <p14:creationId xmlns:p14="http://schemas.microsoft.com/office/powerpoint/2010/main" val="177983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a:extLst>
              <a:ext uri="{FF2B5EF4-FFF2-40B4-BE49-F238E27FC236}">
                <a16:creationId xmlns:a16="http://schemas.microsoft.com/office/drawing/2014/main" id="{50AF8508-0967-E743-9E23-2F9F528010F1}"/>
              </a:ext>
            </a:extLst>
          </p:cNvPr>
          <p:cNvSpPr>
            <a:spLocks noGrp="1" noChangeArrowheads="1"/>
          </p:cNvSpPr>
          <p:nvPr>
            <p:ph type="dt" sz="half" idx="10"/>
          </p:nvPr>
        </p:nvSpPr>
        <p:spPr>
          <a:ln/>
        </p:spPr>
        <p:txBody>
          <a:bodyPr/>
          <a:lstStyle>
            <a:lvl1pPr>
              <a:defRPr/>
            </a:lvl1pPr>
          </a:lstStyle>
          <a:p>
            <a:pPr>
              <a:defRPr/>
            </a:pPr>
            <a:fld id="{3DB9E85F-6358-A94F-B8E7-3A62D5BBD034}" type="datetimeFigureOut">
              <a:rPr lang="zh-CN" altLang="en-US"/>
              <a:pPr>
                <a:defRPr/>
              </a:pPr>
              <a:t>2019/11/13</a:t>
            </a:fld>
            <a:endParaRPr lang="zh-CN" altLang="en-US"/>
          </a:p>
        </p:txBody>
      </p:sp>
      <p:sp>
        <p:nvSpPr>
          <p:cNvPr id="8" name="页脚占位符 2">
            <a:extLst>
              <a:ext uri="{FF2B5EF4-FFF2-40B4-BE49-F238E27FC236}">
                <a16:creationId xmlns:a16="http://schemas.microsoft.com/office/drawing/2014/main" id="{010F956F-6A0C-EB4B-9A52-068B9254D8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3F770D70-5DC4-1647-A3BF-64639696D050}"/>
              </a:ext>
            </a:extLst>
          </p:cNvPr>
          <p:cNvSpPr>
            <a:spLocks noGrp="1" noChangeArrowheads="1"/>
          </p:cNvSpPr>
          <p:nvPr>
            <p:ph type="sldNum" sz="quarter" idx="12"/>
          </p:nvPr>
        </p:nvSpPr>
        <p:spPr>
          <a:ln/>
        </p:spPr>
        <p:txBody>
          <a:bodyPr/>
          <a:lstStyle>
            <a:lvl1pPr>
              <a:defRPr/>
            </a:lvl1pPr>
          </a:lstStyle>
          <a:p>
            <a:fld id="{3EBE02BA-2EA4-CB4D-B03B-1A99DAA3CAD5}" type="slidenum">
              <a:rPr lang="zh-CN" altLang="en-US"/>
              <a:pPr/>
              <a:t>‹#›</a:t>
            </a:fld>
            <a:endParaRPr lang="zh-CN" altLang="en-US"/>
          </a:p>
        </p:txBody>
      </p:sp>
    </p:spTree>
    <p:extLst>
      <p:ext uri="{BB962C8B-B14F-4D97-AF65-F5344CB8AC3E}">
        <p14:creationId xmlns:p14="http://schemas.microsoft.com/office/powerpoint/2010/main" val="106498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1">
            <a:extLst>
              <a:ext uri="{FF2B5EF4-FFF2-40B4-BE49-F238E27FC236}">
                <a16:creationId xmlns:a16="http://schemas.microsoft.com/office/drawing/2014/main" id="{A236E79E-2B1D-B34A-B3CB-83415412C816}"/>
              </a:ext>
            </a:extLst>
          </p:cNvPr>
          <p:cNvSpPr>
            <a:spLocks noGrp="1" noChangeArrowheads="1"/>
          </p:cNvSpPr>
          <p:nvPr>
            <p:ph type="dt" sz="half" idx="10"/>
          </p:nvPr>
        </p:nvSpPr>
        <p:spPr>
          <a:ln/>
        </p:spPr>
        <p:txBody>
          <a:bodyPr/>
          <a:lstStyle>
            <a:lvl1pPr>
              <a:defRPr/>
            </a:lvl1pPr>
          </a:lstStyle>
          <a:p>
            <a:pPr>
              <a:defRPr/>
            </a:pPr>
            <a:fld id="{5CFFD4B6-45F7-D64D-8720-9180A80817A8}" type="datetimeFigureOut">
              <a:rPr lang="zh-CN" altLang="en-US"/>
              <a:pPr>
                <a:defRPr/>
              </a:pPr>
              <a:t>2019/11/13</a:t>
            </a:fld>
            <a:endParaRPr lang="zh-CN" altLang="en-US"/>
          </a:p>
        </p:txBody>
      </p:sp>
      <p:sp>
        <p:nvSpPr>
          <p:cNvPr id="4" name="页脚占位符 2">
            <a:extLst>
              <a:ext uri="{FF2B5EF4-FFF2-40B4-BE49-F238E27FC236}">
                <a16:creationId xmlns:a16="http://schemas.microsoft.com/office/drawing/2014/main" id="{EBF5995C-29FA-D74A-90B7-5EF7C0CBB2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89503668-2FA0-AE4A-B2B1-689936ED4C75}"/>
              </a:ext>
            </a:extLst>
          </p:cNvPr>
          <p:cNvSpPr>
            <a:spLocks noGrp="1" noChangeArrowheads="1"/>
          </p:cNvSpPr>
          <p:nvPr>
            <p:ph type="sldNum" sz="quarter" idx="12"/>
          </p:nvPr>
        </p:nvSpPr>
        <p:spPr>
          <a:ln/>
        </p:spPr>
        <p:txBody>
          <a:bodyPr/>
          <a:lstStyle>
            <a:lvl1pPr>
              <a:defRPr/>
            </a:lvl1pPr>
          </a:lstStyle>
          <a:p>
            <a:fld id="{508742D5-59CC-C64E-82A5-57D4E086DA74}" type="slidenum">
              <a:rPr lang="zh-CN" altLang="en-US"/>
              <a:pPr/>
              <a:t>‹#›</a:t>
            </a:fld>
            <a:endParaRPr lang="zh-CN" altLang="en-US"/>
          </a:p>
        </p:txBody>
      </p:sp>
    </p:spTree>
    <p:extLst>
      <p:ext uri="{BB962C8B-B14F-4D97-AF65-F5344CB8AC3E}">
        <p14:creationId xmlns:p14="http://schemas.microsoft.com/office/powerpoint/2010/main" val="18812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CC7038-FE14-A04E-BA26-D4E1983B2CD5}"/>
              </a:ext>
            </a:extLst>
          </p:cNvPr>
          <p:cNvSpPr>
            <a:spLocks noGrp="1" noChangeArrowheads="1"/>
          </p:cNvSpPr>
          <p:nvPr>
            <p:ph type="dt" sz="half" idx="10"/>
          </p:nvPr>
        </p:nvSpPr>
        <p:spPr>
          <a:ln/>
        </p:spPr>
        <p:txBody>
          <a:bodyPr/>
          <a:lstStyle>
            <a:lvl1pPr>
              <a:defRPr/>
            </a:lvl1pPr>
          </a:lstStyle>
          <a:p>
            <a:pPr>
              <a:defRPr/>
            </a:pPr>
            <a:fld id="{61B902BF-3B22-E44B-96E1-27D1A93D945F}" type="datetimeFigureOut">
              <a:rPr lang="zh-CN" altLang="en-US"/>
              <a:pPr>
                <a:defRPr/>
              </a:pPr>
              <a:t>2019/11/13</a:t>
            </a:fld>
            <a:endParaRPr lang="zh-CN" altLang="en-US"/>
          </a:p>
        </p:txBody>
      </p:sp>
      <p:sp>
        <p:nvSpPr>
          <p:cNvPr id="3" name="页脚占位符 2">
            <a:extLst>
              <a:ext uri="{FF2B5EF4-FFF2-40B4-BE49-F238E27FC236}">
                <a16:creationId xmlns:a16="http://schemas.microsoft.com/office/drawing/2014/main" id="{001D7775-A6C7-AC47-8103-3031F9E29C9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63DE9BB7-AE26-5246-AD07-60470188DFB0}"/>
              </a:ext>
            </a:extLst>
          </p:cNvPr>
          <p:cNvSpPr>
            <a:spLocks noGrp="1" noChangeArrowheads="1"/>
          </p:cNvSpPr>
          <p:nvPr>
            <p:ph type="sldNum" sz="quarter" idx="12"/>
          </p:nvPr>
        </p:nvSpPr>
        <p:spPr>
          <a:ln/>
        </p:spPr>
        <p:txBody>
          <a:bodyPr/>
          <a:lstStyle>
            <a:lvl1pPr>
              <a:defRPr/>
            </a:lvl1pPr>
          </a:lstStyle>
          <a:p>
            <a:fld id="{574FCC4A-11D1-C249-B454-030FF8C41CA8}" type="slidenum">
              <a:rPr lang="zh-CN" altLang="en-US"/>
              <a:pPr/>
              <a:t>‹#›</a:t>
            </a:fld>
            <a:endParaRPr lang="zh-CN" altLang="en-US"/>
          </a:p>
        </p:txBody>
      </p:sp>
    </p:spTree>
    <p:extLst>
      <p:ext uri="{BB962C8B-B14F-4D97-AF65-F5344CB8AC3E}">
        <p14:creationId xmlns:p14="http://schemas.microsoft.com/office/powerpoint/2010/main" val="265920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84AF3E20-6FED-004D-823E-42FDF2CA5DB3}"/>
              </a:ext>
            </a:extLst>
          </p:cNvPr>
          <p:cNvSpPr>
            <a:spLocks noGrp="1" noChangeArrowheads="1"/>
          </p:cNvSpPr>
          <p:nvPr>
            <p:ph type="dt" sz="half" idx="10"/>
          </p:nvPr>
        </p:nvSpPr>
        <p:spPr>
          <a:ln/>
        </p:spPr>
        <p:txBody>
          <a:bodyPr/>
          <a:lstStyle>
            <a:lvl1pPr>
              <a:defRPr/>
            </a:lvl1pPr>
          </a:lstStyle>
          <a:p>
            <a:pPr>
              <a:defRPr/>
            </a:pPr>
            <a:fld id="{F1230315-3F35-0F46-B1D8-24EE6A8ADB02}" type="datetimeFigureOut">
              <a:rPr lang="zh-CN" altLang="en-US"/>
              <a:pPr>
                <a:defRPr/>
              </a:pPr>
              <a:t>2019/11/13</a:t>
            </a:fld>
            <a:endParaRPr lang="zh-CN" altLang="en-US"/>
          </a:p>
        </p:txBody>
      </p:sp>
      <p:sp>
        <p:nvSpPr>
          <p:cNvPr id="6" name="页脚占位符 2">
            <a:extLst>
              <a:ext uri="{FF2B5EF4-FFF2-40B4-BE49-F238E27FC236}">
                <a16:creationId xmlns:a16="http://schemas.microsoft.com/office/drawing/2014/main" id="{D1467D92-D388-1C42-983C-1C57FC52F92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F5B133ED-A2EB-704A-B23A-7E71920B54C3}"/>
              </a:ext>
            </a:extLst>
          </p:cNvPr>
          <p:cNvSpPr>
            <a:spLocks noGrp="1" noChangeArrowheads="1"/>
          </p:cNvSpPr>
          <p:nvPr>
            <p:ph type="sldNum" sz="quarter" idx="12"/>
          </p:nvPr>
        </p:nvSpPr>
        <p:spPr>
          <a:ln/>
        </p:spPr>
        <p:txBody>
          <a:bodyPr/>
          <a:lstStyle>
            <a:lvl1pPr>
              <a:defRPr/>
            </a:lvl1pPr>
          </a:lstStyle>
          <a:p>
            <a:fld id="{15A6DDA9-F059-154E-B8FF-67D2178FE3B4}" type="slidenum">
              <a:rPr lang="zh-CN" altLang="en-US"/>
              <a:pPr/>
              <a:t>‹#›</a:t>
            </a:fld>
            <a:endParaRPr lang="zh-CN" altLang="en-US"/>
          </a:p>
        </p:txBody>
      </p:sp>
    </p:spTree>
    <p:extLst>
      <p:ext uri="{BB962C8B-B14F-4D97-AF65-F5344CB8AC3E}">
        <p14:creationId xmlns:p14="http://schemas.microsoft.com/office/powerpoint/2010/main" val="6743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0C11D66-4ED5-1E4C-AD70-B8491D6E1646}"/>
              </a:ext>
            </a:extLst>
          </p:cNvPr>
          <p:cNvSpPr>
            <a:spLocks noGrp="1" noChangeArrowheads="1"/>
          </p:cNvSpPr>
          <p:nvPr>
            <p:ph type="dt" sz="half" idx="10"/>
          </p:nvPr>
        </p:nvSpPr>
        <p:spPr>
          <a:ln/>
        </p:spPr>
        <p:txBody>
          <a:bodyPr/>
          <a:lstStyle>
            <a:lvl1pPr>
              <a:defRPr/>
            </a:lvl1pPr>
          </a:lstStyle>
          <a:p>
            <a:pPr>
              <a:defRPr/>
            </a:pPr>
            <a:fld id="{6BF17C94-F092-1A4F-B952-A64C4217CD62}" type="datetimeFigureOut">
              <a:rPr lang="zh-CN" altLang="en-US"/>
              <a:pPr>
                <a:defRPr/>
              </a:pPr>
              <a:t>2019/11/13</a:t>
            </a:fld>
            <a:endParaRPr lang="zh-CN" altLang="en-US"/>
          </a:p>
        </p:txBody>
      </p:sp>
      <p:sp>
        <p:nvSpPr>
          <p:cNvPr id="6" name="页脚占位符 2">
            <a:extLst>
              <a:ext uri="{FF2B5EF4-FFF2-40B4-BE49-F238E27FC236}">
                <a16:creationId xmlns:a16="http://schemas.microsoft.com/office/drawing/2014/main" id="{D45370F6-85D6-2949-89AE-9F4BE94109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9D056F57-0EBE-1742-AC2A-65D8F6A451EE}"/>
              </a:ext>
            </a:extLst>
          </p:cNvPr>
          <p:cNvSpPr>
            <a:spLocks noGrp="1" noChangeArrowheads="1"/>
          </p:cNvSpPr>
          <p:nvPr>
            <p:ph type="sldNum" sz="quarter" idx="12"/>
          </p:nvPr>
        </p:nvSpPr>
        <p:spPr>
          <a:ln/>
        </p:spPr>
        <p:txBody>
          <a:bodyPr/>
          <a:lstStyle>
            <a:lvl1pPr>
              <a:defRPr/>
            </a:lvl1pPr>
          </a:lstStyle>
          <a:p>
            <a:fld id="{9F41B384-12D8-0247-83AD-3A0524DEA4B2}" type="slidenum">
              <a:rPr lang="zh-CN" altLang="en-US"/>
              <a:pPr/>
              <a:t>‹#›</a:t>
            </a:fld>
            <a:endParaRPr lang="zh-CN" altLang="en-US"/>
          </a:p>
        </p:txBody>
      </p:sp>
    </p:spTree>
    <p:extLst>
      <p:ext uri="{BB962C8B-B14F-4D97-AF65-F5344CB8AC3E}">
        <p14:creationId xmlns:p14="http://schemas.microsoft.com/office/powerpoint/2010/main" val="192996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矩形 6">
            <a:extLst>
              <a:ext uri="{FF2B5EF4-FFF2-40B4-BE49-F238E27FC236}">
                <a16:creationId xmlns:a16="http://schemas.microsoft.com/office/drawing/2014/main" id="{EA08CD50-D6C9-C24E-9864-3BF4C083AADF}"/>
              </a:ext>
            </a:extLst>
          </p:cNvPr>
          <p:cNvSpPr>
            <a:spLocks noChangeArrowheads="1"/>
          </p:cNvSpPr>
          <p:nvPr/>
        </p:nvSpPr>
        <p:spPr bwMode="auto">
          <a:xfrm>
            <a:off x="0" y="0"/>
            <a:ext cx="9144000" cy="6858000"/>
          </a:xfrm>
          <a:prstGeom prst="rect">
            <a:avLst/>
          </a:prstGeom>
          <a:solidFill>
            <a:srgbClr val="F2ED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51" name="日期占位符 1">
            <a:extLst>
              <a:ext uri="{FF2B5EF4-FFF2-40B4-BE49-F238E27FC236}">
                <a16:creationId xmlns:a16="http://schemas.microsoft.com/office/drawing/2014/main" id="{2389D9DD-70C3-5E44-B7A2-74154339D190}"/>
              </a:ext>
            </a:extLst>
          </p:cNvPr>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vl1pPr>
          </a:lstStyle>
          <a:p>
            <a:pPr>
              <a:defRPr/>
            </a:pPr>
            <a:fld id="{DF2FC1FF-98FB-0748-B8D0-37E71406D7C3}" type="datetimeFigureOut">
              <a:rPr lang="zh-CN" altLang="en-US"/>
              <a:pPr>
                <a:defRPr/>
              </a:pPr>
              <a:t>2019/11/13</a:t>
            </a:fld>
            <a:endParaRPr lang="zh-CN" altLang="en-US"/>
          </a:p>
        </p:txBody>
      </p:sp>
      <p:sp>
        <p:nvSpPr>
          <p:cNvPr id="2052" name="页脚占位符 2">
            <a:extLst>
              <a:ext uri="{FF2B5EF4-FFF2-40B4-BE49-F238E27FC236}">
                <a16:creationId xmlns:a16="http://schemas.microsoft.com/office/drawing/2014/main" id="{B70F31FE-6394-E54E-A82B-B0FBD68575F5}"/>
              </a:ext>
            </a:extLst>
          </p:cNvPr>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vl1pPr>
          </a:lstStyle>
          <a:p>
            <a:pPr>
              <a:defRPr/>
            </a:pPr>
            <a:endParaRPr lang="zh-CN" altLang="en-US"/>
          </a:p>
        </p:txBody>
      </p:sp>
      <p:sp>
        <p:nvSpPr>
          <p:cNvPr id="2053" name="灯片编号占位符 3">
            <a:extLst>
              <a:ext uri="{FF2B5EF4-FFF2-40B4-BE49-F238E27FC236}">
                <a16:creationId xmlns:a16="http://schemas.microsoft.com/office/drawing/2014/main" id="{BF1A8C17-2C86-4848-BFB9-A832BB25D770}"/>
              </a:ext>
            </a:extLst>
          </p:cNvPr>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lvl1pPr>
          </a:lstStyle>
          <a:p>
            <a:fld id="{4AF065A4-476E-E04A-B0E2-1E8F32DE406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2-2">
            <a:extLst>
              <a:ext uri="{FF2B5EF4-FFF2-40B4-BE49-F238E27FC236}">
                <a16:creationId xmlns:a16="http://schemas.microsoft.com/office/drawing/2014/main" id="{64FD1E5E-6CAA-7445-84D7-914812283EB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a:extLst>
              <a:ext uri="{FF2B5EF4-FFF2-40B4-BE49-F238E27FC236}">
                <a16:creationId xmlns:a16="http://schemas.microsoft.com/office/drawing/2014/main" id="{01EFDD64-D94C-5A48-A750-3123869D6248}"/>
              </a:ext>
            </a:extLst>
          </p:cNvPr>
          <p:cNvSpPr>
            <a:spLocks noGrp="1" noChangeArrowheads="1"/>
          </p:cNvSpPr>
          <p:nvPr>
            <p:ph type="title"/>
          </p:nvPr>
        </p:nvSpPr>
        <p:spPr bwMode="auto">
          <a:xfrm>
            <a:off x="468313" y="115888"/>
            <a:ext cx="82073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标题文本样式：微软雅黑</a:t>
            </a:r>
            <a:r>
              <a:rPr lang="en-US" altLang="zh-CN"/>
              <a:t>/28</a:t>
            </a:r>
            <a:r>
              <a:rPr lang="zh-CN" altLang="en-US"/>
              <a:t>号  </a:t>
            </a:r>
            <a:r>
              <a:rPr lang="en-US" altLang="zh-CN"/>
              <a:t>Arial/28pt</a:t>
            </a:r>
          </a:p>
        </p:txBody>
      </p:sp>
      <p:sp>
        <p:nvSpPr>
          <p:cNvPr id="3076" name="Rectangle 4">
            <a:extLst>
              <a:ext uri="{FF2B5EF4-FFF2-40B4-BE49-F238E27FC236}">
                <a16:creationId xmlns:a16="http://schemas.microsoft.com/office/drawing/2014/main" id="{C3AEE6AD-B511-2645-BDF5-3D5E6D84D397}"/>
              </a:ext>
            </a:extLst>
          </p:cNvPr>
          <p:cNvSpPr>
            <a:spLocks noGrp="1" noChangeArrowheads="1"/>
          </p:cNvSpPr>
          <p:nvPr>
            <p:ph type="body" idx="1"/>
          </p:nvPr>
        </p:nvSpPr>
        <p:spPr bwMode="auto">
          <a:xfrm>
            <a:off x="468313" y="979488"/>
            <a:ext cx="8207375"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第一级内容文本样式：微软雅黑</a:t>
            </a:r>
            <a:r>
              <a:rPr lang="en-US" altLang="zh-CN"/>
              <a:t>/20</a:t>
            </a:r>
            <a:r>
              <a:rPr lang="zh-CN" altLang="en-US"/>
              <a:t>号  </a:t>
            </a:r>
            <a:r>
              <a:rPr lang="en-US" altLang="zh-CN"/>
              <a:t>Arial/20pt</a:t>
            </a:r>
          </a:p>
          <a:p>
            <a:pPr lvl="1"/>
            <a:r>
              <a:rPr lang="zh-CN" altLang="en-US"/>
              <a:t>第二级内容文本样式：微软雅黑</a:t>
            </a:r>
            <a:r>
              <a:rPr lang="en-US" altLang="zh-CN"/>
              <a:t>/18</a:t>
            </a:r>
            <a:r>
              <a:rPr lang="zh-CN" altLang="en-US"/>
              <a:t>号  </a:t>
            </a:r>
            <a:r>
              <a:rPr lang="en-US" altLang="zh-CN"/>
              <a:t>Arial/18pt</a:t>
            </a:r>
          </a:p>
          <a:p>
            <a:pPr lvl="2"/>
            <a:r>
              <a:rPr lang="zh-CN" altLang="en-US"/>
              <a:t>第三级内容文本样式：微软雅黑</a:t>
            </a:r>
            <a:r>
              <a:rPr lang="en-US" altLang="zh-CN"/>
              <a:t>/16</a:t>
            </a:r>
            <a:r>
              <a:rPr lang="zh-CN" altLang="en-US"/>
              <a:t>号  </a:t>
            </a:r>
            <a:r>
              <a:rPr lang="en-US" altLang="zh-CN"/>
              <a:t>Arial/16pt</a:t>
            </a:r>
          </a:p>
          <a:p>
            <a:pPr lvl="3"/>
            <a:r>
              <a:rPr lang="zh-CN" altLang="en-US"/>
              <a:t>第四级内容文本样式：微软雅黑</a:t>
            </a:r>
            <a:r>
              <a:rPr lang="en-US" altLang="zh-CN"/>
              <a:t>/14</a:t>
            </a:r>
            <a:r>
              <a:rPr lang="zh-CN" altLang="en-US"/>
              <a:t>号  </a:t>
            </a:r>
            <a:r>
              <a:rPr lang="en-US" altLang="zh-CN"/>
              <a:t>Arial/14pt</a:t>
            </a:r>
          </a:p>
          <a:p>
            <a:pPr lvl="4"/>
            <a:r>
              <a:rPr lang="zh-CN" altLang="en-US"/>
              <a:t>第五级内容文本样式：微软雅黑</a:t>
            </a:r>
            <a:r>
              <a:rPr lang="en-US" altLang="zh-CN"/>
              <a:t>/12</a:t>
            </a:r>
            <a:r>
              <a:rPr lang="zh-CN" altLang="en-US"/>
              <a:t>号  </a:t>
            </a:r>
            <a:r>
              <a:rPr lang="en-US" altLang="zh-CN"/>
              <a:t>Arial/12pt</a:t>
            </a:r>
          </a:p>
        </p:txBody>
      </p:sp>
    </p:spTree>
  </p:cSld>
  <p:clrMap bg1="lt1" tx1="dk1" bg2="lt2" tx2="dk2" accent1="accent1" accent2="accent2" accent3="accent3" accent4="accent4" accent5="accent5" accent6="accent6" hlink="hlink" folHlink="folHlink"/>
  <p:sldLayoutIdLst>
    <p:sldLayoutId id="2147483784"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xStyles>
    <p:titleStyle>
      <a:lvl1pPr algn="l" rtl="0" eaLnBrk="0" fontAlgn="base" hangingPunct="0">
        <a:spcBef>
          <a:spcPct val="0"/>
        </a:spcBef>
        <a:spcAft>
          <a:spcPct val="0"/>
        </a:spcAft>
        <a:defRPr sz="2800" b="1">
          <a:solidFill>
            <a:schemeClr val="tx1"/>
          </a:solidFill>
          <a:latin typeface="+mj-lt"/>
          <a:ea typeface="+mj-ea"/>
          <a:cs typeface="微软雅黑" pitchFamily="34" charset="-122"/>
        </a:defRPr>
      </a:lvl1pPr>
      <a:lvl2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2pPr>
      <a:lvl3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3pPr>
      <a:lvl4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4pPr>
      <a:lvl5pPr algn="l" rtl="0" eaLnBrk="0" fontAlgn="base" hangingPunct="0">
        <a:spcBef>
          <a:spcPct val="0"/>
        </a:spcBef>
        <a:spcAft>
          <a:spcPct val="0"/>
        </a:spcAft>
        <a:defRPr sz="2800" b="1">
          <a:solidFill>
            <a:schemeClr val="tx1"/>
          </a:solidFill>
          <a:latin typeface="Arial" charset="0"/>
          <a:ea typeface="微软雅黑" pitchFamily="34" charset="-122"/>
          <a:cs typeface="微软雅黑" pitchFamily="34" charset="-122"/>
        </a:defRPr>
      </a:lvl5pPr>
      <a:lvl6pPr marL="457200" algn="l" rtl="0" fontAlgn="base">
        <a:spcBef>
          <a:spcPct val="0"/>
        </a:spcBef>
        <a:spcAft>
          <a:spcPct val="0"/>
        </a:spcAft>
        <a:defRPr sz="2800" b="1">
          <a:solidFill>
            <a:schemeClr val="tx1"/>
          </a:solidFill>
          <a:latin typeface="Arial" charset="0"/>
          <a:ea typeface="微软雅黑" pitchFamily="34" charset="-122"/>
          <a:cs typeface="宋体" charset="-122"/>
        </a:defRPr>
      </a:lvl6pPr>
      <a:lvl7pPr marL="914400" algn="l" rtl="0" fontAlgn="base">
        <a:spcBef>
          <a:spcPct val="0"/>
        </a:spcBef>
        <a:spcAft>
          <a:spcPct val="0"/>
        </a:spcAft>
        <a:defRPr sz="2800" b="1">
          <a:solidFill>
            <a:schemeClr val="tx1"/>
          </a:solidFill>
          <a:latin typeface="Arial" charset="0"/>
          <a:ea typeface="微软雅黑" pitchFamily="34" charset="-122"/>
          <a:cs typeface="宋体" charset="-122"/>
        </a:defRPr>
      </a:lvl7pPr>
      <a:lvl8pPr marL="1371600" algn="l" rtl="0" fontAlgn="base">
        <a:spcBef>
          <a:spcPct val="0"/>
        </a:spcBef>
        <a:spcAft>
          <a:spcPct val="0"/>
        </a:spcAft>
        <a:defRPr sz="2800" b="1">
          <a:solidFill>
            <a:schemeClr val="tx1"/>
          </a:solidFill>
          <a:latin typeface="Arial" charset="0"/>
          <a:ea typeface="微软雅黑" pitchFamily="34" charset="-122"/>
          <a:cs typeface="宋体" charset="-122"/>
        </a:defRPr>
      </a:lvl8pPr>
      <a:lvl9pPr marL="1828800" algn="l" rtl="0" fontAlgn="base">
        <a:spcBef>
          <a:spcPct val="0"/>
        </a:spcBef>
        <a:spcAft>
          <a:spcPct val="0"/>
        </a:spcAft>
        <a:defRPr sz="2800" b="1">
          <a:solidFill>
            <a:schemeClr val="tx1"/>
          </a:solidFill>
          <a:latin typeface="Arial" charset="0"/>
          <a:ea typeface="微软雅黑" pitchFamily="34" charset="-122"/>
          <a:cs typeface="宋体" charset="-122"/>
        </a:defRPr>
      </a:lvl9pPr>
    </p:titleStyle>
    <p:bodyStyle>
      <a:lvl1pPr marL="180975"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000" b="1">
          <a:solidFill>
            <a:schemeClr val="tx1"/>
          </a:solidFill>
          <a:latin typeface="+mn-lt"/>
          <a:ea typeface="+mn-ea"/>
          <a:cs typeface="微软雅黑" pitchFamily="34" charset="-122"/>
        </a:defRPr>
      </a:lvl1pPr>
      <a:lvl2pPr marL="541338"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800">
          <a:solidFill>
            <a:schemeClr val="tx1"/>
          </a:solidFill>
          <a:latin typeface="+mn-lt"/>
          <a:ea typeface="+mn-ea"/>
          <a:cs typeface="微软雅黑" pitchFamily="34" charset="-122"/>
        </a:defRPr>
      </a:lvl2pPr>
      <a:lvl3pPr marL="895350" indent="-174625" algn="l" rtl="0" eaLnBrk="0" fontAlgn="ctr" hangingPunct="0">
        <a:lnSpc>
          <a:spcPct val="120000"/>
        </a:lnSpc>
        <a:spcBef>
          <a:spcPct val="20000"/>
        </a:spcBef>
        <a:spcAft>
          <a:spcPct val="0"/>
        </a:spcAft>
        <a:buClr>
          <a:schemeClr val="accent1"/>
        </a:buClr>
        <a:buSzPct val="60000"/>
        <a:buFont typeface="Wingdings" pitchFamily="2" charset="2"/>
        <a:buChar char="l"/>
        <a:defRPr sz="1600">
          <a:solidFill>
            <a:schemeClr val="tx1"/>
          </a:solidFill>
          <a:latin typeface="+mn-lt"/>
          <a:ea typeface="+mn-ea"/>
          <a:cs typeface="微软雅黑" pitchFamily="34" charset="-122"/>
        </a:defRPr>
      </a:lvl3pPr>
      <a:lvl4pPr marL="1255713"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1400">
          <a:solidFill>
            <a:schemeClr val="tx1"/>
          </a:solidFill>
          <a:latin typeface="+mn-lt"/>
          <a:ea typeface="+mn-ea"/>
          <a:cs typeface="微软雅黑" pitchFamily="34" charset="-122"/>
        </a:defRPr>
      </a:lvl4pPr>
      <a:lvl5pPr marL="16192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微软雅黑" pitchFamily="34" charset="-122"/>
        </a:defRPr>
      </a:lvl5pPr>
      <a:lvl6pPr marL="20764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6pPr>
      <a:lvl7pPr marL="25336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7pPr>
      <a:lvl8pPr marL="29908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8pPr>
      <a:lvl9pPr marL="34480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0.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6C350-30D9-D144-B304-77B40691308C}"/>
              </a:ext>
            </a:extLst>
          </p:cNvPr>
          <p:cNvSpPr>
            <a:spLocks noGrp="1"/>
          </p:cNvSpPr>
          <p:nvPr>
            <p:ph type="title"/>
          </p:nvPr>
        </p:nvSpPr>
        <p:spPr/>
        <p:txBody>
          <a:bodyPr/>
          <a:lstStyle/>
          <a:p>
            <a:pPr algn="l"/>
            <a:r>
              <a:rPr kumimoji="1" lang="en-US" altLang="zh-CN" sz="2800"/>
              <a:t>Koopman eigenfunctions of Logistic</a:t>
            </a:r>
            <a:r>
              <a:rPr kumimoji="1" lang="zh-CN" altLang="en-US" sz="2800"/>
              <a:t> </a:t>
            </a:r>
            <a:r>
              <a:rPr kumimoji="1" lang="en-US" altLang="zh-CN" sz="2800"/>
              <a:t>Map</a:t>
            </a:r>
            <a:endParaRPr kumimoji="1" lang="zh-CN" altLang="en-US" sz="2800"/>
          </a:p>
        </p:txBody>
      </p:sp>
      <p:pic>
        <p:nvPicPr>
          <p:cNvPr id="8" name="内容占位符 7">
            <a:extLst>
              <a:ext uri="{FF2B5EF4-FFF2-40B4-BE49-F238E27FC236}">
                <a16:creationId xmlns:a16="http://schemas.microsoft.com/office/drawing/2014/main" id="{BC4FD135-8AD8-C542-B9D6-E8DFF90C0A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037" r="5928"/>
          <a:stretch/>
        </p:blipFill>
        <p:spPr>
          <a:xfrm>
            <a:off x="695088" y="764704"/>
            <a:ext cx="7920880" cy="5077227"/>
          </a:xfrm>
        </p:spPr>
      </p:pic>
      <p:sp>
        <p:nvSpPr>
          <p:cNvPr id="9" name="文本框 8">
            <a:extLst>
              <a:ext uri="{FF2B5EF4-FFF2-40B4-BE49-F238E27FC236}">
                <a16:creationId xmlns:a16="http://schemas.microsoft.com/office/drawing/2014/main" id="{C2E6B14C-F8D0-2241-9D36-BD3890ADEA79}"/>
              </a:ext>
            </a:extLst>
          </p:cNvPr>
          <p:cNvSpPr txBox="1"/>
          <p:nvPr/>
        </p:nvSpPr>
        <p:spPr>
          <a:xfrm>
            <a:off x="225276" y="5534670"/>
            <a:ext cx="8928992" cy="923330"/>
          </a:xfrm>
          <a:prstGeom prst="rect">
            <a:avLst/>
          </a:prstGeom>
          <a:noFill/>
        </p:spPr>
        <p:txBody>
          <a:bodyPr wrap="square" rtlCol="0">
            <a:spAutoFit/>
          </a:bodyPr>
          <a:lstStyle/>
          <a:p>
            <a:r>
              <a:rPr kumimoji="1" lang="en" altLang="zh-CN" dirty="0"/>
              <a:t>The extreme points of Koopman's eigenfunction agree well with the "boundary point". The boundary point reflects the symbolic dynamics of the Logistic map. The division of symbolic dynamics can predict the long-term behavior of the system.</a:t>
            </a:r>
            <a:endParaRPr kumimoji="1" lang="zh-CN" altLang="en-US" dirty="0"/>
          </a:p>
        </p:txBody>
      </p:sp>
      <p:pic>
        <p:nvPicPr>
          <p:cNvPr id="5" name="图片 4">
            <a:extLst>
              <a:ext uri="{FF2B5EF4-FFF2-40B4-BE49-F238E27FC236}">
                <a16:creationId xmlns:a16="http://schemas.microsoft.com/office/drawing/2014/main" id="{BC7A74EB-6F23-2F46-BA71-AA8C63B851A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18448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Iterative minimum (Interior point algorithm)</a:t>
            </a:r>
            <a:endParaRPr lang="zh-CN" altLang="en-US" sz="3200"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9747" t="1840" r="7129" b="3218"/>
          <a:stretch/>
        </p:blipFill>
        <p:spPr>
          <a:xfrm>
            <a:off x="889290" y="1484784"/>
            <a:ext cx="6840761" cy="4248472"/>
          </a:xfrm>
        </p:spPr>
      </p:pic>
      <p:sp>
        <p:nvSpPr>
          <p:cNvPr id="5" name="文本框 4"/>
          <p:cNvSpPr txBox="1"/>
          <p:nvPr/>
        </p:nvSpPr>
        <p:spPr>
          <a:xfrm>
            <a:off x="395536" y="6269250"/>
            <a:ext cx="6419056"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t>Cannot jump out of local minimum.</a:t>
            </a:r>
            <a:endParaRPr lang="zh-CN" altLang="en-US" sz="2000"/>
          </a:p>
        </p:txBody>
      </p:sp>
      <mc:AlternateContent xmlns:mc="http://schemas.openxmlformats.org/markup-compatibility/2006" xmlns:a14="http://schemas.microsoft.com/office/drawing/2010/main">
        <mc:Choice Requires="a14">
          <p:sp>
            <p:nvSpPr>
              <p:cNvPr id="6" name="矩形 5"/>
              <p:cNvSpPr/>
              <p:nvPr/>
            </p:nvSpPr>
            <p:spPr>
              <a:xfrm>
                <a:off x="2555776" y="908720"/>
                <a:ext cx="3538148" cy="544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argmin</m:t>
                              </m:r>
                            </m:e>
                            <m:lim>
                              <m:r>
                                <a:rPr lang="en-US" altLang="zh-CN">
                                  <a:latin typeface="Cambria Math" panose="02040503050406030204" pitchFamily="18" charset="0"/>
                                </a:rPr>
                                <m:t>𝑥</m:t>
                              </m:r>
                              <m:r>
                                <a:rPr lang="en-US" altLang="zh-CN">
                                  <a:latin typeface="Cambria Math" panose="02040503050406030204" pitchFamily="18" charset="0"/>
                                </a:rPr>
                                <m:t>,</m:t>
                              </m:r>
                              <m:r>
                                <m:rPr>
                                  <m:sty m:val="p"/>
                                </m:rPr>
                                <a:rPr lang="el-GR" altLang="zh-CN">
                                  <a:latin typeface="Cambria Math" panose="02040503050406030204" pitchFamily="18" charset="0"/>
                                </a:rPr>
                                <m:t>λ</m:t>
                              </m:r>
                            </m:lim>
                          </m:limLow>
                        </m:fName>
                        <m:e>
                          <m:r>
                            <a:rPr lang="zh-CN" altLang="el-GR">
                              <a:latin typeface="Cambria Math" panose="02040503050406030204" pitchFamily="18" charset="0"/>
                            </a:rPr>
                            <m:t>𝛼</m:t>
                          </m:r>
                          <m:r>
                            <a:rPr lang="en-US" altLang="zh-CN">
                              <a:latin typeface="Cambria Math" panose="02040503050406030204" pitchFamily="18" charset="0"/>
                            </a:rPr>
                            <m:t>||</m:t>
                          </m:r>
                          <m:r>
                            <a:rPr lang="en-US" altLang="zh-CN">
                              <a:latin typeface="Cambria Math" panose="02040503050406030204" pitchFamily="18" charset="0"/>
                            </a:rPr>
                            <m:t>𝐴𝑥</m:t>
                          </m:r>
                          <m:r>
                            <a:rPr lang="en-US" altLang="zh-CN">
                              <a:latin typeface="Cambria Math" panose="02040503050406030204" pitchFamily="18" charset="0"/>
                            </a:rPr>
                            <m:t>−</m:t>
                          </m:r>
                          <m:r>
                            <m:rPr>
                              <m:sty m:val="p"/>
                            </m:rPr>
                            <a:rPr lang="el-GR" altLang="zh-CN">
                              <a:latin typeface="Cambria Math" panose="02040503050406030204" pitchFamily="18" charset="0"/>
                            </a:rPr>
                            <m:t>λ</m:t>
                          </m:r>
                          <m:r>
                            <a:rPr lang="en-US" altLang="zh-CN">
                              <a:latin typeface="Cambria Math" panose="02040503050406030204" pitchFamily="18" charset="0"/>
                            </a:rPr>
                            <m:t>𝑥</m:t>
                          </m:r>
                          <m:r>
                            <a:rPr lang="en-US" altLang="zh-CN">
                              <a:latin typeface="Cambria Math" panose="02040503050406030204" pitchFamily="18" charset="0"/>
                            </a:rPr>
                            <m:t>||</m:t>
                          </m:r>
                        </m:e>
                      </m:func>
                      <m:r>
                        <a:rPr lang="en-US" altLang="zh-CN">
                          <a:latin typeface="Cambria Math" panose="02040503050406030204" pitchFamily="18" charset="0"/>
                        </a:rPr>
                        <m:t>+</m:t>
                      </m:r>
                      <m:r>
                        <a:rPr lang="zh-CN" altLang="en-US">
                          <a:latin typeface="Cambria Math" panose="02040503050406030204" pitchFamily="18" charset="0"/>
                        </a:rPr>
                        <m:t>𝛽</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𝐷</m:t>
                                  </m:r>
                                  <m:d>
                                    <m:dPr>
                                      <m:ctrlPr>
                                        <a:rPr lang="en-US" altLang="zh-CN" i="1">
                                          <a:latin typeface="Cambria Math" panose="02040503050406030204" pitchFamily="18" charset="0"/>
                                        </a:rPr>
                                      </m:ctrlPr>
                                    </m:dPr>
                                    <m:e>
                                      <m:r>
                                        <a:rPr lang="en-US" altLang="zh-CN">
                                          <a:latin typeface="Cambria Math" panose="02040503050406030204" pitchFamily="18" charset="0"/>
                                        </a:rPr>
                                        <m:t>𝑥</m:t>
                                      </m:r>
                                    </m:e>
                                  </m:d>
                                </m:e>
                              </m:d>
                            </m:e>
                          </m:d>
                        </m:e>
                        <m:sub>
                          <m:r>
                            <a:rPr lang="en-US" altLang="zh-CN">
                              <a:latin typeface="Cambria Math" panose="02040503050406030204" pitchFamily="18" charset="0"/>
                            </a:rPr>
                            <m:t>𝑝</m:t>
                          </m:r>
                        </m:sub>
                      </m:sSub>
                    </m:oMath>
                  </m:oMathPara>
                </a14:m>
                <a:endParaRPr lang="zh-CN" altLang="en-US"/>
              </a:p>
            </p:txBody>
          </p:sp>
        </mc:Choice>
        <mc:Fallback xmlns="">
          <p:sp>
            <p:nvSpPr>
              <p:cNvPr id="6" name="矩形 5"/>
              <p:cNvSpPr>
                <a:spLocks noRot="1" noChangeAspect="1" noMove="1" noResize="1" noEditPoints="1" noAdjustHandles="1" noChangeArrowheads="1" noChangeShapeType="1" noTextEdit="1"/>
              </p:cNvSpPr>
              <p:nvPr/>
            </p:nvSpPr>
            <p:spPr>
              <a:xfrm>
                <a:off x="2555776" y="908720"/>
                <a:ext cx="3538148" cy="544316"/>
              </a:xfrm>
              <a:prstGeom prst="rect">
                <a:avLst/>
              </a:prstGeom>
              <a:blipFill>
                <a:blip r:embed="rId3"/>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E198327-8871-E347-ABF7-7E53EA57930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2267744" y="5678088"/>
                <a:ext cx="4608512" cy="646331"/>
              </a:xfrm>
              <a:prstGeom prst="rect">
                <a:avLst/>
              </a:prstGeom>
              <a:noFill/>
            </p:spPr>
            <p:txBody>
              <a:bodyPr wrap="square" rtlCol="0">
                <a:spAutoFit/>
              </a:bodyPr>
              <a:lstStyle/>
              <a:p>
                <a:pPr algn="ct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𝑇</m:t>
                        </m:r>
                      </m:sup>
                    </m:sSup>
                  </m:oMath>
                </a14:m>
                <a:r>
                  <a:rPr lang="en-US" altLang="zh-CN" dirty="0"/>
                  <a:t>, Tent map, Rectangle basis function, m=[4,6,7,10,15,20,30,40,50,60,80,100]</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267744" y="5678088"/>
                <a:ext cx="4608512" cy="646331"/>
              </a:xfrm>
              <a:prstGeom prst="rect">
                <a:avLst/>
              </a:prstGeom>
              <a:blipFill>
                <a:blip r:embed="rId5"/>
                <a:stretch>
                  <a:fillRect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351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E198327-8871-E347-ABF7-7E53EA579308}"/>
              </a:ext>
            </a:extLst>
          </p:cNvPr>
          <p:cNvPicPr>
            <a:picLocks noChangeAspect="1"/>
          </p:cNvPicPr>
          <p:nvPr/>
        </p:nvPicPr>
        <p:blipFill>
          <a:blip r:embed="rId2" cstate="hqprint">
            <a:clrChange>
              <a:clrFrom>
                <a:srgbClr val="000713">
                  <a:alpha val="14118"/>
                </a:srgbClr>
              </a:clrFrom>
              <a:clrTo>
                <a:srgbClr val="000713">
                  <a:alpha val="0"/>
                </a:srgbClr>
              </a:clrTo>
            </a:clrChange>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
        <p:nvSpPr>
          <p:cNvPr id="2" name="标题 1"/>
          <p:cNvSpPr>
            <a:spLocks noGrp="1"/>
          </p:cNvSpPr>
          <p:nvPr>
            <p:ph type="title"/>
          </p:nvPr>
        </p:nvSpPr>
        <p:spPr/>
        <p:txBody>
          <a:bodyPr/>
          <a:lstStyle/>
          <a:p>
            <a:pPr algn="l"/>
            <a:r>
              <a:rPr lang="en-US" altLang="zh-CN" sz="3600"/>
              <a:t>SVG (Stochastic gradient descent)</a:t>
            </a:r>
            <a:endParaRPr lang="zh-CN" altLang="en-US" sz="360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9625" t="1795" r="6578" b="4806"/>
          <a:stretch/>
        </p:blipFill>
        <p:spPr>
          <a:xfrm>
            <a:off x="1187624" y="1595227"/>
            <a:ext cx="7128793" cy="4320480"/>
          </a:xfrm>
        </p:spPr>
      </p:pic>
      <mc:AlternateContent xmlns:mc="http://schemas.openxmlformats.org/markup-compatibility/2006" xmlns:a14="http://schemas.microsoft.com/office/drawing/2010/main">
        <mc:Choice Requires="a14">
          <p:sp>
            <p:nvSpPr>
              <p:cNvPr id="5" name="矩形 4"/>
              <p:cNvSpPr/>
              <p:nvPr/>
            </p:nvSpPr>
            <p:spPr>
              <a:xfrm>
                <a:off x="1619672" y="980728"/>
                <a:ext cx="4996176" cy="544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i="1">
                                  <a:latin typeface="Cambria Math" panose="02040503050406030204" pitchFamily="18" charset="0"/>
                                </a:rPr>
                                <m:t>𝑎𝑟𝑔𝑚𝑖𝑛</m:t>
                              </m:r>
                            </m:e>
                            <m:lim>
                              <m:r>
                                <a:rPr lang="en-US" altLang="zh-CN" i="1">
                                  <a:latin typeface="Cambria Math" panose="02040503050406030204" pitchFamily="18" charset="0"/>
                                </a:rPr>
                                <m:t>𝑥</m:t>
                              </m:r>
                              <m:r>
                                <a:rPr lang="en-US" altLang="zh-CN" i="1">
                                  <a:latin typeface="Cambria Math" panose="02040503050406030204" pitchFamily="18" charset="0"/>
                                </a:rPr>
                                <m:t>,</m:t>
                              </m:r>
                              <m:r>
                                <a:rPr lang="el-GR" altLang="zh-CN" i="1">
                                  <a:latin typeface="Cambria Math" panose="02040503050406030204" pitchFamily="18" charset="0"/>
                                </a:rPr>
                                <m:t>𝜆</m:t>
                              </m:r>
                            </m:lim>
                          </m:limLow>
                        </m:fName>
                        <m:e>
                          <m:r>
                            <a:rPr lang="zh-CN" altLang="el-GR"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𝐴𝑥</m:t>
                          </m:r>
                          <m:r>
                            <a:rPr lang="en-US" altLang="zh-CN" i="1">
                              <a:latin typeface="Cambria Math" panose="02040503050406030204" pitchFamily="18" charset="0"/>
                            </a:rPr>
                            <m:t>−</m:t>
                          </m:r>
                          <m:r>
                            <a:rPr lang="el-GR" altLang="zh-CN" i="1">
                              <a:latin typeface="Cambria Math" panose="02040503050406030204" pitchFamily="18" charset="0"/>
                            </a:rPr>
                            <m:t>𝜆</m:t>
                          </m:r>
                          <m:r>
                            <a:rPr lang="en-US" altLang="zh-CN" i="1">
                              <a:latin typeface="Cambria Math" panose="02040503050406030204" pitchFamily="18" charset="0"/>
                            </a:rPr>
                            <m:t>𝑥</m:t>
                          </m:r>
                          <m:r>
                            <a:rPr lang="en-US" altLang="zh-CN" i="1">
                              <a:latin typeface="Cambria Math" panose="02040503050406030204" pitchFamily="18" charset="0"/>
                            </a:rPr>
                            <m:t>||</m:t>
                          </m:r>
                        </m:e>
                      </m:func>
                      <m:r>
                        <a:rPr lang="en-US" altLang="zh-CN" i="1">
                          <a:latin typeface="Cambria Math" panose="02040503050406030204" pitchFamily="18" charset="0"/>
                        </a:rPr>
                        <m:t>+</m:t>
                      </m:r>
                      <m:r>
                        <a:rPr lang="zh-CN" altLang="en-US" i="1">
                          <a:latin typeface="Cambria Math" panose="02040503050406030204" pitchFamily="18" charset="0"/>
                        </a:rPr>
                        <m:t>𝛽</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d>
                        </m:e>
                        <m:sub>
                          <m:r>
                            <a:rPr lang="en-US" altLang="zh-CN" i="1">
                              <a:latin typeface="Cambria Math" panose="02040503050406030204" pitchFamily="18" charset="0"/>
                            </a:rPr>
                            <m:t>𝑝</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𝛾</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e>
                      </m:d>
                    </m:oMath>
                  </m:oMathPara>
                </a14:m>
                <a:endParaRPr lang="zh-CN" altLang="en-US" i="1"/>
              </a:p>
            </p:txBody>
          </p:sp>
        </mc:Choice>
        <mc:Fallback xmlns="">
          <p:sp>
            <p:nvSpPr>
              <p:cNvPr id="5" name="矩形 4"/>
              <p:cNvSpPr>
                <a:spLocks noRot="1" noChangeAspect="1" noMove="1" noResize="1" noEditPoints="1" noAdjustHandles="1" noChangeArrowheads="1" noChangeShapeType="1" noTextEdit="1"/>
              </p:cNvSpPr>
              <p:nvPr/>
            </p:nvSpPr>
            <p:spPr>
              <a:xfrm>
                <a:off x="1619672" y="980728"/>
                <a:ext cx="4996176" cy="54431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267744" y="5879013"/>
                <a:ext cx="4608512" cy="646331"/>
              </a:xfrm>
              <a:prstGeom prst="rect">
                <a:avLst/>
              </a:prstGeom>
              <a:noFill/>
            </p:spPr>
            <p:txBody>
              <a:bodyPr wrap="square" rtlCol="0">
                <a:spAutoFit/>
              </a:bodyPr>
              <a:lstStyle/>
              <a:p>
                <a:pPr algn="ct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𝑇</m:t>
                        </m:r>
                      </m:sup>
                    </m:sSup>
                  </m:oMath>
                </a14:m>
                <a:r>
                  <a:rPr lang="en-US" altLang="zh-CN"/>
                  <a:t>, Tent map, Rectangle basis function, m=[4,6,7,10,15,20,30,40,50,60,80,100]</a:t>
                </a:r>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2267744" y="5879013"/>
                <a:ext cx="4608512" cy="646331"/>
              </a:xfrm>
              <a:prstGeom prst="rect">
                <a:avLst/>
              </a:prstGeom>
              <a:blipFill>
                <a:blip r:embed="rId5"/>
                <a:stretch>
                  <a:fillRect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398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14643-4226-4447-B623-4FAE4276E403}"/>
              </a:ext>
            </a:extLst>
          </p:cNvPr>
          <p:cNvSpPr>
            <a:spLocks noGrp="1"/>
          </p:cNvSpPr>
          <p:nvPr>
            <p:ph type="title"/>
          </p:nvPr>
        </p:nvSpPr>
        <p:spPr/>
        <p:txBody>
          <a:bodyPr/>
          <a:lstStyle/>
          <a:p>
            <a:pPr algn="l"/>
            <a:r>
              <a:rPr kumimoji="1" lang="en-US" altLang="zh-CN"/>
              <a:t>Henon</a:t>
            </a:r>
            <a:r>
              <a:rPr kumimoji="1" lang="zh-CN" altLang="en-US"/>
              <a:t> </a:t>
            </a:r>
            <a:r>
              <a:rPr kumimoji="1" lang="en-US" altLang="zh-CN"/>
              <a:t>map</a:t>
            </a:r>
            <a:endParaRPr kumimoji="1"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C65647-DA51-4640-8691-21FEE94DE539}"/>
                  </a:ext>
                </a:extLst>
              </p:cNvPr>
              <p:cNvSpPr>
                <a:spLocks noGrp="1"/>
              </p:cNvSpPr>
              <p:nvPr>
                <p:ph idx="1"/>
              </p:nvPr>
            </p:nvSpPr>
            <p:spPr>
              <a:xfrm>
                <a:off x="457200" y="1600200"/>
                <a:ext cx="3178696" cy="4525963"/>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𝑛</m:t>
                          </m:r>
                        </m:sub>
                      </m:sSub>
                      <m:r>
                        <a:rPr lang="en-US" altLang="zh-CN" sz="2000">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𝑎</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up>
                          <m:r>
                            <a:rPr lang="en-US" altLang="zh-CN" sz="2000">
                              <a:latin typeface="Cambria Math" panose="02040503050406030204" pitchFamily="18" charset="0"/>
                            </a:rPr>
                            <m:t>2</m:t>
                          </m:r>
                        </m:sup>
                      </m:sSubSup>
                    </m:oMath>
                  </m:oMathPara>
                </a14:m>
                <a:endParaRPr lang="zh-CN" altLang="zh-CN" sz="2000"/>
              </a:p>
              <a:p>
                <a:pPr marL="0" indent="0">
                  <a:buNone/>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𝑛</m:t>
                        </m:r>
                        <m:r>
                          <a:rPr lang="en-US" altLang="zh-CN" sz="2000">
                            <a:latin typeface="Cambria Math" panose="02040503050406030204" pitchFamily="18" charset="0"/>
                          </a:rPr>
                          <m:t>+1</m:t>
                        </m:r>
                      </m:sub>
                    </m:sSub>
                    <m:r>
                      <a:rPr lang="en-US" altLang="zh-CN" sz="2000">
                        <a:latin typeface="Cambria Math" panose="02040503050406030204" pitchFamily="18" charset="0"/>
                      </a:rPr>
                      <m:t>=</m:t>
                    </m:r>
                    <m:r>
                      <a:rPr lang="en-US" altLang="zh-CN" sz="2000" i="1">
                        <a:latin typeface="Cambria Math" panose="02040503050406030204" pitchFamily="18" charset="0"/>
                      </a:rPr>
                      <m:t>𝑏</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oMath>
                </a14:m>
                <a:r>
                  <a:rPr lang="en-US" altLang="zh-CN" sz="2000"/>
                  <a:t>                 </a:t>
                </a:r>
              </a:p>
              <a:p>
                <a:pPr marL="0" indent="0">
                  <a:buNone/>
                </a:pPr>
                <a:endParaRPr lang="en-US" altLang="zh-CN" sz="2000"/>
              </a:p>
              <a:p>
                <a:pPr marL="0" indent="0">
                  <a:buNone/>
                </a:pPr>
                <a:r>
                  <a:rPr lang="en-US" altLang="zh-CN" sz="2000"/>
                  <a:t>Region:[-1.5,1.5]×[-1.5,1.5]</a:t>
                </a:r>
                <a:endParaRPr lang="zh-CN" altLang="zh-CN" sz="2000"/>
              </a:p>
              <a:p>
                <a:pPr marL="0" indent="0">
                  <a:buNone/>
                </a:pPr>
                <a:endParaRPr lang="en-US" altLang="zh-CN" sz="2000"/>
              </a:p>
              <a:p>
                <a:pPr marL="0" indent="0">
                  <a:buNone/>
                </a:pPr>
                <a:r>
                  <a:rPr lang="en-US" altLang="zh-CN" sz="2000"/>
                  <a:t>We</a:t>
                </a:r>
                <a:r>
                  <a:rPr lang="zh-CN" altLang="en-US" sz="2000"/>
                  <a:t> </a:t>
                </a:r>
                <a:r>
                  <a:rPr lang="en-US" altLang="zh-CN" sz="2000"/>
                  <a:t>choose</a:t>
                </a:r>
                <a:r>
                  <a:rPr lang="zh-CN" altLang="en-US" sz="2000"/>
                  <a:t> </a:t>
                </a:r>
                <a:r>
                  <a:rPr lang="en-US" altLang="zh-CN" sz="2000"/>
                  <a:t>a=1.4,b=0.3</a:t>
                </a:r>
                <a:r>
                  <a:rPr lang="zh-CN" altLang="en-US" sz="2000"/>
                  <a:t>  </a:t>
                </a:r>
                <a:r>
                  <a:rPr lang="en-US" altLang="zh-CN" sz="2000"/>
                  <a:t>to</a:t>
                </a:r>
                <a:r>
                  <a:rPr lang="zh-CN" altLang="en-US" sz="2000"/>
                  <a:t> </a:t>
                </a:r>
                <a:r>
                  <a:rPr lang="en-US" altLang="zh-CN" sz="2000"/>
                  <a:t>make</a:t>
                </a:r>
                <a:r>
                  <a:rPr lang="zh-CN" altLang="en-US" sz="2000"/>
                  <a:t> </a:t>
                </a:r>
                <a:r>
                  <a:rPr lang="en-US" altLang="zh-CN" sz="2000"/>
                  <a:t>it</a:t>
                </a:r>
                <a:r>
                  <a:rPr lang="zh-CN" altLang="en-US" sz="2000"/>
                  <a:t> </a:t>
                </a:r>
                <a:r>
                  <a:rPr lang="en-US" altLang="zh-CN" sz="2000"/>
                  <a:t>in</a:t>
                </a:r>
                <a:r>
                  <a:rPr lang="zh-CN" altLang="en-US" sz="2000"/>
                  <a:t> </a:t>
                </a:r>
                <a:r>
                  <a:rPr lang="en-US" altLang="zh-CN" sz="2000"/>
                  <a:t>a</a:t>
                </a:r>
                <a:r>
                  <a:rPr lang="zh-CN" altLang="en-US" sz="2000"/>
                  <a:t> </a:t>
                </a:r>
                <a:r>
                  <a:rPr lang="en-US" altLang="zh-CN" sz="2000"/>
                  <a:t>chaotic</a:t>
                </a:r>
                <a:r>
                  <a:rPr lang="zh-CN" altLang="en-US" sz="2000"/>
                  <a:t> </a:t>
                </a:r>
                <a:r>
                  <a:rPr lang="en-US" altLang="zh-CN" sz="2000"/>
                  <a:t>state.</a:t>
                </a:r>
              </a:p>
              <a:p>
                <a:pPr marL="0" indent="0">
                  <a:buNone/>
                </a:pPr>
                <a:endParaRPr kumimoji="1" lang="en-US" altLang="zh-CN" sz="2000"/>
              </a:p>
              <a:p>
                <a:pPr marL="0" indent="0">
                  <a:buNone/>
                </a:pPr>
                <a:r>
                  <a:rPr kumimoji="1" lang="en-US" altLang="zh-CN" sz="2000"/>
                  <a:t>Two</a:t>
                </a:r>
                <a:r>
                  <a:rPr kumimoji="1" lang="zh-CN" altLang="en-US" sz="2000"/>
                  <a:t> </a:t>
                </a:r>
                <a:r>
                  <a:rPr kumimoji="1" lang="en-US" altLang="zh-CN" sz="2000"/>
                  <a:t>fixed</a:t>
                </a:r>
                <a:r>
                  <a:rPr kumimoji="1" lang="zh-CN" altLang="en-US" sz="2000"/>
                  <a:t> </a:t>
                </a:r>
                <a:r>
                  <a:rPr kumimoji="1" lang="en-US" altLang="zh-CN" sz="2000"/>
                  <a:t>points</a:t>
                </a:r>
                <a:r>
                  <a:rPr kumimoji="1" lang="en-US" altLang="zh-CN" sz="2000">
                    <a:sym typeface="Wingdings" pitchFamily="2" charset="2"/>
                  </a:rPr>
                  <a:t>:</a:t>
                </a:r>
                <a:r>
                  <a:rPr kumimoji="1" lang="zh-CN" altLang="en-US" sz="2000">
                    <a:sym typeface="Wingdings" pitchFamily="2" charset="2"/>
                  </a:rPr>
                  <a:t> </a:t>
                </a:r>
                <a:endParaRPr kumimoji="1" lang="en-US" altLang="zh-CN" sz="2000">
                  <a:sym typeface="Wingdings" pitchFamily="2" charset="2"/>
                </a:endParaRPr>
              </a:p>
              <a:p>
                <a:pPr marL="0" indent="0">
                  <a:buNone/>
                </a:pPr>
                <a:r>
                  <a:rPr kumimoji="1" lang="en-US" altLang="zh-CN" sz="2000">
                    <a:sym typeface="Wingdings" pitchFamily="2" charset="2"/>
                  </a:rPr>
                  <a:t>(0.6314,0.1894)</a:t>
                </a:r>
              </a:p>
              <a:p>
                <a:pPr marL="0" indent="0">
                  <a:buNone/>
                </a:pPr>
                <a:r>
                  <a:rPr kumimoji="1" lang="en-US" altLang="zh-CN" sz="2000">
                    <a:sym typeface="Wingdings" pitchFamily="2" charset="2"/>
                  </a:rPr>
                  <a:t>(-1.1314,-0.3394)</a:t>
                </a:r>
                <a:endParaRPr kumimoji="1" lang="zh-CN" altLang="en-US" sz="2000"/>
              </a:p>
            </p:txBody>
          </p:sp>
        </mc:Choice>
        <mc:Fallback xmlns="">
          <p:sp>
            <p:nvSpPr>
              <p:cNvPr id="3" name="内容占位符 2">
                <a:extLst>
                  <a:ext uri="{FF2B5EF4-FFF2-40B4-BE49-F238E27FC236}">
                    <a16:creationId xmlns:a16="http://schemas.microsoft.com/office/drawing/2014/main" id="{6EC65647-DA51-4640-8691-21FEE94DE539}"/>
                  </a:ext>
                </a:extLst>
              </p:cNvPr>
              <p:cNvSpPr>
                <a:spLocks noGrp="1" noRot="1" noChangeAspect="1" noMove="1" noResize="1" noEditPoints="1" noAdjustHandles="1" noChangeArrowheads="1" noChangeShapeType="1" noTextEdit="1"/>
              </p:cNvSpPr>
              <p:nvPr>
                <p:ph idx="1"/>
              </p:nvPr>
            </p:nvSpPr>
            <p:spPr>
              <a:xfrm>
                <a:off x="457200" y="1600200"/>
                <a:ext cx="3178696" cy="4525963"/>
              </a:xfrm>
              <a:blipFill>
                <a:blip r:embed="rId2"/>
                <a:stretch>
                  <a:fillRect l="-200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8A5FC54-CFA4-DE4F-A2D5-89006BBF581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5" name="图片 4">
            <a:extLst>
              <a:ext uri="{FF2B5EF4-FFF2-40B4-BE49-F238E27FC236}">
                <a16:creationId xmlns:a16="http://schemas.microsoft.com/office/drawing/2014/main" id="{A56F0620-7D80-AD44-BAAD-A2C7CE49C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1600200"/>
            <a:ext cx="5734000" cy="4300500"/>
          </a:xfrm>
          <a:prstGeom prst="rect">
            <a:avLst/>
          </a:prstGeom>
        </p:spPr>
      </p:pic>
    </p:spTree>
    <p:extLst>
      <p:ext uri="{BB962C8B-B14F-4D97-AF65-F5344CB8AC3E}">
        <p14:creationId xmlns:p14="http://schemas.microsoft.com/office/powerpoint/2010/main" val="282011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descr="page14image24966560">
            <a:extLst>
              <a:ext uri="{FF2B5EF4-FFF2-40B4-BE49-F238E27FC236}">
                <a16:creationId xmlns:a16="http://schemas.microsoft.com/office/drawing/2014/main" id="{56D9FEBD-9800-AD46-9B1E-4E4868FD66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4" r="3093"/>
          <a:stretch/>
        </p:blipFill>
        <p:spPr bwMode="auto">
          <a:xfrm>
            <a:off x="1835696" y="731837"/>
            <a:ext cx="5832648" cy="50111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194667B-02BD-2443-B72B-6FC856947440}"/>
              </a:ext>
            </a:extLst>
          </p:cNvPr>
          <p:cNvSpPr txBox="1"/>
          <p:nvPr/>
        </p:nvSpPr>
        <p:spPr>
          <a:xfrm>
            <a:off x="395536" y="5523432"/>
            <a:ext cx="8568952" cy="923330"/>
          </a:xfrm>
          <a:prstGeom prst="rect">
            <a:avLst/>
          </a:prstGeom>
          <a:noFill/>
        </p:spPr>
        <p:txBody>
          <a:bodyPr wrap="square" rtlCol="0">
            <a:spAutoFit/>
          </a:bodyPr>
          <a:lstStyle/>
          <a:p>
            <a:r>
              <a:rPr kumimoji="1" lang="en" altLang="zh-CN" dirty="0"/>
              <a:t>The eigenfunction of the Koopman operator agrees with the unstable manifold of the Henon map. The linearization direction of the periodic point (one stable, one unstable) coincides with the shape of the attractor and the flow of the eigenfunction.</a:t>
            </a:r>
            <a:endParaRPr kumimoji="1" lang="zh-CN" altLang="en-US" dirty="0"/>
          </a:p>
        </p:txBody>
      </p:sp>
      <p:pic>
        <p:nvPicPr>
          <p:cNvPr id="7" name="图片 6">
            <a:extLst>
              <a:ext uri="{FF2B5EF4-FFF2-40B4-BE49-F238E27FC236}">
                <a16:creationId xmlns:a16="http://schemas.microsoft.com/office/drawing/2014/main" id="{CE915E18-3F47-044A-B22B-C869EF9E563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
        <p:nvSpPr>
          <p:cNvPr id="10" name="标题 1">
            <a:extLst>
              <a:ext uri="{FF2B5EF4-FFF2-40B4-BE49-F238E27FC236}">
                <a16:creationId xmlns:a16="http://schemas.microsoft.com/office/drawing/2014/main" id="{0E01F0BF-F20C-7A45-84FE-976E39B2DEC4}"/>
              </a:ext>
            </a:extLst>
          </p:cNvPr>
          <p:cNvSpPr>
            <a:spLocks noGrp="1"/>
          </p:cNvSpPr>
          <p:nvPr>
            <p:ph type="title"/>
          </p:nvPr>
        </p:nvSpPr>
        <p:spPr>
          <a:xfrm>
            <a:off x="457200" y="274638"/>
            <a:ext cx="8229600" cy="1143000"/>
          </a:xfrm>
        </p:spPr>
        <p:txBody>
          <a:bodyPr/>
          <a:lstStyle/>
          <a:p>
            <a:pPr algn="l"/>
            <a:r>
              <a:rPr kumimoji="1" lang="en-US" altLang="zh-CN" sz="2800"/>
              <a:t>Koopman eigenfunctions of Henon</a:t>
            </a:r>
            <a:r>
              <a:rPr kumimoji="1" lang="zh-CN" altLang="en-US" sz="2800"/>
              <a:t> </a:t>
            </a:r>
            <a:r>
              <a:rPr kumimoji="1" lang="en-US" altLang="zh-CN" sz="2800"/>
              <a:t>Map</a:t>
            </a:r>
            <a:endParaRPr kumimoji="1" lang="zh-CN" altLang="en-US" sz="2800"/>
          </a:p>
        </p:txBody>
      </p:sp>
    </p:spTree>
    <p:extLst>
      <p:ext uri="{BB962C8B-B14F-4D97-AF65-F5344CB8AC3E}">
        <p14:creationId xmlns:p14="http://schemas.microsoft.com/office/powerpoint/2010/main" val="343954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A6DE973-10A7-6346-9455-6AD16FFBED3C}"/>
              </a:ext>
            </a:extLst>
          </p:cNvPr>
          <p:cNvPicPr>
            <a:picLocks noChangeAspect="1"/>
          </p:cNvPicPr>
          <p:nvPr/>
        </p:nvPicPr>
        <p:blipFill rotWithShape="1">
          <a:blip r:embed="rId2">
            <a:extLst>
              <a:ext uri="{28A0092B-C50C-407E-A947-70E740481C1C}">
                <a14:useLocalDpi xmlns:a14="http://schemas.microsoft.com/office/drawing/2010/main" val="0"/>
              </a:ext>
            </a:extLst>
          </a:blip>
          <a:srcRect l="21544" t="-8032" r="19920" b="-1"/>
          <a:stretch/>
        </p:blipFill>
        <p:spPr>
          <a:xfrm>
            <a:off x="2123728" y="540682"/>
            <a:ext cx="5184576" cy="5202833"/>
          </a:xfrm>
          <a:prstGeom prst="rect">
            <a:avLst/>
          </a:prstGeom>
        </p:spPr>
      </p:pic>
      <p:sp>
        <p:nvSpPr>
          <p:cNvPr id="6" name="文本框 5">
            <a:extLst>
              <a:ext uri="{FF2B5EF4-FFF2-40B4-BE49-F238E27FC236}">
                <a16:creationId xmlns:a16="http://schemas.microsoft.com/office/drawing/2014/main" id="{F6F44577-97F0-FE44-BF06-AC2450AC0B4B}"/>
              </a:ext>
            </a:extLst>
          </p:cNvPr>
          <p:cNvSpPr txBox="1"/>
          <p:nvPr/>
        </p:nvSpPr>
        <p:spPr>
          <a:xfrm>
            <a:off x="431540" y="5393988"/>
            <a:ext cx="8568952" cy="923330"/>
          </a:xfrm>
          <a:prstGeom prst="rect">
            <a:avLst/>
          </a:prstGeom>
          <a:noFill/>
        </p:spPr>
        <p:txBody>
          <a:bodyPr wrap="square" rtlCol="0">
            <a:spAutoFit/>
          </a:bodyPr>
          <a:lstStyle/>
          <a:p>
            <a:r>
              <a:rPr kumimoji="1" lang="en" altLang="zh-CN" dirty="0"/>
              <a:t>The eigenfunction of the Koopman operator agrees with the unstable manifold of the Henon map. The linearization direction of the periodic point (one stable, one unstable) coincides with the shape of the attractor and the flow of the eigenfunction.</a:t>
            </a:r>
            <a:endParaRPr kumimoji="1" lang="zh-CN" altLang="en-US" dirty="0"/>
          </a:p>
        </p:txBody>
      </p:sp>
      <p:pic>
        <p:nvPicPr>
          <p:cNvPr id="7" name="图片 6">
            <a:extLst>
              <a:ext uri="{FF2B5EF4-FFF2-40B4-BE49-F238E27FC236}">
                <a16:creationId xmlns:a16="http://schemas.microsoft.com/office/drawing/2014/main" id="{405E8900-8440-DE40-AE33-B2C8A8C57B8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
        <p:nvSpPr>
          <p:cNvPr id="9" name="标题 1">
            <a:extLst>
              <a:ext uri="{FF2B5EF4-FFF2-40B4-BE49-F238E27FC236}">
                <a16:creationId xmlns:a16="http://schemas.microsoft.com/office/drawing/2014/main" id="{995A1EC8-1C7A-6242-93D4-B66C464E5BF6}"/>
              </a:ext>
            </a:extLst>
          </p:cNvPr>
          <p:cNvSpPr>
            <a:spLocks noGrp="1"/>
          </p:cNvSpPr>
          <p:nvPr>
            <p:ph type="title"/>
          </p:nvPr>
        </p:nvSpPr>
        <p:spPr>
          <a:xfrm>
            <a:off x="457200" y="274638"/>
            <a:ext cx="8229600" cy="1143000"/>
          </a:xfrm>
        </p:spPr>
        <p:txBody>
          <a:bodyPr/>
          <a:lstStyle/>
          <a:p>
            <a:pPr algn="l"/>
            <a:r>
              <a:rPr kumimoji="1" lang="en-US" altLang="zh-CN" sz="2800"/>
              <a:t>Koopman eigenfunctions of Logistic</a:t>
            </a:r>
            <a:r>
              <a:rPr kumimoji="1" lang="zh-CN" altLang="en-US" sz="2800"/>
              <a:t> </a:t>
            </a:r>
            <a:r>
              <a:rPr kumimoji="1" lang="en-US" altLang="zh-CN" sz="2800"/>
              <a:t>Map</a:t>
            </a:r>
            <a:endParaRPr kumimoji="1" lang="zh-CN" altLang="en-US" sz="2800"/>
          </a:p>
        </p:txBody>
      </p:sp>
    </p:spTree>
    <p:extLst>
      <p:ext uri="{BB962C8B-B14F-4D97-AF65-F5344CB8AC3E}">
        <p14:creationId xmlns:p14="http://schemas.microsoft.com/office/powerpoint/2010/main" val="26439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CBE85-BC9B-2543-94D3-BA2B0C68F961}"/>
              </a:ext>
            </a:extLst>
          </p:cNvPr>
          <p:cNvSpPr>
            <a:spLocks noGrp="1"/>
          </p:cNvSpPr>
          <p:nvPr>
            <p:ph type="title"/>
          </p:nvPr>
        </p:nvSpPr>
        <p:spPr/>
        <p:txBody>
          <a:bodyPr/>
          <a:lstStyle/>
          <a:p>
            <a:pPr algn="l"/>
            <a:r>
              <a:rPr kumimoji="1" lang="en-US" altLang="zh-CN"/>
              <a:t>Lorenz</a:t>
            </a:r>
            <a:r>
              <a:rPr kumimoji="1" lang="zh-CN" altLang="en-US"/>
              <a:t> </a:t>
            </a:r>
            <a:r>
              <a:rPr kumimoji="1" lang="en-US" altLang="zh-CN"/>
              <a:t>System</a:t>
            </a:r>
            <a:endParaRPr kumimoji="1" lang="zh-CN" altLang="en-US"/>
          </a:p>
        </p:txBody>
      </p:sp>
      <p:pic>
        <p:nvPicPr>
          <p:cNvPr id="4" name="图片 3">
            <a:extLst>
              <a:ext uri="{FF2B5EF4-FFF2-40B4-BE49-F238E27FC236}">
                <a16:creationId xmlns:a16="http://schemas.microsoft.com/office/drawing/2014/main" id="{989083EF-0F2E-B844-8FAB-3D4566BFD10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pic>
        <p:nvPicPr>
          <p:cNvPr id="18" name="内容占位符 17">
            <a:extLst>
              <a:ext uri="{FF2B5EF4-FFF2-40B4-BE49-F238E27FC236}">
                <a16:creationId xmlns:a16="http://schemas.microsoft.com/office/drawing/2014/main" id="{C777B615-C9D3-F445-A98A-09E9D7CC70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6057" y="1452357"/>
            <a:ext cx="5515844" cy="4136883"/>
          </a:xfr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FB08CB9-3A23-0A45-805A-DF045C119B4A}"/>
                  </a:ext>
                </a:extLst>
              </p:cNvPr>
              <p:cNvSpPr txBox="1"/>
              <p:nvPr/>
            </p:nvSpPr>
            <p:spPr>
              <a:xfrm>
                <a:off x="457200" y="1417638"/>
                <a:ext cx="3250704" cy="39367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𝑥</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𝜎</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𝑦</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e>
                      </m:d>
                    </m:oMath>
                  </m:oMathPara>
                </a14:m>
                <a:endParaRPr kumimoji="1" lang="en-US" altLang="zh-CN" b="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𝛾</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𝑧</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𝑦</m:t>
                      </m:r>
                    </m:oMath>
                  </m:oMathPara>
                </a14:m>
                <a:endParaRPr kumimoji="1" lang="en-US" altLang="zh-CN" b="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𝑧</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𝛽</m:t>
                      </m:r>
                      <m:r>
                        <a:rPr kumimoji="1" lang="en-US" altLang="zh-CN" b="0" i="1" smtClean="0">
                          <a:latin typeface="Cambria Math" panose="02040503050406030204" pitchFamily="18" charset="0"/>
                          <a:ea typeface="Cambria Math" panose="02040503050406030204" pitchFamily="18" charset="0"/>
                        </a:rPr>
                        <m:t>𝑧</m:t>
                      </m:r>
                    </m:oMath>
                  </m:oMathPara>
                </a14:m>
                <a:endParaRPr kumimoji="1" lang="en-US" altLang="zh-CN" b="0">
                  <a:ea typeface="Cambria Math" panose="02040503050406030204" pitchFamily="18" charset="0"/>
                </a:endParaRPr>
              </a:p>
              <a:p>
                <a:endParaRPr kumimoji="1" lang="en-US" altLang="zh-CN" b="0">
                  <a:ea typeface="Cambria Math" panose="02040503050406030204" pitchFamily="18" charset="0"/>
                </a:endParaRPr>
              </a:p>
              <a:p>
                <a:r>
                  <a:rPr kumimoji="1" lang="en-US" altLang="zh-CN"/>
                  <a:t>Here</a:t>
                </a:r>
                <a:r>
                  <a:rPr kumimoji="1" lang="zh-CN" altLang="en-US"/>
                  <a:t> </a:t>
                </a:r>
                <a:r>
                  <a:rPr kumimoji="1" lang="en-US" altLang="zh-CN"/>
                  <a:t>we</a:t>
                </a:r>
                <a:r>
                  <a:rPr kumimoji="1" lang="zh-CN" altLang="en-US"/>
                  <a:t> </a:t>
                </a:r>
                <a:r>
                  <a:rPr kumimoji="1" lang="en-US" altLang="zh-CN"/>
                  <a:t>choose</a:t>
                </a:r>
                <a:r>
                  <a:rPr kumimoji="1" lang="zh-CN" altLang="en-US"/>
                  <a:t> </a:t>
                </a:r>
                <a:endParaRPr kumimoji="1" lang="en-US" altLang="zh-CN"/>
              </a:p>
              <a:p>
                <a:pPr/>
                <a14:m>
                  <m:oMathPara xmlns:m="http://schemas.openxmlformats.org/officeDocument/2006/math">
                    <m:oMathParaPr>
                      <m:jc m:val="left"/>
                    </m:oMathParaPr>
                    <m:oMath xmlns:m="http://schemas.openxmlformats.org/officeDocument/2006/math">
                      <m:r>
                        <a:rPr kumimoji="1" lang="en-US" altLang="zh-CN" i="1">
                          <a:latin typeface="Cambria Math" panose="02040503050406030204" pitchFamily="18" charset="0"/>
                        </a:rPr>
                        <m:t>𝛽</m:t>
                      </m:r>
                      <m:r>
                        <a:rPr kumimoji="1" lang="en-US" altLang="zh-CN" i="1">
                          <a:latin typeface="Cambria Math" panose="02040503050406030204" pitchFamily="18" charset="0"/>
                        </a:rPr>
                        <m:t>=</m:t>
                      </m:r>
                      <m:f>
                        <m:fPr>
                          <m:ctrlPr>
                            <a:rPr kumimoji="1" lang="zh-CN" altLang="zh-CN" i="1">
                              <a:latin typeface="Cambria Math" panose="02040503050406030204" pitchFamily="18" charset="0"/>
                            </a:rPr>
                          </m:ctrlPr>
                        </m:fPr>
                        <m:num>
                          <m:r>
                            <a:rPr kumimoji="1" lang="en-US" altLang="zh-CN" i="1">
                              <a:latin typeface="Cambria Math" panose="02040503050406030204" pitchFamily="18" charset="0"/>
                            </a:rPr>
                            <m:t>8</m:t>
                          </m:r>
                        </m:num>
                        <m:den>
                          <m:r>
                            <a:rPr kumimoji="1" lang="en-US" altLang="zh-CN" i="1">
                              <a:latin typeface="Cambria Math" panose="02040503050406030204" pitchFamily="18" charset="0"/>
                            </a:rPr>
                            <m:t>3</m:t>
                          </m:r>
                        </m:den>
                      </m:f>
                      <m:r>
                        <a:rPr kumimoji="1" lang="en-US" altLang="zh-CN" i="1">
                          <a:latin typeface="Cambria Math" panose="02040503050406030204" pitchFamily="18" charset="0"/>
                        </a:rPr>
                        <m:t>,</m:t>
                      </m:r>
                      <m:r>
                        <a:rPr kumimoji="1" lang="en-US" altLang="zh-CN" i="1">
                          <a:latin typeface="Cambria Math" panose="02040503050406030204" pitchFamily="18" charset="0"/>
                        </a:rPr>
                        <m:t>𝜌</m:t>
                      </m:r>
                      <m:r>
                        <a:rPr kumimoji="1" lang="en-US" altLang="zh-CN" i="1">
                          <a:latin typeface="Cambria Math" panose="02040503050406030204" pitchFamily="18" charset="0"/>
                        </a:rPr>
                        <m:t>=28,</m:t>
                      </m:r>
                      <m:r>
                        <a:rPr kumimoji="1" lang="en-US" altLang="zh-CN" i="1">
                          <a:latin typeface="Cambria Math" panose="02040503050406030204" pitchFamily="18" charset="0"/>
                        </a:rPr>
                        <m:t>𝜎</m:t>
                      </m:r>
                      <m:r>
                        <a:rPr kumimoji="1" lang="en-US" altLang="zh-CN" i="1">
                          <a:latin typeface="Cambria Math" panose="02040503050406030204" pitchFamily="18" charset="0"/>
                        </a:rPr>
                        <m:t>=10</m:t>
                      </m:r>
                    </m:oMath>
                  </m:oMathPara>
                </a14:m>
                <a:endParaRPr kumimoji="1" lang="en-US" altLang="zh-CN" i="1">
                  <a:latin typeface="Cambria Math" panose="02040503050406030204" pitchFamily="18" charset="0"/>
                </a:endParaRPr>
              </a:p>
              <a:p>
                <a:r>
                  <a:rPr kumimoji="1" lang="en-US" altLang="zh-CN">
                    <a:latin typeface="Cambria Math" panose="02040503050406030204" pitchFamily="18" charset="0"/>
                  </a:rPr>
                  <a:t>from</a:t>
                </a:r>
                <a:r>
                  <a:rPr kumimoji="1" lang="zh-CN" altLang="en-US">
                    <a:latin typeface="Cambria Math" panose="02040503050406030204" pitchFamily="18" charset="0"/>
                  </a:rPr>
                  <a:t> </a:t>
                </a:r>
                <a:r>
                  <a:rPr kumimoji="1" lang="en-US" altLang="zh-CN">
                    <a:latin typeface="Cambria Math" panose="02040503050406030204" pitchFamily="18" charset="0"/>
                  </a:rPr>
                  <a:t>an</a:t>
                </a:r>
                <a:r>
                  <a:rPr kumimoji="1" lang="zh-CN" altLang="en-US">
                    <a:latin typeface="Cambria Math" panose="02040503050406030204" pitchFamily="18" charset="0"/>
                  </a:rPr>
                  <a:t> </a:t>
                </a:r>
                <a:r>
                  <a:rPr kumimoji="1" lang="en-US" altLang="zh-CN">
                    <a:latin typeface="Cambria Math" panose="02040503050406030204" pitchFamily="18" charset="0"/>
                  </a:rPr>
                  <a:t>initial</a:t>
                </a:r>
                <a:r>
                  <a:rPr kumimoji="1" lang="zh-CN" altLang="en-US">
                    <a:latin typeface="Cambria Math" panose="02040503050406030204" pitchFamily="18" charset="0"/>
                  </a:rPr>
                  <a:t> </a:t>
                </a:r>
                <a:r>
                  <a:rPr kumimoji="1" lang="en-US" altLang="zh-CN">
                    <a:latin typeface="Cambria Math" panose="02040503050406030204" pitchFamily="18" charset="0"/>
                  </a:rPr>
                  <a:t>point</a:t>
                </a:r>
                <a:r>
                  <a:rPr kumimoji="1" lang="zh-CN" altLang="en-US">
                    <a:latin typeface="Cambria Math" panose="02040503050406030204" pitchFamily="18" charset="0"/>
                  </a:rPr>
                  <a:t> </a:t>
                </a:r>
                <a:r>
                  <a:rPr kumimoji="1" lang="en-US" altLang="zh-CN">
                    <a:latin typeface="Cambria Math" panose="02040503050406030204" pitchFamily="18" charset="0"/>
                  </a:rPr>
                  <a:t>(-1,3,4)</a:t>
                </a:r>
              </a:p>
              <a:p>
                <a:endParaRPr kumimoji="1" lang="en-US" altLang="zh-CN">
                  <a:latin typeface="Cambria Math" panose="02040503050406030204" pitchFamily="18" charset="0"/>
                </a:endParaRPr>
              </a:p>
              <a:p>
                <a:r>
                  <a:rPr kumimoji="1" lang="en-US" altLang="zh-CN">
                    <a:latin typeface="Cambria Math" panose="02040503050406030204" pitchFamily="18" charset="0"/>
                  </a:rPr>
                  <a:t>Fixed</a:t>
                </a:r>
                <a:r>
                  <a:rPr kumimoji="1" lang="zh-CN" altLang="en-US">
                    <a:latin typeface="Cambria Math" panose="02040503050406030204" pitchFamily="18" charset="0"/>
                  </a:rPr>
                  <a:t> </a:t>
                </a:r>
                <a:r>
                  <a:rPr kumimoji="1" lang="en-US" altLang="zh-CN">
                    <a:latin typeface="Cambria Math" panose="02040503050406030204" pitchFamily="18" charset="0"/>
                  </a:rPr>
                  <a:t>points:</a:t>
                </a:r>
              </a:p>
              <a:p>
                <a:r>
                  <a:rPr kumimoji="1" lang="en-US" altLang="zh-CN">
                    <a:latin typeface="Cambria Math" panose="02040503050406030204" pitchFamily="18" charset="0"/>
                  </a:rPr>
                  <a:t>(0,0,0)</a:t>
                </a:r>
              </a:p>
              <a:p>
                <a:r>
                  <a:rPr kumimoji="1" lang="en-US" altLang="zh-CN">
                    <a:latin typeface="Cambria Math" panose="02040503050406030204" pitchFamily="18" charset="0"/>
                  </a:rPr>
                  <a:t>(-8.4853,8.4853,27)</a:t>
                </a:r>
              </a:p>
              <a:p>
                <a:r>
                  <a:rPr kumimoji="1" lang="en-US" altLang="zh-CN">
                    <a:latin typeface="Cambria Math" panose="02040503050406030204" pitchFamily="18" charset="0"/>
                  </a:rPr>
                  <a:t>(8.4853,-8,4853,27)</a:t>
                </a:r>
              </a:p>
              <a:p>
                <a:endParaRPr kumimoji="1" lang="zh-CN" altLang="zh-CN">
                  <a:latin typeface="Cambria Math" panose="02040503050406030204" pitchFamily="18" charset="0"/>
                </a:endParaRPr>
              </a:p>
            </p:txBody>
          </p:sp>
        </mc:Choice>
        <mc:Fallback xmlns="">
          <p:sp>
            <p:nvSpPr>
              <p:cNvPr id="19" name="文本框 18">
                <a:extLst>
                  <a:ext uri="{FF2B5EF4-FFF2-40B4-BE49-F238E27FC236}">
                    <a16:creationId xmlns:a16="http://schemas.microsoft.com/office/drawing/2014/main" id="{9FB08CB9-3A23-0A45-805A-DF045C119B4A}"/>
                  </a:ext>
                </a:extLst>
              </p:cNvPr>
              <p:cNvSpPr txBox="1">
                <a:spLocks noRot="1" noChangeAspect="1" noMove="1" noResize="1" noEditPoints="1" noAdjustHandles="1" noChangeArrowheads="1" noChangeShapeType="1" noTextEdit="1"/>
              </p:cNvSpPr>
              <p:nvPr/>
            </p:nvSpPr>
            <p:spPr>
              <a:xfrm>
                <a:off x="457200" y="1417638"/>
                <a:ext cx="3250704" cy="3936719"/>
              </a:xfrm>
              <a:prstGeom prst="rect">
                <a:avLst/>
              </a:prstGeom>
              <a:blipFill>
                <a:blip r:embed="rId4"/>
                <a:stretch>
                  <a:fillRect l="-15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8132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25F2-65BC-CD4C-9A93-D98838A4AB49}"/>
              </a:ext>
            </a:extLst>
          </p:cNvPr>
          <p:cNvSpPr>
            <a:spLocks noGrp="1"/>
          </p:cNvSpPr>
          <p:nvPr>
            <p:ph type="title"/>
          </p:nvPr>
        </p:nvSpPr>
        <p:spPr/>
        <p:txBody>
          <a:bodyPr/>
          <a:lstStyle/>
          <a:p>
            <a:pPr algn="l"/>
            <a:r>
              <a:rPr kumimoji="1" lang="en-US" altLang="zh-CN" sz="3200"/>
              <a:t>Koopman eigenfunctions of Lorenz System</a:t>
            </a:r>
            <a:endParaRPr kumimoji="1" lang="zh-CN" altLang="en-US" sz="3200"/>
          </a:p>
        </p:txBody>
      </p:sp>
      <p:sp>
        <p:nvSpPr>
          <p:cNvPr id="3" name="内容占位符 2">
            <a:extLst>
              <a:ext uri="{FF2B5EF4-FFF2-40B4-BE49-F238E27FC236}">
                <a16:creationId xmlns:a16="http://schemas.microsoft.com/office/drawing/2014/main" id="{A94C000B-026A-1D4A-82FA-B8D997E1992B}"/>
              </a:ext>
            </a:extLst>
          </p:cNvPr>
          <p:cNvSpPr>
            <a:spLocks noGrp="1"/>
          </p:cNvSpPr>
          <p:nvPr>
            <p:ph idx="1"/>
          </p:nvPr>
        </p:nvSpPr>
        <p:spPr/>
        <p:txBody>
          <a:bodyPr/>
          <a:lstStyle/>
          <a:p>
            <a:endParaRPr kumimoji="1" lang="zh-CN" altLang="en-US"/>
          </a:p>
        </p:txBody>
      </p:sp>
      <p:pic>
        <p:nvPicPr>
          <p:cNvPr id="5" name="图片 4">
            <a:extLst>
              <a:ext uri="{FF2B5EF4-FFF2-40B4-BE49-F238E27FC236}">
                <a16:creationId xmlns:a16="http://schemas.microsoft.com/office/drawing/2014/main" id="{B32AD4B6-9269-BB4E-8971-68D2B0023762}"/>
              </a:ext>
            </a:extLst>
          </p:cNvPr>
          <p:cNvPicPr>
            <a:picLocks noChangeAspect="1"/>
          </p:cNvPicPr>
          <p:nvPr/>
        </p:nvPicPr>
        <p:blipFill rotWithShape="1">
          <a:blip r:embed="rId2">
            <a:extLst>
              <a:ext uri="{28A0092B-C50C-407E-A947-70E740481C1C}">
                <a14:useLocalDpi xmlns:a14="http://schemas.microsoft.com/office/drawing/2010/main" val="0"/>
              </a:ext>
            </a:extLst>
          </a:blip>
          <a:srcRect l="51483" t="49831" r="5992" b="3066"/>
          <a:stretch/>
        </p:blipFill>
        <p:spPr>
          <a:xfrm>
            <a:off x="1115616" y="1199183"/>
            <a:ext cx="7168452" cy="4315618"/>
          </a:xfrm>
          <a:prstGeom prst="rect">
            <a:avLst/>
          </a:prstGeom>
        </p:spPr>
      </p:pic>
      <p:pic>
        <p:nvPicPr>
          <p:cNvPr id="4" name="图片 3">
            <a:extLst>
              <a:ext uri="{FF2B5EF4-FFF2-40B4-BE49-F238E27FC236}">
                <a16:creationId xmlns:a16="http://schemas.microsoft.com/office/drawing/2014/main" id="{8CC0E020-271E-AB4E-A0AD-8F7F7A9DA1D7}"/>
              </a:ext>
            </a:extLst>
          </p:cNvPr>
          <p:cNvPicPr>
            <a:picLocks noChangeAspect="1"/>
          </p:cNvPicPr>
          <p:nvPr/>
        </p:nvPicPr>
        <p:blipFill rotWithShape="1">
          <a:blip r:embed="rId2">
            <a:extLst>
              <a:ext uri="{28A0092B-C50C-407E-A947-70E740481C1C}">
                <a14:useLocalDpi xmlns:a14="http://schemas.microsoft.com/office/drawing/2010/main" val="0"/>
              </a:ext>
            </a:extLst>
          </a:blip>
          <a:srcRect l="12201" t="738" r="9405" b="90471"/>
          <a:stretch/>
        </p:blipFill>
        <p:spPr>
          <a:xfrm>
            <a:off x="1115616" y="980728"/>
            <a:ext cx="7168452" cy="436910"/>
          </a:xfrm>
          <a:prstGeom prst="rect">
            <a:avLst/>
          </a:prstGeom>
        </p:spPr>
      </p:pic>
      <p:pic>
        <p:nvPicPr>
          <p:cNvPr id="6" name="图片 5">
            <a:extLst>
              <a:ext uri="{FF2B5EF4-FFF2-40B4-BE49-F238E27FC236}">
                <a16:creationId xmlns:a16="http://schemas.microsoft.com/office/drawing/2014/main" id="{88B434C9-4A31-5E41-934C-11221EAC1D3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3964048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74309B83-2EE9-7A4F-B02D-D845585F30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751" t="49951" r="6250" b="4972"/>
          <a:stretch/>
        </p:blipFill>
        <p:spPr>
          <a:xfrm>
            <a:off x="971600" y="1268760"/>
            <a:ext cx="7283092" cy="4248472"/>
          </a:xfrm>
        </p:spPr>
      </p:pic>
      <p:pic>
        <p:nvPicPr>
          <p:cNvPr id="10" name="图片 9">
            <a:extLst>
              <a:ext uri="{FF2B5EF4-FFF2-40B4-BE49-F238E27FC236}">
                <a16:creationId xmlns:a16="http://schemas.microsoft.com/office/drawing/2014/main" id="{76E7090B-0822-664B-BC4A-A376F49D3D30}"/>
              </a:ext>
            </a:extLst>
          </p:cNvPr>
          <p:cNvPicPr>
            <a:picLocks noChangeAspect="1"/>
          </p:cNvPicPr>
          <p:nvPr/>
        </p:nvPicPr>
        <p:blipFill rotWithShape="1">
          <a:blip r:embed="rId2">
            <a:extLst>
              <a:ext uri="{28A0092B-C50C-407E-A947-70E740481C1C}">
                <a14:useLocalDpi xmlns:a14="http://schemas.microsoft.com/office/drawing/2010/main" val="0"/>
              </a:ext>
            </a:extLst>
          </a:blip>
          <a:srcRect l="12988" t="-710" r="11414" b="90249"/>
          <a:stretch/>
        </p:blipFill>
        <p:spPr>
          <a:xfrm>
            <a:off x="971594" y="908720"/>
            <a:ext cx="7283097" cy="547808"/>
          </a:xfrm>
          <a:prstGeom prst="rect">
            <a:avLst/>
          </a:prstGeom>
        </p:spPr>
      </p:pic>
      <p:pic>
        <p:nvPicPr>
          <p:cNvPr id="5" name="图片 4">
            <a:extLst>
              <a:ext uri="{FF2B5EF4-FFF2-40B4-BE49-F238E27FC236}">
                <a16:creationId xmlns:a16="http://schemas.microsoft.com/office/drawing/2014/main" id="{5B94A8CC-EF33-4643-A2FE-B637796585D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
        <p:nvSpPr>
          <p:cNvPr id="9" name="标题 1">
            <a:extLst>
              <a:ext uri="{FF2B5EF4-FFF2-40B4-BE49-F238E27FC236}">
                <a16:creationId xmlns:a16="http://schemas.microsoft.com/office/drawing/2014/main" id="{542A287D-B0C9-0842-8BDE-2FA4947A5696}"/>
              </a:ext>
            </a:extLst>
          </p:cNvPr>
          <p:cNvSpPr>
            <a:spLocks noGrp="1"/>
          </p:cNvSpPr>
          <p:nvPr>
            <p:ph type="title"/>
          </p:nvPr>
        </p:nvSpPr>
        <p:spPr>
          <a:xfrm>
            <a:off x="457200" y="274638"/>
            <a:ext cx="8229600" cy="1143000"/>
          </a:xfrm>
        </p:spPr>
        <p:txBody>
          <a:bodyPr/>
          <a:lstStyle/>
          <a:p>
            <a:pPr algn="l"/>
            <a:r>
              <a:rPr kumimoji="1" lang="en-US" altLang="zh-CN" sz="3200"/>
              <a:t>Koopman eigenfunctions of Lorenz System</a:t>
            </a:r>
            <a:endParaRPr kumimoji="1" lang="zh-CN" altLang="en-US" sz="3200"/>
          </a:p>
        </p:txBody>
      </p:sp>
    </p:spTree>
    <p:extLst>
      <p:ext uri="{BB962C8B-B14F-4D97-AF65-F5344CB8AC3E}">
        <p14:creationId xmlns:p14="http://schemas.microsoft.com/office/powerpoint/2010/main" val="17773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CDB38-E0DE-F047-A3D6-983BF49C8908}"/>
              </a:ext>
            </a:extLst>
          </p:cNvPr>
          <p:cNvSpPr>
            <a:spLocks noGrp="1"/>
          </p:cNvSpPr>
          <p:nvPr>
            <p:ph type="title"/>
          </p:nvPr>
        </p:nvSpPr>
        <p:spPr/>
        <p:txBody>
          <a:bodyPr/>
          <a:lstStyle/>
          <a:p>
            <a:pPr algn="l"/>
            <a:r>
              <a:rPr kumimoji="1" lang="en" altLang="zh-CN" sz="3600"/>
              <a:t>Symbolic dynamics</a:t>
            </a:r>
            <a:endParaRPr kumimoji="1" lang="zh-CN" altLang="en-US" sz="3600"/>
          </a:p>
        </p:txBody>
      </p:sp>
      <p:pic>
        <p:nvPicPr>
          <p:cNvPr id="5" name="内容占位符 4">
            <a:extLst>
              <a:ext uri="{FF2B5EF4-FFF2-40B4-BE49-F238E27FC236}">
                <a16:creationId xmlns:a16="http://schemas.microsoft.com/office/drawing/2014/main" id="{631A82AB-60D5-B94A-9A86-0647A3504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941472"/>
            <a:ext cx="5922792" cy="4442094"/>
          </a:xfrm>
        </p:spPr>
      </p:pic>
      <p:sp>
        <p:nvSpPr>
          <p:cNvPr id="6" name="矩形 5">
            <a:extLst>
              <a:ext uri="{FF2B5EF4-FFF2-40B4-BE49-F238E27FC236}">
                <a16:creationId xmlns:a16="http://schemas.microsoft.com/office/drawing/2014/main" id="{992832A2-86A7-F140-A9FE-5DF9DD7E7B20}"/>
              </a:ext>
            </a:extLst>
          </p:cNvPr>
          <p:cNvSpPr/>
          <p:nvPr/>
        </p:nvSpPr>
        <p:spPr>
          <a:xfrm>
            <a:off x="755576" y="5574338"/>
            <a:ext cx="8136904" cy="369332"/>
          </a:xfrm>
          <a:prstGeom prst="rect">
            <a:avLst/>
          </a:prstGeom>
        </p:spPr>
        <p:txBody>
          <a:bodyPr wrap="square">
            <a:spAutoFit/>
          </a:bodyPr>
          <a:lstStyle/>
          <a:p>
            <a:r>
              <a:rPr lang="zh-CN" altLang="en-US"/>
              <a:t>Any point in the phase space can be described by a sequence of symbolic dynamics</a:t>
            </a:r>
            <a:r>
              <a:rPr lang="en-US" altLang="zh-CN"/>
              <a:t>.</a:t>
            </a:r>
            <a:endParaRPr lang="zh-CN" altLang="en-US"/>
          </a:p>
        </p:txBody>
      </p:sp>
      <p:pic>
        <p:nvPicPr>
          <p:cNvPr id="7" name="图片 6">
            <a:extLst>
              <a:ext uri="{FF2B5EF4-FFF2-40B4-BE49-F238E27FC236}">
                <a16:creationId xmlns:a16="http://schemas.microsoft.com/office/drawing/2014/main" id="{6A926D60-3A9F-9542-BDEE-A3023CB36E9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333142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F000579-7531-E549-8912-85EB8A9D2C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12" r="6537"/>
          <a:stretch/>
        </p:blipFill>
        <p:spPr>
          <a:xfrm>
            <a:off x="827585" y="980728"/>
            <a:ext cx="7538714" cy="4968552"/>
          </a:xfrm>
        </p:spPr>
      </p:pic>
      <p:sp>
        <p:nvSpPr>
          <p:cNvPr id="9" name="文本框 8">
            <a:extLst>
              <a:ext uri="{FF2B5EF4-FFF2-40B4-BE49-F238E27FC236}">
                <a16:creationId xmlns:a16="http://schemas.microsoft.com/office/drawing/2014/main" id="{C283BBA2-B3FD-9C43-B4B6-099B458C7FCC}"/>
              </a:ext>
            </a:extLst>
          </p:cNvPr>
          <p:cNvSpPr txBox="1"/>
          <p:nvPr/>
        </p:nvSpPr>
        <p:spPr>
          <a:xfrm>
            <a:off x="107504" y="5661248"/>
            <a:ext cx="8928992" cy="923330"/>
          </a:xfrm>
          <a:prstGeom prst="rect">
            <a:avLst/>
          </a:prstGeom>
          <a:noFill/>
        </p:spPr>
        <p:txBody>
          <a:bodyPr wrap="square" rtlCol="0">
            <a:spAutoFit/>
          </a:bodyPr>
          <a:lstStyle/>
          <a:p>
            <a:r>
              <a:rPr kumimoji="1" lang="en" altLang="zh-CN"/>
              <a:t>The extreme points of Koopman's eigenfunction agree well with the "boundary point". The boundary point reflects the symbolic dynamics of the Logistic map. The division of symbolic dynamics can predict the long-term behavior of the system.</a:t>
            </a:r>
            <a:endParaRPr kumimoji="1" lang="zh-CN" altLang="en-US"/>
          </a:p>
        </p:txBody>
      </p:sp>
      <p:pic>
        <p:nvPicPr>
          <p:cNvPr id="5" name="图片 4">
            <a:extLst>
              <a:ext uri="{FF2B5EF4-FFF2-40B4-BE49-F238E27FC236}">
                <a16:creationId xmlns:a16="http://schemas.microsoft.com/office/drawing/2014/main" id="{D782BB4D-7D4E-854C-845E-A136C8A5123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
        <p:nvSpPr>
          <p:cNvPr id="7" name="标题 1">
            <a:extLst>
              <a:ext uri="{FF2B5EF4-FFF2-40B4-BE49-F238E27FC236}">
                <a16:creationId xmlns:a16="http://schemas.microsoft.com/office/drawing/2014/main" id="{A9A27017-01D5-F440-A6AA-E337A0E6193A}"/>
              </a:ext>
            </a:extLst>
          </p:cNvPr>
          <p:cNvSpPr>
            <a:spLocks noGrp="1"/>
          </p:cNvSpPr>
          <p:nvPr>
            <p:ph type="title"/>
          </p:nvPr>
        </p:nvSpPr>
        <p:spPr>
          <a:xfrm>
            <a:off x="457200" y="274638"/>
            <a:ext cx="8229600" cy="1143000"/>
          </a:xfrm>
        </p:spPr>
        <p:txBody>
          <a:bodyPr/>
          <a:lstStyle/>
          <a:p>
            <a:pPr algn="l"/>
            <a:r>
              <a:rPr kumimoji="1" lang="en-US" altLang="zh-CN" sz="2800"/>
              <a:t>Koopman eigenfunctions of Logistic</a:t>
            </a:r>
            <a:r>
              <a:rPr kumimoji="1" lang="zh-CN" altLang="en-US" sz="2800"/>
              <a:t> </a:t>
            </a:r>
            <a:r>
              <a:rPr kumimoji="1" lang="en-US" altLang="zh-CN" sz="2800"/>
              <a:t>Map</a:t>
            </a:r>
            <a:endParaRPr kumimoji="1" lang="zh-CN" altLang="en-US" sz="2800"/>
          </a:p>
        </p:txBody>
      </p:sp>
    </p:spTree>
    <p:extLst>
      <p:ext uri="{BB962C8B-B14F-4D97-AF65-F5344CB8AC3E}">
        <p14:creationId xmlns:p14="http://schemas.microsoft.com/office/powerpoint/2010/main" val="23731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pPr algn="l"/>
            <a:r>
              <a:rPr lang="en-US" altLang="zh-CN" sz="3200" err="1"/>
              <a:t>Koopman</a:t>
            </a:r>
            <a:r>
              <a:rPr lang="en-US" altLang="zh-CN" sz="3200"/>
              <a:t> Operator is Effective, but…</a:t>
            </a:r>
            <a:endParaRPr lang="zh-CN" altLang="en-US" sz="320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08720"/>
                <a:ext cx="8229600" cy="5217443"/>
              </a:xfrm>
            </p:spPr>
            <p:txBody>
              <a:bodyPr/>
              <a:lstStyle/>
              <a:p>
                <a:pPr marL="0" indent="0">
                  <a:buNone/>
                </a:pPr>
                <a:r>
                  <a:rPr lang="en-US" altLang="zh-CN" sz="2000"/>
                  <a:t>The </a:t>
                </a:r>
                <a:r>
                  <a:rPr lang="en-US" altLang="zh-CN" sz="2000" err="1"/>
                  <a:t>eigenfunction</a:t>
                </a:r>
                <a:r>
                  <a:rPr lang="en-US" altLang="zh-CN" sz="2000"/>
                  <a:t> depends on</a:t>
                </a:r>
              </a:p>
              <a:p>
                <a:r>
                  <a:rPr lang="en-US" altLang="zh-CN" sz="2000"/>
                  <a:t>n: number of points (phase space dimension)</a:t>
                </a:r>
              </a:p>
              <a:p>
                <a:r>
                  <a:rPr lang="en-US" altLang="zh-CN" sz="2000"/>
                  <a:t>m: number of basis functions (function space </a:t>
                </a:r>
                <a:r>
                  <a:rPr lang="en-US" altLang="zh-CN" sz="2000" err="1"/>
                  <a:t>demension</a:t>
                </a:r>
                <a:r>
                  <a:rPr lang="en-US" altLang="zh-CN" sz="2000"/>
                  <a:t>)</a:t>
                </a:r>
              </a:p>
              <a:p>
                <a:r>
                  <a:rPr lang="en-US" altLang="zh-CN" sz="2000"/>
                  <a:t>g</a:t>
                </a:r>
                <a14:m>
                  <m:oMath xmlns:m="http://schemas.openxmlformats.org/officeDocument/2006/math">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a:t>: base function (Form, Number, and other </a:t>
                </a:r>
                <a:r>
                  <a:rPr lang="en-US" altLang="zh-CN" sz="2000" err="1"/>
                  <a:t>parametres</a:t>
                </a:r>
                <a:r>
                  <a:rPr lang="en-US" altLang="zh-CN" sz="2000"/>
                  <a:t>)</a:t>
                </a:r>
              </a:p>
              <a:p>
                <a:pPr marL="0" indent="0">
                  <a:buNone/>
                </a:pPr>
                <a:r>
                  <a:rPr lang="en-US" altLang="zh-CN" sz="2000"/>
                  <a:t>	(</a:t>
                </a:r>
                <a:r>
                  <a:rPr lang="en-US" altLang="zh-CN" sz="2000" err="1"/>
                  <a:t>Form:Gauss</a:t>
                </a:r>
                <a:r>
                  <a:rPr lang="zh-CN" altLang="en-US" sz="2000"/>
                  <a:t>、</a:t>
                </a:r>
                <a:r>
                  <a:rPr lang="en-US" altLang="zh-CN" sz="2000"/>
                  <a:t>Fourier</a:t>
                </a:r>
                <a:r>
                  <a:rPr lang="zh-CN" altLang="en-US" sz="2000"/>
                  <a:t>、</a:t>
                </a:r>
                <a:r>
                  <a:rPr lang="en-US" altLang="zh-CN" sz="2000"/>
                  <a:t>Rectangle</a:t>
                </a:r>
                <a:r>
                  <a:rPr lang="zh-CN" altLang="en-US" sz="2000"/>
                  <a:t>、</a:t>
                </a:r>
                <a:r>
                  <a:rPr lang="en-US" altLang="zh-CN" sz="2000"/>
                  <a:t>Legendre)</a:t>
                </a:r>
              </a:p>
              <a:p>
                <a:r>
                  <a:rPr lang="el-GR" altLang="zh-CN" sz="2000" i="1"/>
                  <a:t>λ</a:t>
                </a:r>
                <a:r>
                  <a:rPr lang="en-US" altLang="zh-CN" sz="2000" i="1"/>
                  <a:t>: </a:t>
                </a:r>
                <a:r>
                  <a:rPr lang="en-US" altLang="zh-CN" sz="2000"/>
                  <a:t>eigenvector (absolute value, real/imaginary)</a:t>
                </a:r>
              </a:p>
              <a:p>
                <a:endParaRPr lang="en-US" altLang="zh-CN" sz="2000"/>
              </a:p>
              <a:p>
                <a:pPr marL="0" indent="0">
                  <a:buNone/>
                </a:pPr>
                <a:r>
                  <a:rPr lang="en-US" altLang="zh-CN" sz="2000"/>
                  <a:t>So we get a lot of eigenfunctions…</a:t>
                </a:r>
                <a:endParaRPr lang="zh-CN" altLang="en-US" sz="200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08720"/>
                <a:ext cx="8229600" cy="5217443"/>
              </a:xfrm>
              <a:blipFill>
                <a:blip r:embed="rId3"/>
                <a:stretch>
                  <a:fillRect l="-741" t="-584"/>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4" cstate="hqprint">
            <a:extLst>
              <a:ext uri="{28A0092B-C50C-407E-A947-70E740481C1C}">
                <a14:useLocalDpi xmlns:a14="http://schemas.microsoft.com/office/drawing/2010/main" val="0"/>
              </a:ext>
            </a:extLst>
          </a:blip>
          <a:srcRect l="10626" t="8315" r="52362" b="51389"/>
          <a:stretch/>
        </p:blipFill>
        <p:spPr>
          <a:xfrm>
            <a:off x="4712876" y="4081699"/>
            <a:ext cx="1947356" cy="1201560"/>
          </a:xfrm>
          <a:prstGeom prst="rect">
            <a:avLst/>
          </a:prstGeom>
        </p:spPr>
      </p:pic>
      <p:pic>
        <p:nvPicPr>
          <p:cNvPr id="5" name="图片 4"/>
          <p:cNvPicPr>
            <a:picLocks noChangeAspect="1"/>
          </p:cNvPicPr>
          <p:nvPr/>
        </p:nvPicPr>
        <p:blipFill rotWithShape="1">
          <a:blip r:embed="rId5" cstate="hqprint">
            <a:extLst>
              <a:ext uri="{28A0092B-C50C-407E-A947-70E740481C1C}">
                <a14:useLocalDpi xmlns:a14="http://schemas.microsoft.com/office/drawing/2010/main" val="0"/>
              </a:ext>
            </a:extLst>
          </a:blip>
          <a:srcRect l="10264" t="7600" r="51896" b="52338"/>
          <a:stretch/>
        </p:blipFill>
        <p:spPr>
          <a:xfrm>
            <a:off x="2635246" y="5357637"/>
            <a:ext cx="1936754" cy="1162053"/>
          </a:xfrm>
          <a:prstGeom prst="rect">
            <a:avLst/>
          </a:prstGeom>
        </p:spPr>
      </p:pic>
      <p:pic>
        <p:nvPicPr>
          <p:cNvPr id="6" name="图片 5"/>
          <p:cNvPicPr>
            <a:picLocks noChangeAspect="1"/>
          </p:cNvPicPr>
          <p:nvPr/>
        </p:nvPicPr>
        <p:blipFill rotWithShape="1">
          <a:blip r:embed="rId6" cstate="hqprint">
            <a:extLst>
              <a:ext uri="{28A0092B-C50C-407E-A947-70E740481C1C}">
                <a14:useLocalDpi xmlns:a14="http://schemas.microsoft.com/office/drawing/2010/main" val="0"/>
              </a:ext>
            </a:extLst>
          </a:blip>
          <a:srcRect l="9838" t="8315" r="51575" b="51389"/>
          <a:stretch/>
        </p:blipFill>
        <p:spPr>
          <a:xfrm>
            <a:off x="4686317" y="5292832"/>
            <a:ext cx="1973915" cy="1168235"/>
          </a:xfrm>
          <a:prstGeom prst="rect">
            <a:avLst/>
          </a:prstGeom>
        </p:spPr>
      </p:pic>
      <p:pic>
        <p:nvPicPr>
          <p:cNvPr id="7" name="图片 6"/>
          <p:cNvPicPr>
            <a:picLocks noChangeAspect="1"/>
          </p:cNvPicPr>
          <p:nvPr/>
        </p:nvPicPr>
        <p:blipFill rotWithShape="1">
          <a:blip r:embed="rId7" cstate="hqprint">
            <a:extLst>
              <a:ext uri="{28A0092B-C50C-407E-A947-70E740481C1C}">
                <a14:useLocalDpi xmlns:a14="http://schemas.microsoft.com/office/drawing/2010/main" val="0"/>
              </a:ext>
            </a:extLst>
          </a:blip>
          <a:srcRect l="9838" t="8315" r="51575" b="50000"/>
          <a:stretch/>
        </p:blipFill>
        <p:spPr>
          <a:xfrm>
            <a:off x="6732240" y="5301208"/>
            <a:ext cx="1893993" cy="1159587"/>
          </a:xfrm>
          <a:prstGeom prst="rect">
            <a:avLst/>
          </a:prstGeom>
        </p:spPr>
      </p:pic>
      <p:pic>
        <p:nvPicPr>
          <p:cNvPr id="8" name="图片 7"/>
          <p:cNvPicPr>
            <a:picLocks noChangeAspect="1"/>
          </p:cNvPicPr>
          <p:nvPr/>
        </p:nvPicPr>
        <p:blipFill rotWithShape="1">
          <a:blip r:embed="rId8" cstate="hqprint">
            <a:extLst>
              <a:ext uri="{28A0092B-C50C-407E-A947-70E740481C1C}">
                <a14:useLocalDpi xmlns:a14="http://schemas.microsoft.com/office/drawing/2010/main" val="0"/>
              </a:ext>
            </a:extLst>
          </a:blip>
          <a:srcRect l="9839" t="9705" r="52361" b="51389"/>
          <a:stretch/>
        </p:blipFill>
        <p:spPr>
          <a:xfrm>
            <a:off x="6701827" y="4076529"/>
            <a:ext cx="2046637" cy="1193871"/>
          </a:xfrm>
          <a:prstGeom prst="rect">
            <a:avLst/>
          </a:prstGeom>
        </p:spPr>
      </p:pic>
      <p:pic>
        <p:nvPicPr>
          <p:cNvPr id="9" name="图片 8"/>
          <p:cNvPicPr>
            <a:picLocks noChangeAspect="1"/>
          </p:cNvPicPr>
          <p:nvPr/>
        </p:nvPicPr>
        <p:blipFill rotWithShape="1">
          <a:blip r:embed="rId9" cstate="hqprint">
            <a:extLst>
              <a:ext uri="{28A0092B-C50C-407E-A947-70E740481C1C}">
                <a14:useLocalDpi xmlns:a14="http://schemas.microsoft.com/office/drawing/2010/main" val="0"/>
              </a:ext>
            </a:extLst>
          </a:blip>
          <a:srcRect l="9912" t="54808" r="52288" b="6286"/>
          <a:stretch/>
        </p:blipFill>
        <p:spPr>
          <a:xfrm>
            <a:off x="2555776" y="4077072"/>
            <a:ext cx="2112033" cy="1232020"/>
          </a:xfrm>
          <a:prstGeom prst="rect">
            <a:avLst/>
          </a:prstGeom>
        </p:spPr>
      </p:pic>
      <p:pic>
        <p:nvPicPr>
          <p:cNvPr id="10" name="图片 9"/>
          <p:cNvPicPr>
            <a:picLocks noChangeAspect="1"/>
          </p:cNvPicPr>
          <p:nvPr/>
        </p:nvPicPr>
        <p:blipFill rotWithShape="1">
          <a:blip r:embed="rId10" cstate="hqprint">
            <a:extLst>
              <a:ext uri="{28A0092B-C50C-407E-A947-70E740481C1C}">
                <a14:useLocalDpi xmlns:a14="http://schemas.microsoft.com/office/drawing/2010/main" val="0"/>
              </a:ext>
            </a:extLst>
          </a:blip>
          <a:srcRect l="9838" t="8315" r="51575" b="51389"/>
          <a:stretch/>
        </p:blipFill>
        <p:spPr>
          <a:xfrm>
            <a:off x="500707" y="5339523"/>
            <a:ext cx="2016224" cy="1194986"/>
          </a:xfrm>
          <a:prstGeom prst="rect">
            <a:avLst/>
          </a:prstGeom>
        </p:spPr>
      </p:pic>
      <p:pic>
        <p:nvPicPr>
          <p:cNvPr id="11" name="图片 10"/>
          <p:cNvPicPr>
            <a:picLocks noChangeAspect="1"/>
          </p:cNvPicPr>
          <p:nvPr/>
        </p:nvPicPr>
        <p:blipFill rotWithShape="1">
          <a:blip r:embed="rId11" cstate="hqprint">
            <a:extLst>
              <a:ext uri="{28A0092B-C50C-407E-A947-70E740481C1C}">
                <a14:useLocalDpi xmlns:a14="http://schemas.microsoft.com/office/drawing/2010/main" val="0"/>
              </a:ext>
            </a:extLst>
          </a:blip>
          <a:srcRect l="9838" t="8315" r="51575" b="51389"/>
          <a:stretch/>
        </p:blipFill>
        <p:spPr>
          <a:xfrm>
            <a:off x="500707" y="4117972"/>
            <a:ext cx="2016224" cy="1193275"/>
          </a:xfrm>
          <a:prstGeom prst="rect">
            <a:avLst/>
          </a:prstGeom>
        </p:spPr>
      </p:pic>
    </p:spTree>
    <p:extLst>
      <p:ext uri="{BB962C8B-B14F-4D97-AF65-F5344CB8AC3E}">
        <p14:creationId xmlns:p14="http://schemas.microsoft.com/office/powerpoint/2010/main" val="282784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E198327-8871-E347-ABF7-7E53EA57930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
        <p:nvSpPr>
          <p:cNvPr id="2" name="标题 1"/>
          <p:cNvSpPr>
            <a:spLocks noGrp="1"/>
          </p:cNvSpPr>
          <p:nvPr>
            <p:ph type="title"/>
          </p:nvPr>
        </p:nvSpPr>
        <p:spPr/>
        <p:txBody>
          <a:bodyPr/>
          <a:lstStyle/>
          <a:p>
            <a:pPr algn="l"/>
            <a:r>
              <a:rPr lang="en-US" altLang="zh-CN" sz="3200"/>
              <a:t>Find the simple structure of eigenfunction</a:t>
            </a:r>
            <a:endParaRPr lang="zh-CN" altLang="en-US" sz="320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96752"/>
                <a:ext cx="8229600" cy="5040560"/>
              </a:xfrm>
            </p:spPr>
            <p:txBody>
              <a:bodyPr/>
              <a:lstStyle/>
              <a:p>
                <a:r>
                  <a:rPr lang="en-US" altLang="zh-CN" sz="2000"/>
                  <a:t>The eigenfunction of </a:t>
                </a:r>
                <a:r>
                  <a:rPr lang="el-GR" altLang="zh-CN" sz="2000"/>
                  <a:t>λ</a:t>
                </a:r>
                <a:r>
                  <a:rPr lang="en-US" altLang="zh-CN" sz="2000"/>
                  <a:t>=0 is singular due to the existence of Jordan blocks in the matrix.</a:t>
                </a:r>
              </a:p>
              <a:p>
                <a:r>
                  <a:rPr lang="en-US" altLang="zh-CN" sz="2000"/>
                  <a:t>We hope to find a simple structure of so many eigenfunctions.</a:t>
                </a:r>
              </a:p>
              <a:p>
                <a:pPr marL="0" indent="0">
                  <a:buNone/>
                </a:pPr>
                <a:endParaRPr lang="en-US" altLang="zh-CN" sz="2000"/>
              </a:p>
              <a:p>
                <a:pPr marL="0" indent="0">
                  <a:buNone/>
                </a:pPr>
                <a:endParaRPr lang="en-US" altLang="zh-CN" sz="2000"/>
              </a:p>
              <a:p>
                <a:r>
                  <a:rPr lang="en-US" altLang="zh-CN" sz="2000"/>
                  <a:t>One idea (But not necessarily the best) is to construct a simple eigenfunction that minimizes the value of the following formula.</a:t>
                </a:r>
              </a:p>
              <a:p>
                <a:pPr marL="0" indent="0">
                  <a:buNone/>
                </a:pPr>
                <a14:m>
                  <m:oMathPara xmlns:m="http://schemas.openxmlformats.org/officeDocument/2006/math">
                    <m:oMathParaPr>
                      <m:jc m:val="centerGroup"/>
                    </m:oMathParaPr>
                    <m:oMath xmlns:m="http://schemas.openxmlformats.org/officeDocument/2006/math">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argmin</m:t>
                              </m:r>
                            </m:e>
                            <m:lim>
                              <m:r>
                                <a:rPr lang="en-US" altLang="zh-CN" sz="2000">
                                  <a:latin typeface="Cambria Math" panose="02040503050406030204" pitchFamily="18" charset="0"/>
                                </a:rPr>
                                <m:t>𝑥</m:t>
                              </m:r>
                              <m:r>
                                <a:rPr lang="en-US" altLang="zh-CN" sz="2000">
                                  <a:latin typeface="Cambria Math" panose="02040503050406030204" pitchFamily="18" charset="0"/>
                                </a:rPr>
                                <m:t>,</m:t>
                              </m:r>
                              <m:r>
                                <m:rPr>
                                  <m:sty m:val="p"/>
                                </m:rPr>
                                <a:rPr lang="el-GR" altLang="zh-CN" sz="2000">
                                  <a:latin typeface="Cambria Math" panose="02040503050406030204" pitchFamily="18" charset="0"/>
                                </a:rPr>
                                <m:t>λ</m:t>
                              </m:r>
                            </m:lim>
                          </m:limLow>
                        </m:fName>
                        <m:e>
                          <m:r>
                            <a:rPr lang="zh-CN" altLang="el-GR" sz="2000">
                              <a:latin typeface="Cambria Math" panose="02040503050406030204" pitchFamily="18" charset="0"/>
                            </a:rPr>
                            <m:t>𝛼</m:t>
                          </m:r>
                          <m:r>
                            <a:rPr lang="en-US" altLang="zh-CN" sz="2000">
                              <a:latin typeface="Cambria Math" panose="02040503050406030204" pitchFamily="18" charset="0"/>
                            </a:rPr>
                            <m:t>||</m:t>
                          </m:r>
                          <m:r>
                            <a:rPr lang="en-US" altLang="zh-CN" sz="2000">
                              <a:latin typeface="Cambria Math" panose="02040503050406030204" pitchFamily="18" charset="0"/>
                            </a:rPr>
                            <m:t>𝐴𝑥</m:t>
                          </m:r>
                          <m:r>
                            <a:rPr lang="en-US" altLang="zh-CN" sz="2000">
                              <a:latin typeface="Cambria Math" panose="02040503050406030204" pitchFamily="18" charset="0"/>
                            </a:rPr>
                            <m:t>−</m:t>
                          </m:r>
                          <m:r>
                            <m:rPr>
                              <m:sty m:val="p"/>
                            </m:rPr>
                            <a:rPr lang="el-GR" altLang="zh-CN" sz="2000">
                              <a:latin typeface="Cambria Math" panose="02040503050406030204" pitchFamily="18" charset="0"/>
                            </a:rPr>
                            <m:t>λ</m:t>
                          </m:r>
                          <m:r>
                            <a:rPr lang="en-US" altLang="zh-CN" sz="2000">
                              <a:latin typeface="Cambria Math" panose="02040503050406030204" pitchFamily="18" charset="0"/>
                            </a:rPr>
                            <m:t>𝑥</m:t>
                          </m:r>
                          <m:r>
                            <a:rPr lang="en-US" altLang="zh-CN" sz="2000">
                              <a:latin typeface="Cambria Math" panose="02040503050406030204" pitchFamily="18" charset="0"/>
                            </a:rPr>
                            <m:t>||</m:t>
                          </m:r>
                        </m:e>
                      </m:func>
                      <m:r>
                        <a:rPr lang="en-US" altLang="zh-CN" sz="2000">
                          <a:latin typeface="Cambria Math" panose="02040503050406030204" pitchFamily="18" charset="0"/>
                        </a:rPr>
                        <m:t>+</m:t>
                      </m:r>
                      <m:r>
                        <a:rPr lang="zh-CN" altLang="en-US" sz="2000">
                          <a:latin typeface="Cambria Math" panose="02040503050406030204" pitchFamily="18" charset="0"/>
                        </a:rPr>
                        <m:t>𝛽</m:t>
                      </m:r>
                      <m:sSub>
                        <m:sSubPr>
                          <m:ctrlPr>
                            <a:rPr lang="en-US" altLang="zh-CN" sz="2000" i="1">
                              <a:latin typeface="Cambria Math" panose="02040503050406030204" pitchFamily="18" charset="0"/>
                            </a:rPr>
                          </m:ctrlPr>
                        </m:sSubPr>
                        <m:e>
                          <m:d>
                            <m:dPr>
                              <m:begChr m:val="|"/>
                              <m:endChr m:val="|"/>
                              <m:ctrlPr>
                                <a:rPr lang="en-US" altLang="zh-CN" sz="2000" i="1">
                                  <a:latin typeface="Cambria Math" panose="02040503050406030204" pitchFamily="18" charset="0"/>
                                </a:rPr>
                              </m:ctrlPr>
                            </m:dPr>
                            <m:e>
                              <m:d>
                                <m:dPr>
                                  <m:begChr m:val="|"/>
                                  <m:endChr m:val="|"/>
                                  <m:ctrlPr>
                                    <a:rPr lang="en-US" altLang="zh-CN" sz="2000" i="1">
                                      <a:latin typeface="Cambria Math" panose="02040503050406030204" pitchFamily="18" charset="0"/>
                                    </a:rPr>
                                  </m:ctrlPr>
                                </m:dPr>
                                <m:e>
                                  <m:r>
                                    <a:rPr lang="en-US" altLang="zh-CN" sz="2000">
                                      <a:latin typeface="Cambria Math" panose="02040503050406030204" pitchFamily="18" charset="0"/>
                                    </a:rPr>
                                    <m:t>𝐷</m:t>
                                  </m:r>
                                  <m:d>
                                    <m:dPr>
                                      <m:ctrlPr>
                                        <a:rPr lang="en-US" altLang="zh-CN" sz="2000" i="1">
                                          <a:latin typeface="Cambria Math" panose="02040503050406030204" pitchFamily="18" charset="0"/>
                                        </a:rPr>
                                      </m:ctrlPr>
                                    </m:dPr>
                                    <m:e>
                                      <m:r>
                                        <a:rPr lang="en-US" altLang="zh-CN" sz="2000">
                                          <a:latin typeface="Cambria Math" panose="02040503050406030204" pitchFamily="18" charset="0"/>
                                        </a:rPr>
                                        <m:t>𝑥</m:t>
                                      </m:r>
                                    </m:e>
                                  </m:d>
                                </m:e>
                              </m:d>
                            </m:e>
                          </m:d>
                        </m:e>
                        <m:sub>
                          <m:r>
                            <a:rPr lang="en-US" altLang="zh-CN" sz="2000">
                              <a:latin typeface="Cambria Math" panose="02040503050406030204" pitchFamily="18" charset="0"/>
                            </a:rPr>
                            <m:t>𝑝</m:t>
                          </m:r>
                        </m:sub>
                      </m:sSub>
                    </m:oMath>
                  </m:oMathPara>
                </a14:m>
                <a:endParaRPr lang="en-US" altLang="zh-CN" sz="2000"/>
              </a:p>
              <a:p>
                <a:pPr marL="0" indent="0">
                  <a:buNone/>
                </a:pPr>
                <a:endParaRPr lang="en-US" altLang="zh-CN" sz="2000"/>
              </a:p>
              <a:p>
                <a:pPr marL="0" indent="0">
                  <a:buNone/>
                </a:pPr>
                <a:r>
                  <a:rPr lang="en-US" altLang="zh-CN" sz="1800"/>
                  <a:t>	1. p: p-norm</a:t>
                </a:r>
              </a:p>
              <a:p>
                <a:pPr marL="0" indent="0">
                  <a:buNone/>
                </a:pPr>
                <a:r>
                  <a:rPr lang="en-US" altLang="zh-CN" sz="1800"/>
                  <a:t>	2. </a:t>
                </a:r>
                <a14:m>
                  <m:oMath xmlns:m="http://schemas.openxmlformats.org/officeDocument/2006/math">
                    <m:r>
                      <m:rPr>
                        <m:sty m:val="p"/>
                      </m:rPr>
                      <a:rPr lang="en-US" altLang="zh-CN" sz="1800">
                        <a:latin typeface="Cambria Math" panose="02040503050406030204" pitchFamily="18" charset="0"/>
                      </a:rPr>
                      <m:t>D</m:t>
                    </m:r>
                    <m:d>
                      <m:dPr>
                        <m:ctrlPr>
                          <a:rPr lang="en-US" altLang="zh-CN" sz="1800" i="1">
                            <a:latin typeface="Cambria Math" panose="02040503050406030204" pitchFamily="18" charset="0"/>
                          </a:rPr>
                        </m:ctrlPr>
                      </m:dPr>
                      <m:e>
                        <m:r>
                          <a:rPr lang="en-US" altLang="zh-CN" sz="1800">
                            <a:latin typeface="Cambria Math" panose="02040503050406030204" pitchFamily="18" charset="0"/>
                          </a:rPr>
                          <m:t>𝑥</m:t>
                        </m:r>
                      </m:e>
                    </m:d>
                    <m:r>
                      <a:rPr lang="en-US" altLang="zh-CN" sz="1800">
                        <a:latin typeface="Cambria Math" panose="02040503050406030204" pitchFamily="18" charset="0"/>
                      </a:rPr>
                      <m:t>=</m:t>
                    </m:r>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𝑥</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𝑥</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𝑥</m:t>
                                </m:r>
                              </m:e>
                              <m:sub>
                                <m:r>
                                  <a:rPr lang="en-US" altLang="zh-CN" sz="1800">
                                    <a:latin typeface="Cambria Math" panose="02040503050406030204" pitchFamily="18" charset="0"/>
                                  </a:rPr>
                                  <m:t>𝑛</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𝑥</m:t>
                                </m:r>
                              </m:e>
                              <m:sub>
                                <m:r>
                                  <a:rPr lang="en-US" altLang="zh-CN" sz="1800">
                                    <a:latin typeface="Cambria Math" panose="02040503050406030204" pitchFamily="18" charset="0"/>
                                  </a:rPr>
                                  <m:t>𝑛</m:t>
                                </m:r>
                                <m:r>
                                  <a:rPr lang="en-US" altLang="zh-CN" sz="1800">
                                    <a:latin typeface="Cambria Math" panose="02040503050406030204" pitchFamily="18" charset="0"/>
                                  </a:rPr>
                                  <m:t>−1</m:t>
                                </m:r>
                              </m:sub>
                            </m:sSub>
                          </m:e>
                        </m:d>
                      </m:e>
                      <m:sup>
                        <m:r>
                          <a:rPr lang="en-US" altLang="zh-CN" sz="1800">
                            <a:latin typeface="Cambria Math" panose="02040503050406030204" pitchFamily="18" charset="0"/>
                          </a:rPr>
                          <m:t>𝑇</m:t>
                        </m:r>
                      </m:sup>
                    </m:sSup>
                  </m:oMath>
                </a14:m>
                <a:endParaRPr lang="en-US" altLang="zh-CN" sz="1800"/>
              </a:p>
              <a:p>
                <a:pPr marL="0" indent="0">
                  <a:buNone/>
                </a:pPr>
                <a:r>
                  <a:rPr lang="en-US" altLang="zh-CN" sz="1800"/>
                  <a:t>	3. </a:t>
                </a:r>
                <a14:m>
                  <m:oMath xmlns:m="http://schemas.openxmlformats.org/officeDocument/2006/math">
                    <m:r>
                      <a:rPr lang="zh-CN" altLang="en-US" sz="1800">
                        <a:latin typeface="Cambria Math" panose="02040503050406030204" pitchFamily="18" charset="0"/>
                      </a:rPr>
                      <m:t>𝛼</m:t>
                    </m:r>
                    <m:r>
                      <a:rPr lang="zh-CN" altLang="en-US" sz="1800">
                        <a:latin typeface="Cambria Math" panose="02040503050406030204" pitchFamily="18" charset="0"/>
                      </a:rPr>
                      <m:t>≫</m:t>
                    </m:r>
                    <m:r>
                      <a:rPr lang="zh-CN" altLang="en-US" sz="1800">
                        <a:latin typeface="Cambria Math" panose="02040503050406030204" pitchFamily="18" charset="0"/>
                      </a:rPr>
                      <m:t>𝛽</m:t>
                    </m:r>
                    <m:r>
                      <a:rPr lang="en-US" altLang="zh-CN" sz="1800">
                        <a:latin typeface="Cambria Math" panose="02040503050406030204" pitchFamily="18" charset="0"/>
                      </a:rPr>
                      <m:t> (</m:t>
                    </m:r>
                    <m:r>
                      <a:rPr lang="en-US" altLang="zh-CN" sz="1800">
                        <a:latin typeface="Cambria Math" panose="02040503050406030204" pitchFamily="18" charset="0"/>
                      </a:rPr>
                      <m:t>𝑆𝑎𝑡𝑖𝑠𝑓𝑦𝑖𝑛𝑔</m:t>
                    </m:r>
                    <m:r>
                      <a:rPr lang="en-US" altLang="zh-CN" sz="1800">
                        <a:latin typeface="Cambria Math" panose="02040503050406030204" pitchFamily="18" charset="0"/>
                      </a:rPr>
                      <m:t> </m:t>
                    </m:r>
                    <m:r>
                      <a:rPr lang="en-US" altLang="zh-CN" sz="1800">
                        <a:latin typeface="Cambria Math" panose="02040503050406030204" pitchFamily="18" charset="0"/>
                      </a:rPr>
                      <m:t>𝑡h𝑒</m:t>
                    </m:r>
                    <m:r>
                      <a:rPr lang="en-US" altLang="zh-CN" sz="1800">
                        <a:latin typeface="Cambria Math" panose="02040503050406030204" pitchFamily="18" charset="0"/>
                      </a:rPr>
                      <m:t> </m:t>
                    </m:r>
                    <m:r>
                      <a:rPr lang="en-US" altLang="zh-CN" sz="1800">
                        <a:latin typeface="Cambria Math" panose="02040503050406030204" pitchFamily="18" charset="0"/>
                      </a:rPr>
                      <m:t>𝑒𝑖𝑔𝑒𝑛𝑓𝑢𝑛𝑐𝑡𝑖𝑜𝑛</m:t>
                    </m:r>
                    <m:r>
                      <a:rPr lang="en-US" altLang="zh-CN" sz="1800">
                        <a:latin typeface="Cambria Math" panose="02040503050406030204" pitchFamily="18" charset="0"/>
                      </a:rPr>
                      <m:t>)</m:t>
                    </m:r>
                  </m:oMath>
                </a14:m>
                <a:endParaRPr lang="en-US" altLang="zh-CN" sz="1800"/>
              </a:p>
              <a:p>
                <a:pPr marL="0" indent="0">
                  <a:buNone/>
                </a:pPr>
                <a:r>
                  <a:rPr lang="en-US" altLang="zh-CN" sz="1800"/>
                  <a:t>	4. constraint: </a:t>
                </a:r>
                <a14:m>
                  <m:oMath xmlns:m="http://schemas.openxmlformats.org/officeDocument/2006/math">
                    <m:d>
                      <m:dPr>
                        <m:begChr m:val="‖"/>
                        <m:endChr m:val="‖"/>
                        <m:ctrlPr>
                          <a:rPr lang="en-US" altLang="zh-CN" sz="1800" i="1">
                            <a:latin typeface="Cambria Math" panose="02040503050406030204" pitchFamily="18" charset="0"/>
                          </a:rPr>
                        </m:ctrlPr>
                      </m:dPr>
                      <m:e>
                        <m:r>
                          <a:rPr lang="en-US" altLang="zh-CN" sz="1800">
                            <a:latin typeface="Cambria Math" panose="02040503050406030204" pitchFamily="18" charset="0"/>
                          </a:rPr>
                          <m:t>𝑥</m:t>
                        </m:r>
                      </m:e>
                    </m:d>
                    <m:r>
                      <a:rPr lang="en-US" altLang="zh-CN" sz="1800">
                        <a:latin typeface="Cambria Math" panose="02040503050406030204" pitchFamily="18" charset="0"/>
                      </a:rPr>
                      <m:t>=1</m:t>
                    </m:r>
                  </m:oMath>
                </a14:m>
                <a:endParaRPr lang="en-US" altLang="zh-CN" sz="1800"/>
              </a:p>
              <a:p>
                <a:pPr marL="0" indent="0">
                  <a:buNone/>
                </a:pPr>
                <a:endParaRPr lang="zh-CN" altLang="en-US" sz="180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96752"/>
                <a:ext cx="8229600" cy="5040560"/>
              </a:xfrm>
              <a:blipFill>
                <a:blip r:embed="rId3"/>
                <a:stretch>
                  <a:fillRect l="-667" t="-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912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A62A138-3E13-5148-9A98-F34EBFEB38DD}"/>
              </a:ext>
            </a:extLst>
          </p:cNvPr>
          <p:cNvSpPr>
            <a:spLocks noGrp="1"/>
          </p:cNvSpPr>
          <p:nvPr>
            <p:ph type="title"/>
          </p:nvPr>
        </p:nvSpPr>
        <p:spPr>
          <a:xfrm>
            <a:off x="457200" y="274638"/>
            <a:ext cx="8229600" cy="1143000"/>
          </a:xfrm>
        </p:spPr>
        <p:txBody>
          <a:bodyPr/>
          <a:lstStyle/>
          <a:p>
            <a:pPr algn="l"/>
            <a:r>
              <a:rPr kumimoji="1" lang="en-US" altLang="zh-CN"/>
              <a:t>Tent</a:t>
            </a:r>
            <a:r>
              <a:rPr kumimoji="1" lang="zh-CN" altLang="en-US"/>
              <a:t> </a:t>
            </a:r>
            <a:r>
              <a:rPr kumimoji="1" lang="en-US" altLang="zh-CN"/>
              <a:t>Map</a:t>
            </a:r>
            <a:endParaRPr kumimoji="1" lang="zh-CN" altLang="en-US"/>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64BC87FC-7E60-6A47-9273-9DA283738A34}"/>
                  </a:ext>
                </a:extLst>
              </p:cNvPr>
              <p:cNvSpPr txBox="1">
                <a:spLocks noGrp="1"/>
              </p:cNvSpPr>
              <p:nvPr>
                <p:ph idx="1"/>
              </p:nvPr>
            </p:nvSpPr>
            <p:spPr>
              <a:xfrm>
                <a:off x="457200" y="1600200"/>
                <a:ext cx="3754760" cy="23709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a:latin typeface="Cambria Math" panose="02040503050406030204" pitchFamily="18" charset="0"/>
                  </a:rPr>
                  <a:t>Dynamic</a:t>
                </a:r>
                <a:r>
                  <a:rPr lang="zh-CN" altLang="en-US" sz="2000">
                    <a:latin typeface="Cambria Math" panose="02040503050406030204" pitchFamily="18" charset="0"/>
                  </a:rPr>
                  <a:t> </a:t>
                </a:r>
                <a:r>
                  <a:rPr lang="en-US" altLang="zh-CN" sz="2000">
                    <a:latin typeface="Cambria Math" panose="02040503050406030204" pitchFamily="18" charset="0"/>
                  </a:rPr>
                  <a:t>equation</a:t>
                </a:r>
              </a:p>
              <a:p>
                <a:pPr marL="0" indent="0">
                  <a:lnSpc>
                    <a:spcPct val="150000"/>
                  </a:lnSpc>
                  <a:buNone/>
                </a:pPr>
                <a14:m>
                  <m:oMathPara xmlns:m="http://schemas.openxmlformats.org/officeDocument/2006/math">
                    <m:oMathParaPr>
                      <m:jc m:val="left"/>
                    </m:oMathParaPr>
                    <m:oMath xmlns:m="http://schemas.openxmlformats.org/officeDocument/2006/math">
                      <m:sSub>
                        <m:sSubPr>
                          <m:ctrlPr>
                            <a:rPr lang="zh-CN"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e>
                      </m:d>
                      <m:r>
                        <a:rPr lang="en-US" altLang="zh-CN" sz="2000" i="1">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1−2</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−0.5</m:t>
                          </m:r>
                        </m:e>
                      </m:d>
                    </m:oMath>
                  </m:oMathPara>
                </a14:m>
                <a:endParaRPr lang="en-US" altLang="zh-CN" sz="2000" i="1">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0,1</m:t>
                          </m:r>
                        </m:e>
                      </m:d>
                      <m:r>
                        <a:rPr lang="en-US" altLang="zh-CN" sz="1800" i="1">
                          <a:latin typeface="Cambria Math" panose="02040503050406030204" pitchFamily="18" charset="0"/>
                        </a:rPr>
                        <m:t>,</m:t>
                      </m:r>
                      <m:r>
                        <a:rPr lang="en-US" altLang="zh-CN" sz="1800" i="1">
                          <a:latin typeface="Cambria Math" panose="02040503050406030204" pitchFamily="18" charset="0"/>
                        </a:rPr>
                        <m:t>𝑛</m:t>
                      </m:r>
                      <m:r>
                        <a:rPr lang="en-US" altLang="zh-CN" sz="1800" i="1">
                          <a:latin typeface="Cambria Math" panose="02040503050406030204" pitchFamily="18" charset="0"/>
                        </a:rPr>
                        <m:t>=1,2,3⋯</m:t>
                      </m:r>
                    </m:oMath>
                  </m:oMathPara>
                </a14:m>
                <a:endParaRPr lang="en-US" altLang="zh-CN" sz="1800"/>
              </a:p>
              <a:p>
                <a:pPr marL="0" indent="0">
                  <a:buNone/>
                </a:pPr>
                <a:endParaRPr kumimoji="1" lang="en-US" altLang="zh-CN" sz="2000"/>
              </a:p>
              <a:p>
                <a:pPr marL="342900" indent="-342900">
                  <a:buFont typeface="Arial" panose="020B0604020202020204" pitchFamily="34" charset="0"/>
                  <a:buChar char="•"/>
                </a:pPr>
                <a:r>
                  <a:rPr kumimoji="1" lang="en-US" altLang="zh-CN" sz="2000"/>
                  <a:t>Two</a:t>
                </a:r>
                <a:r>
                  <a:rPr kumimoji="1" lang="zh-CN" altLang="en-US" sz="2000"/>
                  <a:t> </a:t>
                </a:r>
                <a:r>
                  <a:rPr kumimoji="1" lang="en-US" altLang="zh-CN" sz="2000"/>
                  <a:t>fixed</a:t>
                </a:r>
                <a:r>
                  <a:rPr kumimoji="1" lang="zh-CN" altLang="en-US" sz="2000"/>
                  <a:t> </a:t>
                </a:r>
                <a:r>
                  <a:rPr kumimoji="1" lang="en-US" altLang="zh-CN" sz="2000"/>
                  <a:t>points</a:t>
                </a:r>
                <a:r>
                  <a:rPr kumimoji="1" lang="en-US" altLang="zh-CN" sz="2000">
                    <a:sym typeface="Wingdings" pitchFamily="2" charset="2"/>
                  </a:rPr>
                  <a:t>:</a:t>
                </a:r>
                <a:r>
                  <a:rPr kumimoji="1" lang="zh-CN" altLang="en-US" sz="2000">
                    <a:sym typeface="Wingdings" pitchFamily="2" charset="2"/>
                  </a:rPr>
                  <a:t> </a:t>
                </a:r>
                <a:r>
                  <a:rPr kumimoji="1" lang="en-US" altLang="zh-CN" sz="2000">
                    <a:sym typeface="Wingdings" pitchFamily="2" charset="2"/>
                  </a:rPr>
                  <a:t>0</a:t>
                </a:r>
                <a:r>
                  <a:rPr kumimoji="1" lang="zh-CN" altLang="en-US" sz="2000">
                    <a:sym typeface="Wingdings" pitchFamily="2" charset="2"/>
                  </a:rPr>
                  <a:t> </a:t>
                </a:r>
                <a:r>
                  <a:rPr kumimoji="1" lang="en-US" altLang="zh-CN" sz="2000">
                    <a:sym typeface="Wingdings" pitchFamily="2" charset="2"/>
                  </a:rPr>
                  <a:t>and</a:t>
                </a:r>
                <a:r>
                  <a:rPr kumimoji="1" lang="zh-CN" altLang="en-US" sz="2000">
                    <a:sym typeface="Wingdings" pitchFamily="2" charset="2"/>
                  </a:rPr>
                  <a:t> </a:t>
                </a:r>
                <a14:m>
                  <m:oMath xmlns:m="http://schemas.openxmlformats.org/officeDocument/2006/math">
                    <m:f>
                      <m:fPr>
                        <m:ctrlPr>
                          <a:rPr kumimoji="1" lang="en-US" altLang="zh-CN" sz="2000" i="1" smtClean="0">
                            <a:latin typeface="Cambria Math" panose="02040503050406030204" pitchFamily="18" charset="0"/>
                            <a:sym typeface="Wingdings" pitchFamily="2" charset="2"/>
                          </a:rPr>
                        </m:ctrlPr>
                      </m:fPr>
                      <m:num>
                        <m:r>
                          <a:rPr kumimoji="1" lang="en-US" altLang="zh-CN" sz="2000" b="0" i="1" smtClean="0">
                            <a:latin typeface="Cambria Math" panose="02040503050406030204" pitchFamily="18" charset="0"/>
                            <a:sym typeface="Wingdings" pitchFamily="2" charset="2"/>
                          </a:rPr>
                          <m:t>2</m:t>
                        </m:r>
                      </m:num>
                      <m:den>
                        <m:r>
                          <a:rPr kumimoji="1" lang="en-US" altLang="zh-CN" sz="2000" b="0" i="1" smtClean="0">
                            <a:latin typeface="Cambria Math" panose="02040503050406030204" pitchFamily="18" charset="0"/>
                            <a:sym typeface="Wingdings" pitchFamily="2" charset="2"/>
                          </a:rPr>
                          <m:t>3</m:t>
                        </m:r>
                      </m:den>
                    </m:f>
                  </m:oMath>
                </a14:m>
                <a:endParaRPr kumimoji="1" lang="zh-CN" altLang="en-US" sz="2000"/>
              </a:p>
            </p:txBody>
          </p:sp>
        </mc:Choice>
        <mc:Fallback xmlns="">
          <p:sp>
            <p:nvSpPr>
              <p:cNvPr id="5" name="内容占位符 4">
                <a:extLst>
                  <a:ext uri="{FF2B5EF4-FFF2-40B4-BE49-F238E27FC236}">
                    <a16:creationId xmlns:a16="http://schemas.microsoft.com/office/drawing/2014/main" id="{64BC87FC-7E60-6A47-9273-9DA283738A34}"/>
                  </a:ext>
                </a:extLst>
              </p:cNvPr>
              <p:cNvSpPr txBox="1">
                <a:spLocks noGrp="1" noRot="1" noChangeAspect="1" noMove="1" noResize="1" noEditPoints="1" noAdjustHandles="1" noChangeArrowheads="1" noChangeShapeType="1" noTextEdit="1"/>
              </p:cNvSpPr>
              <p:nvPr>
                <p:ph idx="1"/>
              </p:nvPr>
            </p:nvSpPr>
            <p:spPr>
              <a:xfrm>
                <a:off x="457200" y="1600200"/>
                <a:ext cx="3754760" cy="2370905"/>
              </a:xfrm>
              <a:prstGeom prst="rect">
                <a:avLst/>
              </a:prstGeom>
              <a:blipFill>
                <a:blip r:embed="rId2"/>
                <a:stretch>
                  <a:fillRect l="-1461"/>
                </a:stretch>
              </a:blipFill>
            </p:spPr>
            <p:txBody>
              <a:bodyPr/>
              <a:lstStyle/>
              <a:p>
                <a:r>
                  <a:rPr lang="zh-CN" altLang="en-US">
                    <a:noFill/>
                  </a:rPr>
                  <a:t> </a:t>
                </a:r>
              </a:p>
            </p:txBody>
          </p:sp>
        </mc:Fallback>
      </mc:AlternateContent>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600200"/>
            <a:ext cx="4904762" cy="4000000"/>
          </a:xfrm>
          <a:prstGeom prst="rect">
            <a:avLst/>
          </a:prstGeom>
        </p:spPr>
      </p:pic>
      <p:pic>
        <p:nvPicPr>
          <p:cNvPr id="7" name="图片 6">
            <a:extLst>
              <a:ext uri="{FF2B5EF4-FFF2-40B4-BE49-F238E27FC236}">
                <a16:creationId xmlns:a16="http://schemas.microsoft.com/office/drawing/2014/main" id="{4E198327-8871-E347-ABF7-7E53EA57930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119972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a:t>Eigenfunctions of Tent map</a:t>
            </a:r>
            <a:endParaRPr lang="zh-CN" altLang="en-US" sz="3200"/>
          </a:p>
        </p:txBody>
      </p:sp>
      <mc:AlternateContent xmlns:mc="http://schemas.openxmlformats.org/markup-compatibility/2006" xmlns:a14="http://schemas.microsoft.com/office/drawing/2010/main">
        <mc:Choice Requires="a14">
          <p:sp>
            <p:nvSpPr>
              <p:cNvPr id="5" name="文本框 4"/>
              <p:cNvSpPr txBox="1"/>
              <p:nvPr/>
            </p:nvSpPr>
            <p:spPr>
              <a:xfrm>
                <a:off x="2267744" y="6165304"/>
                <a:ext cx="4608512" cy="369332"/>
              </a:xfrm>
              <a:prstGeom prst="rect">
                <a:avLst/>
              </a:prstGeom>
              <a:noFill/>
            </p:spPr>
            <p:txBody>
              <a:bodyPr wrap="square" rtlCol="0">
                <a:spAutoFit/>
              </a:bodyPr>
              <a:lstStyle/>
              <a:p>
                <a:pPr algn="ct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𝑇</m:t>
                        </m:r>
                      </m:sup>
                    </m:sSup>
                  </m:oMath>
                </a14:m>
                <a:r>
                  <a:rPr lang="en-US" altLang="zh-CN" dirty="0"/>
                  <a:t>, Tent map, Rectangle basis function, </a:t>
                </a:r>
                <a:r>
                  <a:rPr lang="en-US" altLang="zh-CN" dirty="0">
                    <a:solidFill>
                      <a:srgbClr val="FF0000"/>
                    </a:solidFill>
                  </a:rPr>
                  <a:t>m=4</a:t>
                </a:r>
                <a:endParaRPr lang="zh-CN" altLang="en-US" dirty="0">
                  <a:solidFill>
                    <a:srgbClr val="FF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267744" y="6165304"/>
                <a:ext cx="4608512" cy="369332"/>
              </a:xfrm>
              <a:prstGeom prst="rect">
                <a:avLst/>
              </a:prstGeom>
              <a:blipFill>
                <a:blip r:embed="rId2"/>
                <a:stretch>
                  <a:fillRect t="-8197" b="-24590"/>
                </a:stretch>
              </a:blipFill>
            </p:spPr>
            <p:txBody>
              <a:bodyPr/>
              <a:lstStyle/>
              <a:p>
                <a:r>
                  <a:rPr lang="zh-CN" altLang="en-US">
                    <a:noFill/>
                  </a:rPr>
                  <a:t> </a:t>
                </a:r>
              </a:p>
            </p:txBody>
          </p:sp>
        </mc:Fallback>
      </mc:AlternateContent>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5816" y="1115000"/>
            <a:ext cx="5323809" cy="4333333"/>
          </a:xfrm>
        </p:spPr>
      </p:pic>
      <p:pic>
        <p:nvPicPr>
          <p:cNvPr id="8" name="图片 7"/>
          <p:cNvPicPr>
            <a:picLocks noChangeAspect="1"/>
          </p:cNvPicPr>
          <p:nvPr/>
        </p:nvPicPr>
        <p:blipFill>
          <a:blip r:embed="rId4"/>
          <a:stretch>
            <a:fillRect/>
          </a:stretch>
        </p:blipFill>
        <p:spPr>
          <a:xfrm>
            <a:off x="107504" y="1124744"/>
            <a:ext cx="2580952" cy="1609524"/>
          </a:xfrm>
          <a:prstGeom prst="rect">
            <a:avLst/>
          </a:prstGeom>
        </p:spPr>
      </p:pic>
      <p:pic>
        <p:nvPicPr>
          <p:cNvPr id="9" name="图片 8">
            <a:extLst>
              <a:ext uri="{FF2B5EF4-FFF2-40B4-BE49-F238E27FC236}">
                <a16:creationId xmlns:a16="http://schemas.microsoft.com/office/drawing/2014/main" id="{4E198327-8871-E347-ABF7-7E53EA57930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232934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a:t>Eigenfunctions of Tent map (top 16)</a:t>
            </a:r>
            <a:endParaRPr lang="zh-CN" altLang="en-US" sz="320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7749" r="6151" b="1826"/>
          <a:stretch/>
        </p:blipFill>
        <p:spPr>
          <a:xfrm>
            <a:off x="1929199" y="1124744"/>
            <a:ext cx="7200800" cy="4464496"/>
          </a:xfrm>
        </p:spPr>
      </p:pic>
      <mc:AlternateContent xmlns:mc="http://schemas.openxmlformats.org/markup-compatibility/2006" xmlns:a14="http://schemas.microsoft.com/office/drawing/2010/main">
        <mc:Choice Requires="a14">
          <p:sp>
            <p:nvSpPr>
              <p:cNvPr id="5" name="文本框 4"/>
              <p:cNvSpPr txBox="1"/>
              <p:nvPr/>
            </p:nvSpPr>
            <p:spPr>
              <a:xfrm>
                <a:off x="2267744" y="6184357"/>
                <a:ext cx="4608512" cy="369332"/>
              </a:xfrm>
              <a:prstGeom prst="rect">
                <a:avLst/>
              </a:prstGeom>
              <a:noFill/>
            </p:spPr>
            <p:txBody>
              <a:bodyPr wrap="square" rtlCol="0">
                <a:spAutoFit/>
              </a:bodyPr>
              <a:lstStyle/>
              <a:p>
                <a:pPr algn="ct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𝑇</m:t>
                        </m:r>
                      </m:sup>
                    </m:sSup>
                  </m:oMath>
                </a14:m>
                <a:r>
                  <a:rPr lang="en-US" altLang="zh-CN"/>
                  <a:t>, Tent map, </a:t>
                </a:r>
                <a:r>
                  <a:rPr lang="en-US" altLang="zh-CN">
                    <a:solidFill>
                      <a:srgbClr val="FF0000"/>
                    </a:solidFill>
                  </a:rPr>
                  <a:t>Rectangle</a:t>
                </a:r>
                <a:r>
                  <a:rPr lang="en-US" altLang="zh-CN"/>
                  <a:t> basis function, m=100</a:t>
                </a:r>
                <a:endParaRPr lang="zh-CN" altLang="en-US"/>
              </a:p>
            </p:txBody>
          </p:sp>
        </mc:Choice>
        <mc:Fallback xmlns="">
          <p:sp>
            <p:nvSpPr>
              <p:cNvPr id="5" name="文本框 4"/>
              <p:cNvSpPr txBox="1">
                <a:spLocks noRot="1" noChangeAspect="1" noMove="1" noResize="1" noEditPoints="1" noAdjustHandles="1" noChangeArrowheads="1" noChangeShapeType="1" noTextEdit="1"/>
              </p:cNvSpPr>
              <p:nvPr/>
            </p:nvSpPr>
            <p:spPr>
              <a:xfrm>
                <a:off x="2267744" y="6184357"/>
                <a:ext cx="4608512" cy="369332"/>
              </a:xfrm>
              <a:prstGeom prst="rect">
                <a:avLst/>
              </a:prstGeom>
              <a:blipFill>
                <a:blip r:embed="rId3"/>
                <a:stretch>
                  <a:fillRect t="-8197" r="-529" b="-24590"/>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36122" y="1124744"/>
            <a:ext cx="1944216" cy="2119025"/>
          </a:xfrm>
          <a:prstGeom prst="rect">
            <a:avLst/>
          </a:prstGeom>
        </p:spPr>
      </p:pic>
      <p:pic>
        <p:nvPicPr>
          <p:cNvPr id="6" name="图片 5">
            <a:extLst>
              <a:ext uri="{FF2B5EF4-FFF2-40B4-BE49-F238E27FC236}">
                <a16:creationId xmlns:a16="http://schemas.microsoft.com/office/drawing/2014/main" id="{4E198327-8871-E347-ABF7-7E53EA57930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212196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a:t>Eigenfunctions of Tent map (top 16)</a:t>
            </a:r>
            <a:endParaRPr lang="zh-CN" altLang="en-US" sz="3200"/>
          </a:p>
        </p:txBody>
      </p:sp>
      <mc:AlternateContent xmlns:mc="http://schemas.openxmlformats.org/markup-compatibility/2006" xmlns:a14="http://schemas.microsoft.com/office/drawing/2010/main">
        <mc:Choice Requires="a14">
          <p:sp>
            <p:nvSpPr>
              <p:cNvPr id="5" name="文本框 4"/>
              <p:cNvSpPr txBox="1"/>
              <p:nvPr/>
            </p:nvSpPr>
            <p:spPr>
              <a:xfrm>
                <a:off x="2267744" y="6308724"/>
                <a:ext cx="4608512" cy="369332"/>
              </a:xfrm>
              <a:prstGeom prst="rect">
                <a:avLst/>
              </a:prstGeom>
              <a:noFill/>
            </p:spPr>
            <p:txBody>
              <a:bodyPr wrap="square" rtlCol="0">
                <a:spAutoFit/>
              </a:bodyPr>
              <a:lstStyle/>
              <a:p>
                <a:pPr algn="ct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𝑇</m:t>
                        </m:r>
                      </m:sup>
                    </m:sSup>
                  </m:oMath>
                </a14:m>
                <a:r>
                  <a:rPr lang="en-US" altLang="zh-CN"/>
                  <a:t>, Tent map, </a:t>
                </a:r>
                <a:r>
                  <a:rPr lang="en-US" altLang="zh-CN">
                    <a:solidFill>
                      <a:srgbClr val="FF0000"/>
                    </a:solidFill>
                  </a:rPr>
                  <a:t>Gauss</a:t>
                </a:r>
                <a:r>
                  <a:rPr lang="en-US" altLang="zh-CN"/>
                  <a:t> basis function, m=100</a:t>
                </a:r>
                <a:endParaRPr lang="zh-CN" altLang="en-US"/>
              </a:p>
            </p:txBody>
          </p:sp>
        </mc:Choice>
        <mc:Fallback xmlns="">
          <p:sp>
            <p:nvSpPr>
              <p:cNvPr id="5" name="文本框 4"/>
              <p:cNvSpPr txBox="1">
                <a:spLocks noRot="1" noChangeAspect="1" noMove="1" noResize="1" noEditPoints="1" noAdjustHandles="1" noChangeArrowheads="1" noChangeShapeType="1" noTextEdit="1"/>
              </p:cNvSpPr>
              <p:nvPr/>
            </p:nvSpPr>
            <p:spPr>
              <a:xfrm>
                <a:off x="2267744" y="6308724"/>
                <a:ext cx="4608512" cy="369332"/>
              </a:xfrm>
              <a:prstGeom prst="rect">
                <a:avLst/>
              </a:prstGeom>
              <a:blipFill>
                <a:blip r:embed="rId2"/>
                <a:stretch>
                  <a:fillRect t="-10000" b="-26667"/>
                </a:stretch>
              </a:blipFill>
            </p:spPr>
            <p:txBody>
              <a:bodyPr/>
              <a:lstStyle/>
              <a:p>
                <a:r>
                  <a:rPr lang="zh-CN" altLang="en-US">
                    <a:noFill/>
                  </a:rPr>
                  <a:t> </a:t>
                </a:r>
              </a:p>
            </p:txBody>
          </p:sp>
        </mc:Fallback>
      </mc:AlternateContent>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2736"/>
            <a:ext cx="7848872" cy="5069300"/>
          </a:xfrm>
        </p:spPr>
      </p:pic>
      <p:pic>
        <p:nvPicPr>
          <p:cNvPr id="7" name="图片 6">
            <a:extLst>
              <a:ext uri="{FF2B5EF4-FFF2-40B4-BE49-F238E27FC236}">
                <a16:creationId xmlns:a16="http://schemas.microsoft.com/office/drawing/2014/main" id="{4E198327-8871-E347-ABF7-7E53EA57930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526316" y="6093296"/>
            <a:ext cx="2597961" cy="780306"/>
          </a:xfrm>
          <a:prstGeom prst="rect">
            <a:avLst/>
          </a:prstGeom>
        </p:spPr>
      </p:pic>
    </p:spTree>
    <p:extLst>
      <p:ext uri="{BB962C8B-B14F-4D97-AF65-F5344CB8AC3E}">
        <p14:creationId xmlns:p14="http://schemas.microsoft.com/office/powerpoint/2010/main" val="4213711489"/>
      </p:ext>
    </p:extLst>
  </p:cSld>
  <p:clrMapOvr>
    <a:masterClrMapping/>
  </p:clrMapOvr>
</p:sld>
</file>

<file path=ppt/theme/theme1.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微笑PPT - 小A">
  <a:themeElements>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TotalTime>
  <Pages>0</Pages>
  <Words>570</Words>
  <Characters>0</Characters>
  <Application>Microsoft Macintosh PowerPoint</Application>
  <DocSecurity>0</DocSecurity>
  <PresentationFormat>全屏显示(4:3)</PresentationFormat>
  <Lines>0</Lines>
  <Paragraphs>77</Paragraphs>
  <Slides>17</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Arial</vt:lpstr>
      <vt:lpstr>Calibri</vt:lpstr>
      <vt:lpstr>Cambria Math</vt:lpstr>
      <vt:lpstr>Wingdings</vt:lpstr>
      <vt:lpstr>7_Office 主题</vt:lpstr>
      <vt:lpstr>微笑PPT - 小A</vt:lpstr>
      <vt:lpstr>Koopman eigenfunctions of Logistic Map</vt:lpstr>
      <vt:lpstr>Symbolic dynamics</vt:lpstr>
      <vt:lpstr>Koopman eigenfunctions of Logistic Map</vt:lpstr>
      <vt:lpstr>Koopman Operator is Effective, but…</vt:lpstr>
      <vt:lpstr>Find the simple structure of eigenfunction</vt:lpstr>
      <vt:lpstr>Tent Map</vt:lpstr>
      <vt:lpstr>Eigenfunctions of Tent map</vt:lpstr>
      <vt:lpstr>Eigenfunctions of Tent map (top 16)</vt:lpstr>
      <vt:lpstr>Eigenfunctions of Tent map (top 16)</vt:lpstr>
      <vt:lpstr>Iterative minimum (Interior point algorithm)</vt:lpstr>
      <vt:lpstr>SVG (Stochastic gradient descent)</vt:lpstr>
      <vt:lpstr>Henon map</vt:lpstr>
      <vt:lpstr>Koopman eigenfunctions of Henon Map</vt:lpstr>
      <vt:lpstr>Koopman eigenfunctions of Logistic Map</vt:lpstr>
      <vt:lpstr>Lorenz System</vt:lpstr>
      <vt:lpstr>Koopman eigenfunctions of Lorenz System</vt:lpstr>
      <vt:lpstr>Koopman eigenfunctions of Lorenz System</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嫩绿轻快简洁商务PPT模板</dc:title>
  <dc:subject>商务PPT模板</dc:subject>
  <dc:creator>PPT STORE</dc:creator>
  <cp:keywords>嫩绿 轻快 简洁 商务 PPT模板</cp:keywords>
  <dc:description> ☆ 感谢您使用PPT STORE网站平台上发布的免费原创作品，作品仅供个人或公司使用，为了您和PPT STORE以及原创作者的利益，请勿复制、传播、销售，否则将承担法律责任！_x000d_
_x000d_
  ☆ 其他网站或个人若进行转载发布PPT STORE平台的免费原创作品，请保留此文件和注释的完整性，并注明来源于 PPT STORE 官方网站：http://www.pptstore.net和PPT STORE 官方微博：http://weibo.com/pptstore_x000d_
     未按照要求转发或发布，PPT STORE平台将和原创作者共同维权，索取赔偿！_x000d_
_x000d_
  ☆ 感谢您支持原创设计事业，支持设计版权产品 ！_x000d_
_x000d_
  ☆ 本模板由PPT STORE官方网站 原创设计_x000d_
_x000d_
  ☆ PPT STORE 官方网站：http://www.pptstore.net_x000d_
_x000d_
  ☆ PPT STORE 官方微博：http://weibo.com/pptstore</dc:description>
  <cp:lastModifiedBy>Zhang Cong</cp:lastModifiedBy>
  <cp:revision>75</cp:revision>
  <cp:lastPrinted>1899-12-30T00:00:00Z</cp:lastPrinted>
  <dcterms:created xsi:type="dcterms:W3CDTF">2011-12-30T10:33:19Z</dcterms:created>
  <dcterms:modified xsi:type="dcterms:W3CDTF">2019-11-13T03:20:47Z</dcterms:modified>
  <cp:category>原创免费PPT模板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