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705" r:id="rId2"/>
  </p:sldMasterIdLst>
  <p:notesMasterIdLst>
    <p:notesMasterId r:id="rId25"/>
  </p:notesMasterIdLst>
  <p:sldIdLst>
    <p:sldId id="256" r:id="rId3"/>
    <p:sldId id="259" r:id="rId4"/>
    <p:sldId id="260" r:id="rId5"/>
    <p:sldId id="261" r:id="rId6"/>
    <p:sldId id="268" r:id="rId7"/>
    <p:sldId id="262" r:id="rId8"/>
    <p:sldId id="270" r:id="rId9"/>
    <p:sldId id="269" r:id="rId10"/>
    <p:sldId id="278" r:id="rId11"/>
    <p:sldId id="263" r:id="rId12"/>
    <p:sldId id="264" r:id="rId13"/>
    <p:sldId id="271" r:id="rId14"/>
    <p:sldId id="279" r:id="rId15"/>
    <p:sldId id="274" r:id="rId16"/>
    <p:sldId id="265" r:id="rId17"/>
    <p:sldId id="272" r:id="rId18"/>
    <p:sldId id="275" r:id="rId19"/>
    <p:sldId id="266" r:id="rId20"/>
    <p:sldId id="276" r:id="rId21"/>
    <p:sldId id="273" r:id="rId22"/>
    <p:sldId id="277" r:id="rId23"/>
    <p:sldId id="267" r:id="rId2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0"/>
    <p:restoredTop sz="94715"/>
  </p:normalViewPr>
  <p:slideViewPr>
    <p:cSldViewPr>
      <p:cViewPr varScale="1">
        <p:scale>
          <a:sx n="112" d="100"/>
          <a:sy n="112" d="100"/>
        </p:scale>
        <p:origin x="200" y="3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D236BA3-29E2-604E-80D4-BEDD6E9EBB9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F7D33388-ED4D-0647-A591-694B9582741E}"/>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24EC2C5-FC86-F048-894A-5DB50C49F422}" type="datetimeFigureOut">
              <a:rPr lang="zh-CN" altLang="en-US"/>
              <a:pPr>
                <a:defRPr/>
              </a:pPr>
              <a:t>2019/5/18</a:t>
            </a:fld>
            <a:endParaRPr lang="zh-CN" altLang="en-US"/>
          </a:p>
        </p:txBody>
      </p:sp>
      <p:sp>
        <p:nvSpPr>
          <p:cNvPr id="4" name="幻灯片图像占位符 3">
            <a:extLst>
              <a:ext uri="{FF2B5EF4-FFF2-40B4-BE49-F238E27FC236}">
                <a16:creationId xmlns:a16="http://schemas.microsoft.com/office/drawing/2014/main" id="{1D941C75-AAB9-F64C-B44C-E12EA105B152}"/>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F7976546-1846-3C4E-8693-E139A99D7A74}"/>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BCE5EF05-5ADB-5B4F-84A2-9D133A9200F6}"/>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25636193-AABE-2041-9095-095941911859}"/>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ED66A50-FC75-9841-9B8C-69536C00FD99}"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1">
            <a:extLst>
              <a:ext uri="{FF2B5EF4-FFF2-40B4-BE49-F238E27FC236}">
                <a16:creationId xmlns:a16="http://schemas.microsoft.com/office/drawing/2014/main" id="{154707D4-C231-A94E-9208-458E5853F63E}"/>
              </a:ext>
            </a:extLst>
          </p:cNvPr>
          <p:cNvSpPr>
            <a:spLocks noGrp="1" noChangeArrowheads="1"/>
          </p:cNvSpPr>
          <p:nvPr>
            <p:ph type="dt" sz="half" idx="10"/>
          </p:nvPr>
        </p:nvSpPr>
        <p:spPr>
          <a:ln/>
        </p:spPr>
        <p:txBody>
          <a:bodyPr/>
          <a:lstStyle>
            <a:lvl1pPr>
              <a:defRPr/>
            </a:lvl1pPr>
          </a:lstStyle>
          <a:p>
            <a:pPr>
              <a:defRPr/>
            </a:pPr>
            <a:fld id="{96B9ACC6-2306-E346-8374-1DDC34EFFC2C}" type="datetimeFigureOut">
              <a:rPr lang="zh-CN" altLang="en-US"/>
              <a:pPr>
                <a:defRPr/>
              </a:pPr>
              <a:t>2019/5/18</a:t>
            </a:fld>
            <a:endParaRPr lang="zh-CN" altLang="en-US"/>
          </a:p>
        </p:txBody>
      </p:sp>
      <p:sp>
        <p:nvSpPr>
          <p:cNvPr id="5" name="页脚占位符 2">
            <a:extLst>
              <a:ext uri="{FF2B5EF4-FFF2-40B4-BE49-F238E27FC236}">
                <a16:creationId xmlns:a16="http://schemas.microsoft.com/office/drawing/2014/main" id="{77EEEF8C-7390-F34F-AD4C-D828403EAA5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ABFD6D85-B58A-6740-98CF-B02351AF1286}"/>
              </a:ext>
            </a:extLst>
          </p:cNvPr>
          <p:cNvSpPr>
            <a:spLocks noGrp="1" noChangeArrowheads="1"/>
          </p:cNvSpPr>
          <p:nvPr>
            <p:ph type="sldNum" sz="quarter" idx="12"/>
          </p:nvPr>
        </p:nvSpPr>
        <p:spPr>
          <a:ln/>
        </p:spPr>
        <p:txBody>
          <a:bodyPr/>
          <a:lstStyle>
            <a:lvl1pPr>
              <a:defRPr/>
            </a:lvl1pPr>
          </a:lstStyle>
          <a:p>
            <a:fld id="{FF70A84F-D39B-1944-B028-510B6F44EBBD}" type="slidenum">
              <a:rPr lang="zh-CN" altLang="en-US"/>
              <a:pPr/>
              <a:t>‹#›</a:t>
            </a:fld>
            <a:endParaRPr lang="zh-CN" altLang="en-US"/>
          </a:p>
        </p:txBody>
      </p:sp>
    </p:spTree>
    <p:extLst>
      <p:ext uri="{BB962C8B-B14F-4D97-AF65-F5344CB8AC3E}">
        <p14:creationId xmlns:p14="http://schemas.microsoft.com/office/powerpoint/2010/main" val="1043204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a:extLst>
              <a:ext uri="{FF2B5EF4-FFF2-40B4-BE49-F238E27FC236}">
                <a16:creationId xmlns:a16="http://schemas.microsoft.com/office/drawing/2014/main" id="{A6F69357-05FB-AC40-BD9A-67E68A1E45CD}"/>
              </a:ext>
            </a:extLst>
          </p:cNvPr>
          <p:cNvSpPr>
            <a:spLocks noGrp="1" noChangeArrowheads="1"/>
          </p:cNvSpPr>
          <p:nvPr>
            <p:ph type="dt" sz="half" idx="10"/>
          </p:nvPr>
        </p:nvSpPr>
        <p:spPr>
          <a:ln/>
        </p:spPr>
        <p:txBody>
          <a:bodyPr/>
          <a:lstStyle>
            <a:lvl1pPr>
              <a:defRPr/>
            </a:lvl1pPr>
          </a:lstStyle>
          <a:p>
            <a:pPr>
              <a:defRPr/>
            </a:pPr>
            <a:fld id="{F23987ED-9F4F-C141-BF30-1EE4C436FDA3}" type="datetimeFigureOut">
              <a:rPr lang="zh-CN" altLang="en-US"/>
              <a:pPr>
                <a:defRPr/>
              </a:pPr>
              <a:t>2019/5/18</a:t>
            </a:fld>
            <a:endParaRPr lang="zh-CN" altLang="en-US"/>
          </a:p>
        </p:txBody>
      </p:sp>
      <p:sp>
        <p:nvSpPr>
          <p:cNvPr id="5" name="页脚占位符 2">
            <a:extLst>
              <a:ext uri="{FF2B5EF4-FFF2-40B4-BE49-F238E27FC236}">
                <a16:creationId xmlns:a16="http://schemas.microsoft.com/office/drawing/2014/main" id="{01C74F4D-291C-AB44-800B-3782EAE6CAE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7B007288-03FA-2544-B8C6-2145E5E7D8E4}"/>
              </a:ext>
            </a:extLst>
          </p:cNvPr>
          <p:cNvSpPr>
            <a:spLocks noGrp="1" noChangeArrowheads="1"/>
          </p:cNvSpPr>
          <p:nvPr>
            <p:ph type="sldNum" sz="quarter" idx="12"/>
          </p:nvPr>
        </p:nvSpPr>
        <p:spPr>
          <a:ln/>
        </p:spPr>
        <p:txBody>
          <a:bodyPr/>
          <a:lstStyle>
            <a:lvl1pPr>
              <a:defRPr/>
            </a:lvl1pPr>
          </a:lstStyle>
          <a:p>
            <a:fld id="{8993F2FC-4FBD-194A-9034-0A9893C60D71}" type="slidenum">
              <a:rPr lang="zh-CN" altLang="en-US"/>
              <a:pPr/>
              <a:t>‹#›</a:t>
            </a:fld>
            <a:endParaRPr lang="zh-CN" altLang="en-US"/>
          </a:p>
        </p:txBody>
      </p:sp>
    </p:spTree>
    <p:extLst>
      <p:ext uri="{BB962C8B-B14F-4D97-AF65-F5344CB8AC3E}">
        <p14:creationId xmlns:p14="http://schemas.microsoft.com/office/powerpoint/2010/main" val="422645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a:extLst>
              <a:ext uri="{FF2B5EF4-FFF2-40B4-BE49-F238E27FC236}">
                <a16:creationId xmlns:a16="http://schemas.microsoft.com/office/drawing/2014/main" id="{2A1CE280-6616-294A-ADC8-753C4BBCA96D}"/>
              </a:ext>
            </a:extLst>
          </p:cNvPr>
          <p:cNvSpPr>
            <a:spLocks noGrp="1" noChangeArrowheads="1"/>
          </p:cNvSpPr>
          <p:nvPr>
            <p:ph type="dt" sz="half" idx="10"/>
          </p:nvPr>
        </p:nvSpPr>
        <p:spPr>
          <a:ln/>
        </p:spPr>
        <p:txBody>
          <a:bodyPr/>
          <a:lstStyle>
            <a:lvl1pPr>
              <a:defRPr/>
            </a:lvl1pPr>
          </a:lstStyle>
          <a:p>
            <a:pPr>
              <a:defRPr/>
            </a:pPr>
            <a:fld id="{55153C7D-324B-E74C-B24E-F3D16CA97787}" type="datetimeFigureOut">
              <a:rPr lang="zh-CN" altLang="en-US"/>
              <a:pPr>
                <a:defRPr/>
              </a:pPr>
              <a:t>2019/5/18</a:t>
            </a:fld>
            <a:endParaRPr lang="zh-CN" altLang="en-US"/>
          </a:p>
        </p:txBody>
      </p:sp>
      <p:sp>
        <p:nvSpPr>
          <p:cNvPr id="5" name="页脚占位符 2">
            <a:extLst>
              <a:ext uri="{FF2B5EF4-FFF2-40B4-BE49-F238E27FC236}">
                <a16:creationId xmlns:a16="http://schemas.microsoft.com/office/drawing/2014/main" id="{AFB56657-1FD5-1040-BDA4-8ECD6361FF6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49D14691-E64A-7F43-8C66-97F98310FDB3}"/>
              </a:ext>
            </a:extLst>
          </p:cNvPr>
          <p:cNvSpPr>
            <a:spLocks noGrp="1" noChangeArrowheads="1"/>
          </p:cNvSpPr>
          <p:nvPr>
            <p:ph type="sldNum" sz="quarter" idx="12"/>
          </p:nvPr>
        </p:nvSpPr>
        <p:spPr>
          <a:ln/>
        </p:spPr>
        <p:txBody>
          <a:bodyPr/>
          <a:lstStyle>
            <a:lvl1pPr>
              <a:defRPr/>
            </a:lvl1pPr>
          </a:lstStyle>
          <a:p>
            <a:fld id="{23B54F4E-6C08-EC4C-AE61-C736D3EADC78}" type="slidenum">
              <a:rPr lang="zh-CN" altLang="en-US"/>
              <a:pPr/>
              <a:t>‹#›</a:t>
            </a:fld>
            <a:endParaRPr lang="zh-CN" altLang="en-US"/>
          </a:p>
        </p:txBody>
      </p:sp>
    </p:spTree>
    <p:extLst>
      <p:ext uri="{BB962C8B-B14F-4D97-AF65-F5344CB8AC3E}">
        <p14:creationId xmlns:p14="http://schemas.microsoft.com/office/powerpoint/2010/main" val="1980209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6" descr="1">
            <a:extLst>
              <a:ext uri="{FF2B5EF4-FFF2-40B4-BE49-F238E27FC236}">
                <a16:creationId xmlns:a16="http://schemas.microsoft.com/office/drawing/2014/main" id="{FAFDBBFC-950A-4646-B7C3-3F0FC36B66C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838578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897262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22777049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981076"/>
            <a:ext cx="4027487" cy="5373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1076"/>
            <a:ext cx="4027488" cy="5373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8447132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161198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40993920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14291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73051"/>
            <a:ext cx="3008313"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4"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5299371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a:extLst>
              <a:ext uri="{FF2B5EF4-FFF2-40B4-BE49-F238E27FC236}">
                <a16:creationId xmlns:a16="http://schemas.microsoft.com/office/drawing/2014/main" id="{C34095CA-CC95-554E-B6EF-089E3AFF8E35}"/>
              </a:ext>
            </a:extLst>
          </p:cNvPr>
          <p:cNvSpPr>
            <a:spLocks noGrp="1" noChangeArrowheads="1"/>
          </p:cNvSpPr>
          <p:nvPr>
            <p:ph type="dt" sz="half" idx="10"/>
          </p:nvPr>
        </p:nvSpPr>
        <p:spPr>
          <a:ln/>
        </p:spPr>
        <p:txBody>
          <a:bodyPr/>
          <a:lstStyle>
            <a:lvl1pPr>
              <a:defRPr/>
            </a:lvl1pPr>
          </a:lstStyle>
          <a:p>
            <a:pPr>
              <a:defRPr/>
            </a:pPr>
            <a:fld id="{B7976411-B6E8-D94C-8694-D9AF10A2FBE0}" type="datetimeFigureOut">
              <a:rPr lang="zh-CN" altLang="en-US"/>
              <a:pPr>
                <a:defRPr/>
              </a:pPr>
              <a:t>2019/5/18</a:t>
            </a:fld>
            <a:endParaRPr lang="zh-CN" altLang="en-US"/>
          </a:p>
        </p:txBody>
      </p:sp>
      <p:sp>
        <p:nvSpPr>
          <p:cNvPr id="5" name="页脚占位符 2">
            <a:extLst>
              <a:ext uri="{FF2B5EF4-FFF2-40B4-BE49-F238E27FC236}">
                <a16:creationId xmlns:a16="http://schemas.microsoft.com/office/drawing/2014/main" id="{5B53620A-7D32-E441-ADDE-7F23F9F09F7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934E93CB-3DD4-1745-BC11-3E3F17A6D37C}"/>
              </a:ext>
            </a:extLst>
          </p:cNvPr>
          <p:cNvSpPr>
            <a:spLocks noGrp="1" noChangeArrowheads="1"/>
          </p:cNvSpPr>
          <p:nvPr>
            <p:ph type="sldNum" sz="quarter" idx="12"/>
          </p:nvPr>
        </p:nvSpPr>
        <p:spPr>
          <a:ln/>
        </p:spPr>
        <p:txBody>
          <a:bodyPr/>
          <a:lstStyle>
            <a:lvl1pPr>
              <a:defRPr/>
            </a:lvl1pPr>
          </a:lstStyle>
          <a:p>
            <a:fld id="{2C2FAA6E-7EEF-EB48-B8EB-AFA39581AC66}" type="slidenum">
              <a:rPr lang="zh-CN" altLang="en-US"/>
              <a:pPr/>
              <a:t>‹#›</a:t>
            </a:fld>
            <a:endParaRPr lang="zh-CN" altLang="en-US"/>
          </a:p>
        </p:txBody>
      </p:sp>
    </p:spTree>
    <p:extLst>
      <p:ext uri="{BB962C8B-B14F-4D97-AF65-F5344CB8AC3E}">
        <p14:creationId xmlns:p14="http://schemas.microsoft.com/office/powerpoint/2010/main" val="34957900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9495917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324415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115889"/>
            <a:ext cx="2051050" cy="6238876"/>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6" y="115889"/>
            <a:ext cx="6003925" cy="6238876"/>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260191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1">
            <a:extLst>
              <a:ext uri="{FF2B5EF4-FFF2-40B4-BE49-F238E27FC236}">
                <a16:creationId xmlns:a16="http://schemas.microsoft.com/office/drawing/2014/main" id="{D7C7DFCB-3D03-A143-9511-A95F88624DA7}"/>
              </a:ext>
            </a:extLst>
          </p:cNvPr>
          <p:cNvSpPr>
            <a:spLocks noGrp="1" noChangeArrowheads="1"/>
          </p:cNvSpPr>
          <p:nvPr>
            <p:ph type="dt" sz="half" idx="10"/>
          </p:nvPr>
        </p:nvSpPr>
        <p:spPr>
          <a:ln/>
        </p:spPr>
        <p:txBody>
          <a:bodyPr/>
          <a:lstStyle>
            <a:lvl1pPr>
              <a:defRPr/>
            </a:lvl1pPr>
          </a:lstStyle>
          <a:p>
            <a:pPr>
              <a:defRPr/>
            </a:pPr>
            <a:fld id="{FDA4482E-03E3-CD46-B68F-C0AFFAB7C513}" type="datetimeFigureOut">
              <a:rPr lang="zh-CN" altLang="en-US"/>
              <a:pPr>
                <a:defRPr/>
              </a:pPr>
              <a:t>2019/5/18</a:t>
            </a:fld>
            <a:endParaRPr lang="zh-CN" altLang="en-US"/>
          </a:p>
        </p:txBody>
      </p:sp>
      <p:sp>
        <p:nvSpPr>
          <p:cNvPr id="5" name="页脚占位符 2">
            <a:extLst>
              <a:ext uri="{FF2B5EF4-FFF2-40B4-BE49-F238E27FC236}">
                <a16:creationId xmlns:a16="http://schemas.microsoft.com/office/drawing/2014/main" id="{3C316595-44B0-8440-84B1-F9A3CCAF7F3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0E7C469E-6CBC-ED40-80F1-7CBC3583640B}"/>
              </a:ext>
            </a:extLst>
          </p:cNvPr>
          <p:cNvSpPr>
            <a:spLocks noGrp="1" noChangeArrowheads="1"/>
          </p:cNvSpPr>
          <p:nvPr>
            <p:ph type="sldNum" sz="quarter" idx="12"/>
          </p:nvPr>
        </p:nvSpPr>
        <p:spPr>
          <a:ln/>
        </p:spPr>
        <p:txBody>
          <a:bodyPr/>
          <a:lstStyle>
            <a:lvl1pPr>
              <a:defRPr/>
            </a:lvl1pPr>
          </a:lstStyle>
          <a:p>
            <a:fld id="{9910F516-2BB0-B94F-B3E9-9B690071F114}" type="slidenum">
              <a:rPr lang="zh-CN" altLang="en-US"/>
              <a:pPr/>
              <a:t>‹#›</a:t>
            </a:fld>
            <a:endParaRPr lang="zh-CN" altLang="en-US"/>
          </a:p>
        </p:txBody>
      </p:sp>
    </p:spTree>
    <p:extLst>
      <p:ext uri="{BB962C8B-B14F-4D97-AF65-F5344CB8AC3E}">
        <p14:creationId xmlns:p14="http://schemas.microsoft.com/office/powerpoint/2010/main" val="412109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1">
            <a:extLst>
              <a:ext uri="{FF2B5EF4-FFF2-40B4-BE49-F238E27FC236}">
                <a16:creationId xmlns:a16="http://schemas.microsoft.com/office/drawing/2014/main" id="{7AB2C82E-BF4E-3542-BE35-F3AC21BB3B2A}"/>
              </a:ext>
            </a:extLst>
          </p:cNvPr>
          <p:cNvSpPr>
            <a:spLocks noGrp="1" noChangeArrowheads="1"/>
          </p:cNvSpPr>
          <p:nvPr>
            <p:ph type="dt" sz="half" idx="10"/>
          </p:nvPr>
        </p:nvSpPr>
        <p:spPr>
          <a:ln/>
        </p:spPr>
        <p:txBody>
          <a:bodyPr/>
          <a:lstStyle>
            <a:lvl1pPr>
              <a:defRPr/>
            </a:lvl1pPr>
          </a:lstStyle>
          <a:p>
            <a:pPr>
              <a:defRPr/>
            </a:pPr>
            <a:fld id="{3B32C570-B64C-7D47-91BE-C5257072B8E7}" type="datetimeFigureOut">
              <a:rPr lang="zh-CN" altLang="en-US"/>
              <a:pPr>
                <a:defRPr/>
              </a:pPr>
              <a:t>2019/5/18</a:t>
            </a:fld>
            <a:endParaRPr lang="zh-CN" altLang="en-US"/>
          </a:p>
        </p:txBody>
      </p:sp>
      <p:sp>
        <p:nvSpPr>
          <p:cNvPr id="6" name="页脚占位符 2">
            <a:extLst>
              <a:ext uri="{FF2B5EF4-FFF2-40B4-BE49-F238E27FC236}">
                <a16:creationId xmlns:a16="http://schemas.microsoft.com/office/drawing/2014/main" id="{D18D693E-FDB8-0E4E-B0FC-E623FC31EBF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a:extLst>
              <a:ext uri="{FF2B5EF4-FFF2-40B4-BE49-F238E27FC236}">
                <a16:creationId xmlns:a16="http://schemas.microsoft.com/office/drawing/2014/main" id="{1C6817D2-3AA1-754D-A3F0-53D08B76DA71}"/>
              </a:ext>
            </a:extLst>
          </p:cNvPr>
          <p:cNvSpPr>
            <a:spLocks noGrp="1" noChangeArrowheads="1"/>
          </p:cNvSpPr>
          <p:nvPr>
            <p:ph type="sldNum" sz="quarter" idx="12"/>
          </p:nvPr>
        </p:nvSpPr>
        <p:spPr>
          <a:ln/>
        </p:spPr>
        <p:txBody>
          <a:bodyPr/>
          <a:lstStyle>
            <a:lvl1pPr>
              <a:defRPr/>
            </a:lvl1pPr>
          </a:lstStyle>
          <a:p>
            <a:fld id="{93DBBCE3-F858-2143-965D-46D2A7B3098C}" type="slidenum">
              <a:rPr lang="zh-CN" altLang="en-US"/>
              <a:pPr/>
              <a:t>‹#›</a:t>
            </a:fld>
            <a:endParaRPr lang="zh-CN" altLang="en-US"/>
          </a:p>
        </p:txBody>
      </p:sp>
    </p:spTree>
    <p:extLst>
      <p:ext uri="{BB962C8B-B14F-4D97-AF65-F5344CB8AC3E}">
        <p14:creationId xmlns:p14="http://schemas.microsoft.com/office/powerpoint/2010/main" val="1779831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1">
            <a:extLst>
              <a:ext uri="{FF2B5EF4-FFF2-40B4-BE49-F238E27FC236}">
                <a16:creationId xmlns:a16="http://schemas.microsoft.com/office/drawing/2014/main" id="{50AF8508-0967-E743-9E23-2F9F528010F1}"/>
              </a:ext>
            </a:extLst>
          </p:cNvPr>
          <p:cNvSpPr>
            <a:spLocks noGrp="1" noChangeArrowheads="1"/>
          </p:cNvSpPr>
          <p:nvPr>
            <p:ph type="dt" sz="half" idx="10"/>
          </p:nvPr>
        </p:nvSpPr>
        <p:spPr>
          <a:ln/>
        </p:spPr>
        <p:txBody>
          <a:bodyPr/>
          <a:lstStyle>
            <a:lvl1pPr>
              <a:defRPr/>
            </a:lvl1pPr>
          </a:lstStyle>
          <a:p>
            <a:pPr>
              <a:defRPr/>
            </a:pPr>
            <a:fld id="{3DB9E85F-6358-A94F-B8E7-3A62D5BBD034}" type="datetimeFigureOut">
              <a:rPr lang="zh-CN" altLang="en-US"/>
              <a:pPr>
                <a:defRPr/>
              </a:pPr>
              <a:t>2019/5/18</a:t>
            </a:fld>
            <a:endParaRPr lang="zh-CN" altLang="en-US"/>
          </a:p>
        </p:txBody>
      </p:sp>
      <p:sp>
        <p:nvSpPr>
          <p:cNvPr id="8" name="页脚占位符 2">
            <a:extLst>
              <a:ext uri="{FF2B5EF4-FFF2-40B4-BE49-F238E27FC236}">
                <a16:creationId xmlns:a16="http://schemas.microsoft.com/office/drawing/2014/main" id="{010F956F-6A0C-EB4B-9A52-068B9254D89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3">
            <a:extLst>
              <a:ext uri="{FF2B5EF4-FFF2-40B4-BE49-F238E27FC236}">
                <a16:creationId xmlns:a16="http://schemas.microsoft.com/office/drawing/2014/main" id="{3F770D70-5DC4-1647-A3BF-64639696D050}"/>
              </a:ext>
            </a:extLst>
          </p:cNvPr>
          <p:cNvSpPr>
            <a:spLocks noGrp="1" noChangeArrowheads="1"/>
          </p:cNvSpPr>
          <p:nvPr>
            <p:ph type="sldNum" sz="quarter" idx="12"/>
          </p:nvPr>
        </p:nvSpPr>
        <p:spPr>
          <a:ln/>
        </p:spPr>
        <p:txBody>
          <a:bodyPr/>
          <a:lstStyle>
            <a:lvl1pPr>
              <a:defRPr/>
            </a:lvl1pPr>
          </a:lstStyle>
          <a:p>
            <a:fld id="{3EBE02BA-2EA4-CB4D-B03B-1A99DAA3CAD5}" type="slidenum">
              <a:rPr lang="zh-CN" altLang="en-US"/>
              <a:pPr/>
              <a:t>‹#›</a:t>
            </a:fld>
            <a:endParaRPr lang="zh-CN" altLang="en-US"/>
          </a:p>
        </p:txBody>
      </p:sp>
    </p:spTree>
    <p:extLst>
      <p:ext uri="{BB962C8B-B14F-4D97-AF65-F5344CB8AC3E}">
        <p14:creationId xmlns:p14="http://schemas.microsoft.com/office/powerpoint/2010/main" val="1064982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1">
            <a:extLst>
              <a:ext uri="{FF2B5EF4-FFF2-40B4-BE49-F238E27FC236}">
                <a16:creationId xmlns:a16="http://schemas.microsoft.com/office/drawing/2014/main" id="{A236E79E-2B1D-B34A-B3CB-83415412C816}"/>
              </a:ext>
            </a:extLst>
          </p:cNvPr>
          <p:cNvSpPr>
            <a:spLocks noGrp="1" noChangeArrowheads="1"/>
          </p:cNvSpPr>
          <p:nvPr>
            <p:ph type="dt" sz="half" idx="10"/>
          </p:nvPr>
        </p:nvSpPr>
        <p:spPr>
          <a:ln/>
        </p:spPr>
        <p:txBody>
          <a:bodyPr/>
          <a:lstStyle>
            <a:lvl1pPr>
              <a:defRPr/>
            </a:lvl1pPr>
          </a:lstStyle>
          <a:p>
            <a:pPr>
              <a:defRPr/>
            </a:pPr>
            <a:fld id="{5CFFD4B6-45F7-D64D-8720-9180A80817A8}" type="datetimeFigureOut">
              <a:rPr lang="zh-CN" altLang="en-US"/>
              <a:pPr>
                <a:defRPr/>
              </a:pPr>
              <a:t>2019/5/18</a:t>
            </a:fld>
            <a:endParaRPr lang="zh-CN" altLang="en-US"/>
          </a:p>
        </p:txBody>
      </p:sp>
      <p:sp>
        <p:nvSpPr>
          <p:cNvPr id="4" name="页脚占位符 2">
            <a:extLst>
              <a:ext uri="{FF2B5EF4-FFF2-40B4-BE49-F238E27FC236}">
                <a16:creationId xmlns:a16="http://schemas.microsoft.com/office/drawing/2014/main" id="{EBF5995C-29FA-D74A-90B7-5EF7C0CBB2E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3">
            <a:extLst>
              <a:ext uri="{FF2B5EF4-FFF2-40B4-BE49-F238E27FC236}">
                <a16:creationId xmlns:a16="http://schemas.microsoft.com/office/drawing/2014/main" id="{89503668-2FA0-AE4A-B2B1-689936ED4C75}"/>
              </a:ext>
            </a:extLst>
          </p:cNvPr>
          <p:cNvSpPr>
            <a:spLocks noGrp="1" noChangeArrowheads="1"/>
          </p:cNvSpPr>
          <p:nvPr>
            <p:ph type="sldNum" sz="quarter" idx="12"/>
          </p:nvPr>
        </p:nvSpPr>
        <p:spPr>
          <a:ln/>
        </p:spPr>
        <p:txBody>
          <a:bodyPr/>
          <a:lstStyle>
            <a:lvl1pPr>
              <a:defRPr/>
            </a:lvl1pPr>
          </a:lstStyle>
          <a:p>
            <a:fld id="{508742D5-59CC-C64E-82A5-57D4E086DA74}" type="slidenum">
              <a:rPr lang="zh-CN" altLang="en-US"/>
              <a:pPr/>
              <a:t>‹#›</a:t>
            </a:fld>
            <a:endParaRPr lang="zh-CN" altLang="en-US"/>
          </a:p>
        </p:txBody>
      </p:sp>
    </p:spTree>
    <p:extLst>
      <p:ext uri="{BB962C8B-B14F-4D97-AF65-F5344CB8AC3E}">
        <p14:creationId xmlns:p14="http://schemas.microsoft.com/office/powerpoint/2010/main" val="18812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CCC7038-FE14-A04E-BA26-D4E1983B2CD5}"/>
              </a:ext>
            </a:extLst>
          </p:cNvPr>
          <p:cNvSpPr>
            <a:spLocks noGrp="1" noChangeArrowheads="1"/>
          </p:cNvSpPr>
          <p:nvPr>
            <p:ph type="dt" sz="half" idx="10"/>
          </p:nvPr>
        </p:nvSpPr>
        <p:spPr>
          <a:ln/>
        </p:spPr>
        <p:txBody>
          <a:bodyPr/>
          <a:lstStyle>
            <a:lvl1pPr>
              <a:defRPr/>
            </a:lvl1pPr>
          </a:lstStyle>
          <a:p>
            <a:pPr>
              <a:defRPr/>
            </a:pPr>
            <a:fld id="{61B902BF-3B22-E44B-96E1-27D1A93D945F}" type="datetimeFigureOut">
              <a:rPr lang="zh-CN" altLang="en-US"/>
              <a:pPr>
                <a:defRPr/>
              </a:pPr>
              <a:t>2019/5/18</a:t>
            </a:fld>
            <a:endParaRPr lang="zh-CN" altLang="en-US"/>
          </a:p>
        </p:txBody>
      </p:sp>
      <p:sp>
        <p:nvSpPr>
          <p:cNvPr id="3" name="页脚占位符 2">
            <a:extLst>
              <a:ext uri="{FF2B5EF4-FFF2-40B4-BE49-F238E27FC236}">
                <a16:creationId xmlns:a16="http://schemas.microsoft.com/office/drawing/2014/main" id="{001D7775-A6C7-AC47-8103-3031F9E29C9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3">
            <a:extLst>
              <a:ext uri="{FF2B5EF4-FFF2-40B4-BE49-F238E27FC236}">
                <a16:creationId xmlns:a16="http://schemas.microsoft.com/office/drawing/2014/main" id="{63DE9BB7-AE26-5246-AD07-60470188DFB0}"/>
              </a:ext>
            </a:extLst>
          </p:cNvPr>
          <p:cNvSpPr>
            <a:spLocks noGrp="1" noChangeArrowheads="1"/>
          </p:cNvSpPr>
          <p:nvPr>
            <p:ph type="sldNum" sz="quarter" idx="12"/>
          </p:nvPr>
        </p:nvSpPr>
        <p:spPr>
          <a:ln/>
        </p:spPr>
        <p:txBody>
          <a:bodyPr/>
          <a:lstStyle>
            <a:lvl1pPr>
              <a:defRPr/>
            </a:lvl1pPr>
          </a:lstStyle>
          <a:p>
            <a:fld id="{574FCC4A-11D1-C249-B454-030FF8C41CA8}" type="slidenum">
              <a:rPr lang="zh-CN" altLang="en-US"/>
              <a:pPr/>
              <a:t>‹#›</a:t>
            </a:fld>
            <a:endParaRPr lang="zh-CN" altLang="en-US"/>
          </a:p>
        </p:txBody>
      </p:sp>
    </p:spTree>
    <p:extLst>
      <p:ext uri="{BB962C8B-B14F-4D97-AF65-F5344CB8AC3E}">
        <p14:creationId xmlns:p14="http://schemas.microsoft.com/office/powerpoint/2010/main" val="265920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1">
            <a:extLst>
              <a:ext uri="{FF2B5EF4-FFF2-40B4-BE49-F238E27FC236}">
                <a16:creationId xmlns:a16="http://schemas.microsoft.com/office/drawing/2014/main" id="{84AF3E20-6FED-004D-823E-42FDF2CA5DB3}"/>
              </a:ext>
            </a:extLst>
          </p:cNvPr>
          <p:cNvSpPr>
            <a:spLocks noGrp="1" noChangeArrowheads="1"/>
          </p:cNvSpPr>
          <p:nvPr>
            <p:ph type="dt" sz="half" idx="10"/>
          </p:nvPr>
        </p:nvSpPr>
        <p:spPr>
          <a:ln/>
        </p:spPr>
        <p:txBody>
          <a:bodyPr/>
          <a:lstStyle>
            <a:lvl1pPr>
              <a:defRPr/>
            </a:lvl1pPr>
          </a:lstStyle>
          <a:p>
            <a:pPr>
              <a:defRPr/>
            </a:pPr>
            <a:fld id="{F1230315-3F35-0F46-B1D8-24EE6A8ADB02}" type="datetimeFigureOut">
              <a:rPr lang="zh-CN" altLang="en-US"/>
              <a:pPr>
                <a:defRPr/>
              </a:pPr>
              <a:t>2019/5/18</a:t>
            </a:fld>
            <a:endParaRPr lang="zh-CN" altLang="en-US"/>
          </a:p>
        </p:txBody>
      </p:sp>
      <p:sp>
        <p:nvSpPr>
          <p:cNvPr id="6" name="页脚占位符 2">
            <a:extLst>
              <a:ext uri="{FF2B5EF4-FFF2-40B4-BE49-F238E27FC236}">
                <a16:creationId xmlns:a16="http://schemas.microsoft.com/office/drawing/2014/main" id="{D1467D92-D388-1C42-983C-1C57FC52F92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a:extLst>
              <a:ext uri="{FF2B5EF4-FFF2-40B4-BE49-F238E27FC236}">
                <a16:creationId xmlns:a16="http://schemas.microsoft.com/office/drawing/2014/main" id="{F5B133ED-A2EB-704A-B23A-7E71920B54C3}"/>
              </a:ext>
            </a:extLst>
          </p:cNvPr>
          <p:cNvSpPr>
            <a:spLocks noGrp="1" noChangeArrowheads="1"/>
          </p:cNvSpPr>
          <p:nvPr>
            <p:ph type="sldNum" sz="quarter" idx="12"/>
          </p:nvPr>
        </p:nvSpPr>
        <p:spPr>
          <a:ln/>
        </p:spPr>
        <p:txBody>
          <a:bodyPr/>
          <a:lstStyle>
            <a:lvl1pPr>
              <a:defRPr/>
            </a:lvl1pPr>
          </a:lstStyle>
          <a:p>
            <a:fld id="{15A6DDA9-F059-154E-B8FF-67D2178FE3B4}" type="slidenum">
              <a:rPr lang="zh-CN" altLang="en-US"/>
              <a:pPr/>
              <a:t>‹#›</a:t>
            </a:fld>
            <a:endParaRPr lang="zh-CN" altLang="en-US"/>
          </a:p>
        </p:txBody>
      </p:sp>
    </p:spTree>
    <p:extLst>
      <p:ext uri="{BB962C8B-B14F-4D97-AF65-F5344CB8AC3E}">
        <p14:creationId xmlns:p14="http://schemas.microsoft.com/office/powerpoint/2010/main" val="674366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1">
            <a:extLst>
              <a:ext uri="{FF2B5EF4-FFF2-40B4-BE49-F238E27FC236}">
                <a16:creationId xmlns:a16="http://schemas.microsoft.com/office/drawing/2014/main" id="{30C11D66-4ED5-1E4C-AD70-B8491D6E1646}"/>
              </a:ext>
            </a:extLst>
          </p:cNvPr>
          <p:cNvSpPr>
            <a:spLocks noGrp="1" noChangeArrowheads="1"/>
          </p:cNvSpPr>
          <p:nvPr>
            <p:ph type="dt" sz="half" idx="10"/>
          </p:nvPr>
        </p:nvSpPr>
        <p:spPr>
          <a:ln/>
        </p:spPr>
        <p:txBody>
          <a:bodyPr/>
          <a:lstStyle>
            <a:lvl1pPr>
              <a:defRPr/>
            </a:lvl1pPr>
          </a:lstStyle>
          <a:p>
            <a:pPr>
              <a:defRPr/>
            </a:pPr>
            <a:fld id="{6BF17C94-F092-1A4F-B952-A64C4217CD62}" type="datetimeFigureOut">
              <a:rPr lang="zh-CN" altLang="en-US"/>
              <a:pPr>
                <a:defRPr/>
              </a:pPr>
              <a:t>2019/5/18</a:t>
            </a:fld>
            <a:endParaRPr lang="zh-CN" altLang="en-US"/>
          </a:p>
        </p:txBody>
      </p:sp>
      <p:sp>
        <p:nvSpPr>
          <p:cNvPr id="6" name="页脚占位符 2">
            <a:extLst>
              <a:ext uri="{FF2B5EF4-FFF2-40B4-BE49-F238E27FC236}">
                <a16:creationId xmlns:a16="http://schemas.microsoft.com/office/drawing/2014/main" id="{D45370F6-85D6-2949-89AE-9F4BE94109A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a:extLst>
              <a:ext uri="{FF2B5EF4-FFF2-40B4-BE49-F238E27FC236}">
                <a16:creationId xmlns:a16="http://schemas.microsoft.com/office/drawing/2014/main" id="{9D056F57-0EBE-1742-AC2A-65D8F6A451EE}"/>
              </a:ext>
            </a:extLst>
          </p:cNvPr>
          <p:cNvSpPr>
            <a:spLocks noGrp="1" noChangeArrowheads="1"/>
          </p:cNvSpPr>
          <p:nvPr>
            <p:ph type="sldNum" sz="quarter" idx="12"/>
          </p:nvPr>
        </p:nvSpPr>
        <p:spPr>
          <a:ln/>
        </p:spPr>
        <p:txBody>
          <a:bodyPr/>
          <a:lstStyle>
            <a:lvl1pPr>
              <a:defRPr/>
            </a:lvl1pPr>
          </a:lstStyle>
          <a:p>
            <a:fld id="{9F41B384-12D8-0247-83AD-3A0524DEA4B2}" type="slidenum">
              <a:rPr lang="zh-CN" altLang="en-US"/>
              <a:pPr/>
              <a:t>‹#›</a:t>
            </a:fld>
            <a:endParaRPr lang="zh-CN" altLang="en-US"/>
          </a:p>
        </p:txBody>
      </p:sp>
    </p:spTree>
    <p:extLst>
      <p:ext uri="{BB962C8B-B14F-4D97-AF65-F5344CB8AC3E}">
        <p14:creationId xmlns:p14="http://schemas.microsoft.com/office/powerpoint/2010/main" val="192996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矩形 6">
            <a:extLst>
              <a:ext uri="{FF2B5EF4-FFF2-40B4-BE49-F238E27FC236}">
                <a16:creationId xmlns:a16="http://schemas.microsoft.com/office/drawing/2014/main" id="{EA08CD50-D6C9-C24E-9864-3BF4C083AADF}"/>
              </a:ext>
            </a:extLst>
          </p:cNvPr>
          <p:cNvSpPr>
            <a:spLocks noChangeArrowheads="1"/>
          </p:cNvSpPr>
          <p:nvPr/>
        </p:nvSpPr>
        <p:spPr bwMode="auto">
          <a:xfrm>
            <a:off x="0" y="0"/>
            <a:ext cx="9144000" cy="6858000"/>
          </a:xfrm>
          <a:prstGeom prst="rect">
            <a:avLst/>
          </a:prstGeom>
          <a:solidFill>
            <a:srgbClr val="F2EDC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051" name="日期占位符 1">
            <a:extLst>
              <a:ext uri="{FF2B5EF4-FFF2-40B4-BE49-F238E27FC236}">
                <a16:creationId xmlns:a16="http://schemas.microsoft.com/office/drawing/2014/main" id="{2389D9DD-70C3-5E44-B7A2-74154339D190}"/>
              </a:ext>
            </a:extLst>
          </p:cNvPr>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lvl1pPr>
          </a:lstStyle>
          <a:p>
            <a:pPr>
              <a:defRPr/>
            </a:pPr>
            <a:fld id="{DF2FC1FF-98FB-0748-B8D0-37E71406D7C3}" type="datetimeFigureOut">
              <a:rPr lang="zh-CN" altLang="en-US"/>
              <a:pPr>
                <a:defRPr/>
              </a:pPr>
              <a:t>2019/5/18</a:t>
            </a:fld>
            <a:endParaRPr lang="zh-CN" altLang="en-US"/>
          </a:p>
        </p:txBody>
      </p:sp>
      <p:sp>
        <p:nvSpPr>
          <p:cNvPr id="2052" name="页脚占位符 2">
            <a:extLst>
              <a:ext uri="{FF2B5EF4-FFF2-40B4-BE49-F238E27FC236}">
                <a16:creationId xmlns:a16="http://schemas.microsoft.com/office/drawing/2014/main" id="{B70F31FE-6394-E54E-A82B-B0FBD68575F5}"/>
              </a:ext>
            </a:extLst>
          </p:cNvPr>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lvl1pPr>
          </a:lstStyle>
          <a:p>
            <a:pPr>
              <a:defRPr/>
            </a:pPr>
            <a:endParaRPr lang="zh-CN" altLang="en-US"/>
          </a:p>
        </p:txBody>
      </p:sp>
      <p:sp>
        <p:nvSpPr>
          <p:cNvPr id="2053" name="灯片编号占位符 3">
            <a:extLst>
              <a:ext uri="{FF2B5EF4-FFF2-40B4-BE49-F238E27FC236}">
                <a16:creationId xmlns:a16="http://schemas.microsoft.com/office/drawing/2014/main" id="{BF1A8C17-2C86-4848-BFB9-A832BB25D770}"/>
              </a:ext>
            </a:extLst>
          </p:cNvPr>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lvl1pPr>
          </a:lstStyle>
          <a:p>
            <a:fld id="{4AF065A4-476E-E04A-B0E2-1E8F32DE4062}"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2-2">
            <a:extLst>
              <a:ext uri="{FF2B5EF4-FFF2-40B4-BE49-F238E27FC236}">
                <a16:creationId xmlns:a16="http://schemas.microsoft.com/office/drawing/2014/main" id="{64FD1E5E-6CAA-7445-84D7-914812283EB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a:extLst>
              <a:ext uri="{FF2B5EF4-FFF2-40B4-BE49-F238E27FC236}">
                <a16:creationId xmlns:a16="http://schemas.microsoft.com/office/drawing/2014/main" id="{01EFDD64-D94C-5A48-A750-3123869D6248}"/>
              </a:ext>
            </a:extLst>
          </p:cNvPr>
          <p:cNvSpPr>
            <a:spLocks noGrp="1" noChangeArrowheads="1"/>
          </p:cNvSpPr>
          <p:nvPr>
            <p:ph type="title"/>
          </p:nvPr>
        </p:nvSpPr>
        <p:spPr bwMode="auto">
          <a:xfrm>
            <a:off x="468313" y="115888"/>
            <a:ext cx="82073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标题文本样式：微软雅黑</a:t>
            </a:r>
            <a:r>
              <a:rPr lang="en-US" altLang="zh-CN"/>
              <a:t>/28</a:t>
            </a:r>
            <a:r>
              <a:rPr lang="zh-CN" altLang="en-US"/>
              <a:t>号  </a:t>
            </a:r>
            <a:r>
              <a:rPr lang="en-US" altLang="zh-CN"/>
              <a:t>Arial/28pt</a:t>
            </a:r>
          </a:p>
        </p:txBody>
      </p:sp>
      <p:sp>
        <p:nvSpPr>
          <p:cNvPr id="3076" name="Rectangle 4">
            <a:extLst>
              <a:ext uri="{FF2B5EF4-FFF2-40B4-BE49-F238E27FC236}">
                <a16:creationId xmlns:a16="http://schemas.microsoft.com/office/drawing/2014/main" id="{C3AEE6AD-B511-2645-BDF5-3D5E6D84D397}"/>
              </a:ext>
            </a:extLst>
          </p:cNvPr>
          <p:cNvSpPr>
            <a:spLocks noGrp="1" noChangeArrowheads="1"/>
          </p:cNvSpPr>
          <p:nvPr>
            <p:ph type="body" idx="1"/>
          </p:nvPr>
        </p:nvSpPr>
        <p:spPr bwMode="auto">
          <a:xfrm>
            <a:off x="468313" y="979488"/>
            <a:ext cx="8207375" cy="53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第一级内容文本样式：微软雅黑</a:t>
            </a:r>
            <a:r>
              <a:rPr lang="en-US" altLang="zh-CN"/>
              <a:t>/20</a:t>
            </a:r>
            <a:r>
              <a:rPr lang="zh-CN" altLang="en-US"/>
              <a:t>号  </a:t>
            </a:r>
            <a:r>
              <a:rPr lang="en-US" altLang="zh-CN"/>
              <a:t>Arial/20pt</a:t>
            </a:r>
          </a:p>
          <a:p>
            <a:pPr lvl="1"/>
            <a:r>
              <a:rPr lang="zh-CN" altLang="en-US"/>
              <a:t>第二级内容文本样式：微软雅黑</a:t>
            </a:r>
            <a:r>
              <a:rPr lang="en-US" altLang="zh-CN"/>
              <a:t>/18</a:t>
            </a:r>
            <a:r>
              <a:rPr lang="zh-CN" altLang="en-US"/>
              <a:t>号  </a:t>
            </a:r>
            <a:r>
              <a:rPr lang="en-US" altLang="zh-CN"/>
              <a:t>Arial/18pt</a:t>
            </a:r>
          </a:p>
          <a:p>
            <a:pPr lvl="2"/>
            <a:r>
              <a:rPr lang="zh-CN" altLang="en-US"/>
              <a:t>第三级内容文本样式：微软雅黑</a:t>
            </a:r>
            <a:r>
              <a:rPr lang="en-US" altLang="zh-CN"/>
              <a:t>/16</a:t>
            </a:r>
            <a:r>
              <a:rPr lang="zh-CN" altLang="en-US"/>
              <a:t>号  </a:t>
            </a:r>
            <a:r>
              <a:rPr lang="en-US" altLang="zh-CN"/>
              <a:t>Arial/16pt</a:t>
            </a:r>
          </a:p>
          <a:p>
            <a:pPr lvl="3"/>
            <a:r>
              <a:rPr lang="zh-CN" altLang="en-US"/>
              <a:t>第四级内容文本样式：微软雅黑</a:t>
            </a:r>
            <a:r>
              <a:rPr lang="en-US" altLang="zh-CN"/>
              <a:t>/14</a:t>
            </a:r>
            <a:r>
              <a:rPr lang="zh-CN" altLang="en-US"/>
              <a:t>号  </a:t>
            </a:r>
            <a:r>
              <a:rPr lang="en-US" altLang="zh-CN"/>
              <a:t>Arial/14pt</a:t>
            </a:r>
          </a:p>
          <a:p>
            <a:pPr lvl="4"/>
            <a:r>
              <a:rPr lang="zh-CN" altLang="en-US"/>
              <a:t>第五级内容文本样式：微软雅黑</a:t>
            </a:r>
            <a:r>
              <a:rPr lang="en-US" altLang="zh-CN"/>
              <a:t>/12</a:t>
            </a:r>
            <a:r>
              <a:rPr lang="zh-CN" altLang="en-US"/>
              <a:t>号  </a:t>
            </a:r>
            <a:r>
              <a:rPr lang="en-US" altLang="zh-CN"/>
              <a:t>Arial/12pt</a:t>
            </a:r>
          </a:p>
        </p:txBody>
      </p:sp>
    </p:spTree>
  </p:cSld>
  <p:clrMap bg1="lt1" tx1="dk1" bg2="lt2" tx2="dk2" accent1="accent1" accent2="accent2" accent3="accent3" accent4="accent4" accent5="accent5" accent6="accent6" hlink="hlink" folHlink="folHlink"/>
  <p:sldLayoutIdLst>
    <p:sldLayoutId id="2147483784"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ransition>
    <p:fade/>
  </p:transition>
  <p:txStyles>
    <p:titleStyle>
      <a:lvl1pPr algn="l" rtl="0" eaLnBrk="0" fontAlgn="base" hangingPunct="0">
        <a:spcBef>
          <a:spcPct val="0"/>
        </a:spcBef>
        <a:spcAft>
          <a:spcPct val="0"/>
        </a:spcAft>
        <a:defRPr sz="2800" b="1">
          <a:solidFill>
            <a:schemeClr val="tx1"/>
          </a:solidFill>
          <a:latin typeface="+mj-lt"/>
          <a:ea typeface="+mj-ea"/>
          <a:cs typeface="微软雅黑" pitchFamily="34" charset="-122"/>
        </a:defRPr>
      </a:lvl1pPr>
      <a:lvl2pPr algn="l" rtl="0" eaLnBrk="0" fontAlgn="base" hangingPunct="0">
        <a:spcBef>
          <a:spcPct val="0"/>
        </a:spcBef>
        <a:spcAft>
          <a:spcPct val="0"/>
        </a:spcAft>
        <a:defRPr sz="2800" b="1">
          <a:solidFill>
            <a:schemeClr val="tx1"/>
          </a:solidFill>
          <a:latin typeface="Arial" charset="0"/>
          <a:ea typeface="微软雅黑" pitchFamily="34" charset="-122"/>
          <a:cs typeface="微软雅黑" pitchFamily="34" charset="-122"/>
        </a:defRPr>
      </a:lvl2pPr>
      <a:lvl3pPr algn="l" rtl="0" eaLnBrk="0" fontAlgn="base" hangingPunct="0">
        <a:spcBef>
          <a:spcPct val="0"/>
        </a:spcBef>
        <a:spcAft>
          <a:spcPct val="0"/>
        </a:spcAft>
        <a:defRPr sz="2800" b="1">
          <a:solidFill>
            <a:schemeClr val="tx1"/>
          </a:solidFill>
          <a:latin typeface="Arial" charset="0"/>
          <a:ea typeface="微软雅黑" pitchFamily="34" charset="-122"/>
          <a:cs typeface="微软雅黑" pitchFamily="34" charset="-122"/>
        </a:defRPr>
      </a:lvl3pPr>
      <a:lvl4pPr algn="l" rtl="0" eaLnBrk="0" fontAlgn="base" hangingPunct="0">
        <a:spcBef>
          <a:spcPct val="0"/>
        </a:spcBef>
        <a:spcAft>
          <a:spcPct val="0"/>
        </a:spcAft>
        <a:defRPr sz="2800" b="1">
          <a:solidFill>
            <a:schemeClr val="tx1"/>
          </a:solidFill>
          <a:latin typeface="Arial" charset="0"/>
          <a:ea typeface="微软雅黑" pitchFamily="34" charset="-122"/>
          <a:cs typeface="微软雅黑" pitchFamily="34" charset="-122"/>
        </a:defRPr>
      </a:lvl4pPr>
      <a:lvl5pPr algn="l" rtl="0" eaLnBrk="0" fontAlgn="base" hangingPunct="0">
        <a:spcBef>
          <a:spcPct val="0"/>
        </a:spcBef>
        <a:spcAft>
          <a:spcPct val="0"/>
        </a:spcAft>
        <a:defRPr sz="2800" b="1">
          <a:solidFill>
            <a:schemeClr val="tx1"/>
          </a:solidFill>
          <a:latin typeface="Arial" charset="0"/>
          <a:ea typeface="微软雅黑" pitchFamily="34" charset="-122"/>
          <a:cs typeface="微软雅黑" pitchFamily="34" charset="-122"/>
        </a:defRPr>
      </a:lvl5pPr>
      <a:lvl6pPr marL="457200" algn="l" rtl="0" fontAlgn="base">
        <a:spcBef>
          <a:spcPct val="0"/>
        </a:spcBef>
        <a:spcAft>
          <a:spcPct val="0"/>
        </a:spcAft>
        <a:defRPr sz="2800" b="1">
          <a:solidFill>
            <a:schemeClr val="tx1"/>
          </a:solidFill>
          <a:latin typeface="Arial" charset="0"/>
          <a:ea typeface="微软雅黑" pitchFamily="34" charset="-122"/>
          <a:cs typeface="宋体" charset="-122"/>
        </a:defRPr>
      </a:lvl6pPr>
      <a:lvl7pPr marL="914400" algn="l" rtl="0" fontAlgn="base">
        <a:spcBef>
          <a:spcPct val="0"/>
        </a:spcBef>
        <a:spcAft>
          <a:spcPct val="0"/>
        </a:spcAft>
        <a:defRPr sz="2800" b="1">
          <a:solidFill>
            <a:schemeClr val="tx1"/>
          </a:solidFill>
          <a:latin typeface="Arial" charset="0"/>
          <a:ea typeface="微软雅黑" pitchFamily="34" charset="-122"/>
          <a:cs typeface="宋体" charset="-122"/>
        </a:defRPr>
      </a:lvl7pPr>
      <a:lvl8pPr marL="1371600" algn="l" rtl="0" fontAlgn="base">
        <a:spcBef>
          <a:spcPct val="0"/>
        </a:spcBef>
        <a:spcAft>
          <a:spcPct val="0"/>
        </a:spcAft>
        <a:defRPr sz="2800" b="1">
          <a:solidFill>
            <a:schemeClr val="tx1"/>
          </a:solidFill>
          <a:latin typeface="Arial" charset="0"/>
          <a:ea typeface="微软雅黑" pitchFamily="34" charset="-122"/>
          <a:cs typeface="宋体" charset="-122"/>
        </a:defRPr>
      </a:lvl8pPr>
      <a:lvl9pPr marL="1828800" algn="l" rtl="0" fontAlgn="base">
        <a:spcBef>
          <a:spcPct val="0"/>
        </a:spcBef>
        <a:spcAft>
          <a:spcPct val="0"/>
        </a:spcAft>
        <a:defRPr sz="2800" b="1">
          <a:solidFill>
            <a:schemeClr val="tx1"/>
          </a:solidFill>
          <a:latin typeface="Arial" charset="0"/>
          <a:ea typeface="微软雅黑" pitchFamily="34" charset="-122"/>
          <a:cs typeface="宋体" charset="-122"/>
        </a:defRPr>
      </a:lvl9pPr>
    </p:titleStyle>
    <p:bodyStyle>
      <a:lvl1pPr marL="180975" indent="-180975" algn="l" rtl="0" eaLnBrk="0" fontAlgn="ctr" hangingPunct="0">
        <a:lnSpc>
          <a:spcPct val="120000"/>
        </a:lnSpc>
        <a:spcBef>
          <a:spcPct val="20000"/>
        </a:spcBef>
        <a:spcAft>
          <a:spcPct val="0"/>
        </a:spcAft>
        <a:buClr>
          <a:schemeClr val="accent1"/>
        </a:buClr>
        <a:buSzPct val="60000"/>
        <a:buFont typeface="Wingdings" pitchFamily="2" charset="2"/>
        <a:buChar char="l"/>
        <a:defRPr sz="2000" b="1">
          <a:solidFill>
            <a:schemeClr val="tx1"/>
          </a:solidFill>
          <a:latin typeface="+mn-lt"/>
          <a:ea typeface="+mn-ea"/>
          <a:cs typeface="微软雅黑" pitchFamily="34" charset="-122"/>
        </a:defRPr>
      </a:lvl1pPr>
      <a:lvl2pPr marL="541338" indent="-180975" algn="l" rtl="0" eaLnBrk="0" fontAlgn="ctr" hangingPunct="0">
        <a:lnSpc>
          <a:spcPct val="120000"/>
        </a:lnSpc>
        <a:spcBef>
          <a:spcPct val="20000"/>
        </a:spcBef>
        <a:spcAft>
          <a:spcPct val="0"/>
        </a:spcAft>
        <a:buClr>
          <a:schemeClr val="accent1"/>
        </a:buClr>
        <a:buSzPct val="60000"/>
        <a:buFont typeface="Wingdings" pitchFamily="2" charset="2"/>
        <a:buChar char="l"/>
        <a:defRPr sz="2800">
          <a:solidFill>
            <a:schemeClr val="tx1"/>
          </a:solidFill>
          <a:latin typeface="+mn-lt"/>
          <a:ea typeface="+mn-ea"/>
          <a:cs typeface="微软雅黑" pitchFamily="34" charset="-122"/>
        </a:defRPr>
      </a:lvl2pPr>
      <a:lvl3pPr marL="895350" indent="-174625" algn="l" rtl="0" eaLnBrk="0" fontAlgn="ctr" hangingPunct="0">
        <a:lnSpc>
          <a:spcPct val="120000"/>
        </a:lnSpc>
        <a:spcBef>
          <a:spcPct val="20000"/>
        </a:spcBef>
        <a:spcAft>
          <a:spcPct val="0"/>
        </a:spcAft>
        <a:buClr>
          <a:schemeClr val="accent1"/>
        </a:buClr>
        <a:buSzPct val="60000"/>
        <a:buFont typeface="Wingdings" pitchFamily="2" charset="2"/>
        <a:buChar char="l"/>
        <a:defRPr sz="1600">
          <a:solidFill>
            <a:schemeClr val="tx1"/>
          </a:solidFill>
          <a:latin typeface="+mn-lt"/>
          <a:ea typeface="+mn-ea"/>
          <a:cs typeface="微软雅黑" pitchFamily="34" charset="-122"/>
        </a:defRPr>
      </a:lvl3pPr>
      <a:lvl4pPr marL="1255713" indent="-180975" algn="l" rtl="0" eaLnBrk="0" fontAlgn="ctr" hangingPunct="0">
        <a:lnSpc>
          <a:spcPct val="120000"/>
        </a:lnSpc>
        <a:spcBef>
          <a:spcPct val="20000"/>
        </a:spcBef>
        <a:spcAft>
          <a:spcPct val="0"/>
        </a:spcAft>
        <a:buClr>
          <a:schemeClr val="accent1"/>
        </a:buClr>
        <a:buSzPct val="60000"/>
        <a:buFont typeface="Wingdings" pitchFamily="2" charset="2"/>
        <a:buChar char="l"/>
        <a:defRPr sz="1400">
          <a:solidFill>
            <a:schemeClr val="tx1"/>
          </a:solidFill>
          <a:latin typeface="+mn-lt"/>
          <a:ea typeface="+mn-ea"/>
          <a:cs typeface="微软雅黑" pitchFamily="34" charset="-122"/>
        </a:defRPr>
      </a:lvl4pPr>
      <a:lvl5pPr marL="16192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cs typeface="微软雅黑" pitchFamily="34" charset="-122"/>
        </a:defRPr>
      </a:lvl5pPr>
      <a:lvl6pPr marL="2076450" indent="-184150" algn="l" rtl="0" fontAlgn="ctr">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cs typeface="+mn-cs"/>
        </a:defRPr>
      </a:lvl6pPr>
      <a:lvl7pPr marL="2533650" indent="-184150" algn="l" rtl="0" fontAlgn="ctr">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cs typeface="+mn-cs"/>
        </a:defRPr>
      </a:lvl7pPr>
      <a:lvl8pPr marL="2990850" indent="-184150" algn="l" rtl="0" fontAlgn="ctr">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cs typeface="+mn-cs"/>
        </a:defRPr>
      </a:lvl8pPr>
      <a:lvl9pPr marL="3448050" indent="-184150" algn="l" rtl="0" fontAlgn="ctr">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3.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80.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4">
            <a:extLst>
              <a:ext uri="{FF2B5EF4-FFF2-40B4-BE49-F238E27FC236}">
                <a16:creationId xmlns:a16="http://schemas.microsoft.com/office/drawing/2014/main" id="{82AB3E45-5B54-9D43-A546-EE4F14C77D77}"/>
              </a:ext>
            </a:extLst>
          </p:cNvPr>
          <p:cNvSpPr>
            <a:spLocks noChangeArrowheads="1"/>
          </p:cNvSpPr>
          <p:nvPr/>
        </p:nvSpPr>
        <p:spPr bwMode="auto">
          <a:xfrm>
            <a:off x="-4495" y="990737"/>
            <a:ext cx="9144000" cy="1800225"/>
          </a:xfrm>
          <a:prstGeom prst="rect">
            <a:avLst/>
          </a:prstGeom>
          <a:solidFill>
            <a:srgbClr val="9EBF2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5123" name="任意多边形 5">
            <a:extLst>
              <a:ext uri="{FF2B5EF4-FFF2-40B4-BE49-F238E27FC236}">
                <a16:creationId xmlns:a16="http://schemas.microsoft.com/office/drawing/2014/main" id="{15213966-FAE7-864E-AE7B-A3B796E2373E}"/>
              </a:ext>
            </a:extLst>
          </p:cNvPr>
          <p:cNvSpPr>
            <a:spLocks/>
          </p:cNvSpPr>
          <p:nvPr/>
        </p:nvSpPr>
        <p:spPr bwMode="auto">
          <a:xfrm>
            <a:off x="-15875" y="4076700"/>
            <a:ext cx="9150350" cy="2062163"/>
          </a:xfrm>
          <a:custGeom>
            <a:avLst/>
            <a:gdLst>
              <a:gd name="T0" fmla="*/ 0 w 9153330"/>
              <a:gd name="T1" fmla="*/ 0 h 2062065"/>
              <a:gd name="T2" fmla="*/ 2136014 w 9153330"/>
              <a:gd name="T3" fmla="*/ 727822 h 2062065"/>
              <a:gd name="T4" fmla="*/ 4598494 w 9153330"/>
              <a:gd name="T5" fmla="*/ 671836 h 2062065"/>
              <a:gd name="T6" fmla="*/ 6734509 w 9153330"/>
              <a:gd name="T7" fmla="*/ 1614273 h 2062065"/>
              <a:gd name="T8" fmla="*/ 9150350 w 9153330"/>
              <a:gd name="T9" fmla="*/ 2062163 h 2062065"/>
              <a:gd name="T10" fmla="*/ 0 60000 65536"/>
              <a:gd name="T11" fmla="*/ 0 60000 65536"/>
              <a:gd name="T12" fmla="*/ 0 60000 65536"/>
              <a:gd name="T13" fmla="*/ 0 60000 65536"/>
              <a:gd name="T14" fmla="*/ 0 60000 65536"/>
              <a:gd name="T15" fmla="*/ 0 w 9153330"/>
              <a:gd name="T16" fmla="*/ 0 h 2062065"/>
              <a:gd name="T17" fmla="*/ 9153330 w 9153330"/>
              <a:gd name="T18" fmla="*/ 2062065 h 2062065"/>
            </a:gdLst>
            <a:ahLst/>
            <a:cxnLst>
              <a:cxn ang="T10">
                <a:pos x="T0" y="T1"/>
              </a:cxn>
              <a:cxn ang="T11">
                <a:pos x="T2" y="T3"/>
              </a:cxn>
              <a:cxn ang="T12">
                <a:pos x="T4" y="T5"/>
              </a:cxn>
              <a:cxn ang="T13">
                <a:pos x="T6" y="T7"/>
              </a:cxn>
              <a:cxn ang="T14">
                <a:pos x="T8" y="T9"/>
              </a:cxn>
            </a:cxnLst>
            <a:rect l="T15" t="T16" r="T17" b="T18"/>
            <a:pathLst>
              <a:path w="9153330" h="2062065">
                <a:moveTo>
                  <a:pt x="0" y="0"/>
                </a:moveTo>
                <a:cubicBezTo>
                  <a:pt x="685022" y="307910"/>
                  <a:pt x="1370045" y="615820"/>
                  <a:pt x="2136710" y="727787"/>
                </a:cubicBezTo>
                <a:cubicBezTo>
                  <a:pt x="2903375" y="839754"/>
                  <a:pt x="3833327" y="524069"/>
                  <a:pt x="4599992" y="671804"/>
                </a:cubicBezTo>
                <a:cubicBezTo>
                  <a:pt x="5366657" y="819539"/>
                  <a:pt x="5977812" y="1382486"/>
                  <a:pt x="6736702" y="1614196"/>
                </a:cubicBezTo>
                <a:cubicBezTo>
                  <a:pt x="7495592" y="1845906"/>
                  <a:pt x="8324461" y="1953985"/>
                  <a:pt x="9153330" y="2062065"/>
                </a:cubicBezTo>
              </a:path>
            </a:pathLst>
          </a:custGeom>
          <a:noFill/>
          <a:ln w="12700">
            <a:solidFill>
              <a:srgbClr val="9EBF27"/>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5124" name="任意多边形 6">
            <a:extLst>
              <a:ext uri="{FF2B5EF4-FFF2-40B4-BE49-F238E27FC236}">
                <a16:creationId xmlns:a16="http://schemas.microsoft.com/office/drawing/2014/main" id="{B0A84241-EC93-CA43-A201-FBFE4848DACA}"/>
              </a:ext>
            </a:extLst>
          </p:cNvPr>
          <p:cNvSpPr>
            <a:spLocks/>
          </p:cNvSpPr>
          <p:nvPr/>
        </p:nvSpPr>
        <p:spPr bwMode="auto">
          <a:xfrm>
            <a:off x="-25400" y="4505325"/>
            <a:ext cx="8861425" cy="2343150"/>
          </a:xfrm>
          <a:custGeom>
            <a:avLst/>
            <a:gdLst>
              <a:gd name="T0" fmla="*/ 0 w 8864082"/>
              <a:gd name="T1" fmla="*/ 1497 h 2343480"/>
              <a:gd name="T2" fmla="*/ 1688335 w 8864082"/>
              <a:gd name="T3" fmla="*/ 971743 h 2343480"/>
              <a:gd name="T4" fmla="*/ 4869120 w 8864082"/>
              <a:gd name="T5" fmla="*/ 29485 h 2343480"/>
              <a:gd name="T6" fmla="*/ 8861425 w 8864082"/>
              <a:gd name="T7" fmla="*/ 2343150 h 2343480"/>
              <a:gd name="T8" fmla="*/ 0 60000 65536"/>
              <a:gd name="T9" fmla="*/ 0 60000 65536"/>
              <a:gd name="T10" fmla="*/ 0 60000 65536"/>
              <a:gd name="T11" fmla="*/ 0 60000 65536"/>
              <a:gd name="T12" fmla="*/ 0 w 8864082"/>
              <a:gd name="T13" fmla="*/ 0 h 2343480"/>
              <a:gd name="T14" fmla="*/ 8864082 w 8864082"/>
              <a:gd name="T15" fmla="*/ 2343480 h 2343480"/>
            </a:gdLst>
            <a:ahLst/>
            <a:cxnLst>
              <a:cxn ang="T8">
                <a:pos x="T0" y="T1"/>
              </a:cxn>
              <a:cxn ang="T9">
                <a:pos x="T2" y="T3"/>
              </a:cxn>
              <a:cxn ang="T10">
                <a:pos x="T4" y="T5"/>
              </a:cxn>
              <a:cxn ang="T11">
                <a:pos x="T6" y="T7"/>
              </a:cxn>
            </a:cxnLst>
            <a:rect l="T12" t="T13" r="T14" b="T15"/>
            <a:pathLst>
              <a:path w="8864082" h="2343480">
                <a:moveTo>
                  <a:pt x="0" y="1497"/>
                </a:moveTo>
                <a:cubicBezTo>
                  <a:pt x="438539" y="484356"/>
                  <a:pt x="877078" y="967215"/>
                  <a:pt x="1688841" y="971880"/>
                </a:cubicBezTo>
                <a:cubicBezTo>
                  <a:pt x="2500604" y="976545"/>
                  <a:pt x="3674707" y="-199111"/>
                  <a:pt x="4870580" y="29489"/>
                </a:cubicBezTo>
                <a:cubicBezTo>
                  <a:pt x="6066453" y="258089"/>
                  <a:pt x="7465267" y="1300784"/>
                  <a:pt x="8864082" y="2343480"/>
                </a:cubicBezTo>
              </a:path>
            </a:pathLst>
          </a:custGeom>
          <a:noFill/>
          <a:ln w="12700">
            <a:solidFill>
              <a:srgbClr val="9EBF27"/>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5125" name="TextBox 7">
            <a:extLst>
              <a:ext uri="{FF2B5EF4-FFF2-40B4-BE49-F238E27FC236}">
                <a16:creationId xmlns:a16="http://schemas.microsoft.com/office/drawing/2014/main" id="{544EA609-E726-7D47-AEEF-BCF27BC8A7C4}"/>
              </a:ext>
            </a:extLst>
          </p:cNvPr>
          <p:cNvSpPr txBox="1">
            <a:spLocks noChangeArrowheads="1"/>
          </p:cNvSpPr>
          <p:nvPr/>
        </p:nvSpPr>
        <p:spPr bwMode="auto">
          <a:xfrm>
            <a:off x="383819" y="1161821"/>
            <a:ext cx="8712968"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 altLang="zh-CN" sz="2600" dirty="0">
                <a:latin typeface="微软雅黑" panose="020B0503020204020204" pitchFamily="34" charset="-122"/>
                <a:ea typeface="微软雅黑" panose="020B0503020204020204" pitchFamily="34" charset="-122"/>
              </a:rPr>
              <a:t>Koopman Operator Spectrum and Dynamic Model</a:t>
            </a:r>
          </a:p>
          <a:p>
            <a:pPr algn="ctr" eaLnBrk="1" hangingPunct="1"/>
            <a:r>
              <a:rPr lang="en" altLang="zh-CN" sz="2600" dirty="0">
                <a:latin typeface="微软雅黑" panose="020B0503020204020204" pitchFamily="34" charset="-122"/>
                <a:ea typeface="微软雅黑" panose="020B0503020204020204" pitchFamily="34" charset="-122"/>
              </a:rPr>
              <a:t>of</a:t>
            </a:r>
            <a:r>
              <a:rPr lang="zh-CN" altLang="en-US" sz="2600" dirty="0">
                <a:latin typeface="微软雅黑" panose="020B0503020204020204" pitchFamily="34" charset="-122"/>
                <a:ea typeface="微软雅黑" panose="020B0503020204020204" pitchFamily="34" charset="-122"/>
              </a:rPr>
              <a:t> </a:t>
            </a:r>
            <a:r>
              <a:rPr lang="en" altLang="zh-CN" sz="2600" dirty="0">
                <a:latin typeface="微软雅黑" panose="020B0503020204020204" pitchFamily="34" charset="-122"/>
                <a:ea typeface="微软雅黑" panose="020B0503020204020204" pitchFamily="34" charset="-122"/>
              </a:rPr>
              <a:t>Chaotic System</a:t>
            </a:r>
            <a:endParaRPr lang="zh-CN" altLang="en-US" sz="2600" dirty="0">
              <a:latin typeface="微软雅黑" panose="020B0503020204020204" pitchFamily="34" charset="-122"/>
              <a:ea typeface="微软雅黑" panose="020B0503020204020204" pitchFamily="34" charset="-122"/>
            </a:endParaRPr>
          </a:p>
        </p:txBody>
      </p:sp>
      <p:sp>
        <p:nvSpPr>
          <p:cNvPr id="5126" name="TextBox 9">
            <a:extLst>
              <a:ext uri="{FF2B5EF4-FFF2-40B4-BE49-F238E27FC236}">
                <a16:creationId xmlns:a16="http://schemas.microsoft.com/office/drawing/2014/main" id="{A4E862C5-6C95-6647-9D9F-F359D9101D84}"/>
              </a:ext>
            </a:extLst>
          </p:cNvPr>
          <p:cNvSpPr txBox="1">
            <a:spLocks noChangeArrowheads="1"/>
          </p:cNvSpPr>
          <p:nvPr/>
        </p:nvSpPr>
        <p:spPr bwMode="auto">
          <a:xfrm>
            <a:off x="1666230" y="3170268"/>
            <a:ext cx="566532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a:solidFill>
                  <a:schemeClr val="accent4">
                    <a:lumMod val="85000"/>
                    <a:lumOff val="15000"/>
                  </a:schemeClr>
                </a:solidFill>
                <a:latin typeface="Kaiti SC" panose="02010600040101010101" pitchFamily="2" charset="-122"/>
                <a:ea typeface="Kaiti SC" panose="02010600040101010101" pitchFamily="2" charset="-122"/>
              </a:rPr>
              <a:t>北京邮电大学 理学院</a:t>
            </a:r>
            <a:endParaRPr lang="en-US" altLang="zh-CN" sz="2000" dirty="0">
              <a:solidFill>
                <a:schemeClr val="accent4">
                  <a:lumMod val="85000"/>
                  <a:lumOff val="15000"/>
                </a:schemeClr>
              </a:solidFill>
              <a:latin typeface="Kaiti SC" panose="02010600040101010101" pitchFamily="2" charset="-122"/>
              <a:ea typeface="Kaiti SC" panose="02010600040101010101" pitchFamily="2" charset="-122"/>
            </a:endParaRPr>
          </a:p>
          <a:p>
            <a:pPr algn="ctr" eaLnBrk="1" hangingPunct="1"/>
            <a:endParaRPr lang="en-US" altLang="zh-CN" sz="2000" dirty="0">
              <a:solidFill>
                <a:schemeClr val="accent4">
                  <a:lumMod val="85000"/>
                  <a:lumOff val="15000"/>
                </a:schemeClr>
              </a:solidFill>
              <a:latin typeface="Kaiti SC" panose="02010600040101010101" pitchFamily="2" charset="-122"/>
              <a:ea typeface="Kaiti SC" panose="02010600040101010101" pitchFamily="2" charset="-122"/>
            </a:endParaRPr>
          </a:p>
          <a:p>
            <a:pPr algn="ctr" eaLnBrk="1" hangingPunct="1"/>
            <a:endParaRPr lang="en-US" altLang="zh-CN" sz="2000" dirty="0">
              <a:solidFill>
                <a:schemeClr val="accent4">
                  <a:lumMod val="85000"/>
                  <a:lumOff val="15000"/>
                </a:schemeClr>
              </a:solidFill>
              <a:latin typeface="Kaiti SC" panose="02010600040101010101" pitchFamily="2" charset="-122"/>
              <a:ea typeface="Kaiti SC" panose="02010600040101010101" pitchFamily="2" charset="-122"/>
            </a:endParaRPr>
          </a:p>
          <a:p>
            <a:pPr algn="ctr" eaLnBrk="1" hangingPunct="1"/>
            <a:endParaRPr lang="en-US" altLang="zh-CN" sz="2000" dirty="0">
              <a:solidFill>
                <a:schemeClr val="accent4">
                  <a:lumMod val="85000"/>
                  <a:lumOff val="15000"/>
                </a:schemeClr>
              </a:solidFill>
              <a:latin typeface="Kaiti SC" panose="02010600040101010101" pitchFamily="2" charset="-122"/>
              <a:ea typeface="Kaiti SC" panose="02010600040101010101" pitchFamily="2" charset="-122"/>
            </a:endParaRPr>
          </a:p>
          <a:p>
            <a:pPr algn="ctr" eaLnBrk="1" hangingPunct="1"/>
            <a:endParaRPr lang="en-US" altLang="zh-CN" sz="2000" dirty="0">
              <a:solidFill>
                <a:schemeClr val="accent4">
                  <a:lumMod val="85000"/>
                  <a:lumOff val="15000"/>
                </a:schemeClr>
              </a:solidFill>
              <a:latin typeface="Kaiti SC" panose="02010600040101010101" pitchFamily="2" charset="-122"/>
              <a:ea typeface="Kaiti SC" panose="02010600040101010101" pitchFamily="2" charset="-122"/>
            </a:endParaRPr>
          </a:p>
          <a:p>
            <a:pPr algn="ctr" eaLnBrk="1" hangingPunct="1"/>
            <a:endParaRPr lang="en-US" altLang="zh-CN" sz="2000" dirty="0">
              <a:solidFill>
                <a:schemeClr val="accent4">
                  <a:lumMod val="85000"/>
                  <a:lumOff val="15000"/>
                </a:schemeClr>
              </a:solidFill>
              <a:latin typeface="Kaiti SC" panose="02010600040101010101" pitchFamily="2" charset="-122"/>
              <a:ea typeface="Kaiti SC" panose="02010600040101010101" pitchFamily="2" charset="-122"/>
            </a:endParaRPr>
          </a:p>
          <a:p>
            <a:pPr algn="ctr" eaLnBrk="1" hangingPunct="1"/>
            <a:r>
              <a:rPr lang="en-US" altLang="zh-CN" sz="2000" dirty="0">
                <a:solidFill>
                  <a:schemeClr val="accent4">
                    <a:lumMod val="85000"/>
                    <a:lumOff val="15000"/>
                  </a:schemeClr>
                </a:solidFill>
                <a:latin typeface="Kaiti SC" panose="02010600040101010101" pitchFamily="2" charset="-122"/>
                <a:ea typeface="Kaiti SC" panose="02010600040101010101" pitchFamily="2" charset="-122"/>
              </a:rPr>
              <a:t>2019.5.18</a:t>
            </a:r>
            <a:endParaRPr lang="zh-CN" altLang="en-US" sz="2000" dirty="0">
              <a:solidFill>
                <a:schemeClr val="accent4">
                  <a:lumMod val="85000"/>
                  <a:lumOff val="15000"/>
                </a:schemeClr>
              </a:solidFill>
              <a:latin typeface="Kaiti SC" panose="02010600040101010101" pitchFamily="2" charset="-122"/>
              <a:ea typeface="Kaiti SC" panose="02010600040101010101" pitchFamily="2" charset="-122"/>
            </a:endParaRPr>
          </a:p>
        </p:txBody>
      </p:sp>
      <p:sp>
        <p:nvSpPr>
          <p:cNvPr id="2" name="文本框 1">
            <a:extLst>
              <a:ext uri="{FF2B5EF4-FFF2-40B4-BE49-F238E27FC236}">
                <a16:creationId xmlns:a16="http://schemas.microsoft.com/office/drawing/2014/main" id="{31EC8D83-CAD3-3643-94AB-85FEEFCF5D9D}"/>
              </a:ext>
            </a:extLst>
          </p:cNvPr>
          <p:cNvSpPr txBox="1"/>
          <p:nvPr/>
        </p:nvSpPr>
        <p:spPr>
          <a:xfrm>
            <a:off x="1039113" y="2212329"/>
            <a:ext cx="7056784" cy="461665"/>
          </a:xfrm>
          <a:prstGeom prst="rect">
            <a:avLst/>
          </a:prstGeom>
          <a:noFill/>
        </p:spPr>
        <p:txBody>
          <a:bodyPr wrap="square" rtlCol="0">
            <a:spAutoFit/>
          </a:bodyPr>
          <a:lstStyle/>
          <a:p>
            <a:pPr algn="ctr"/>
            <a:r>
              <a:rPr kumimoji="1" lang="zh-CN" altLang="en-US" sz="2400" dirty="0">
                <a:solidFill>
                  <a:schemeClr val="accent4">
                    <a:lumMod val="85000"/>
                    <a:lumOff val="15000"/>
                  </a:schemeClr>
                </a:solidFill>
              </a:rPr>
              <a:t>混沌系统的动力学模式与</a:t>
            </a:r>
            <a:r>
              <a:rPr kumimoji="1" lang="en-US" altLang="zh-CN" sz="2400" dirty="0">
                <a:solidFill>
                  <a:schemeClr val="accent4">
                    <a:lumMod val="85000"/>
                    <a:lumOff val="15000"/>
                  </a:schemeClr>
                </a:solidFill>
              </a:rPr>
              <a:t>Koopman</a:t>
            </a:r>
            <a:r>
              <a:rPr kumimoji="1" lang="zh-CN" altLang="en-US" sz="2400" dirty="0">
                <a:solidFill>
                  <a:schemeClr val="accent4">
                    <a:lumMod val="85000"/>
                    <a:lumOff val="15000"/>
                  </a:schemeClr>
                </a:solidFill>
              </a:rPr>
              <a:t>算符谱</a:t>
            </a:r>
          </a:p>
        </p:txBody>
      </p:sp>
      <p:pic>
        <p:nvPicPr>
          <p:cNvPr id="10" name="图片 9">
            <a:extLst>
              <a:ext uri="{FF2B5EF4-FFF2-40B4-BE49-F238E27FC236}">
                <a16:creationId xmlns:a16="http://schemas.microsoft.com/office/drawing/2014/main" id="{C24738F8-A9A2-6E44-B37F-6927B858A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5845920"/>
            <a:ext cx="2254900" cy="721568"/>
          </a:xfrm>
          <a:prstGeom prst="rect">
            <a:avLst/>
          </a:prstGeom>
        </p:spPr>
      </p:pic>
      <p:pic>
        <p:nvPicPr>
          <p:cNvPr id="12" name="图片 11">
            <a:extLst>
              <a:ext uri="{FF2B5EF4-FFF2-40B4-BE49-F238E27FC236}">
                <a16:creationId xmlns:a16="http://schemas.microsoft.com/office/drawing/2014/main" id="{8CF26A56-E01C-2F4D-A6E6-2D7A740F9A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342" y="5845662"/>
            <a:ext cx="2597961" cy="780306"/>
          </a:xfrm>
          <a:prstGeom prst="rect">
            <a:avLst/>
          </a:prstGeom>
        </p:spPr>
      </p:pic>
      <p:sp>
        <p:nvSpPr>
          <p:cNvPr id="15" name="文本框 14">
            <a:extLst>
              <a:ext uri="{FF2B5EF4-FFF2-40B4-BE49-F238E27FC236}">
                <a16:creationId xmlns:a16="http://schemas.microsoft.com/office/drawing/2014/main" id="{6FBB3C7F-D755-D24E-8FA4-B262225EDED9}"/>
              </a:ext>
            </a:extLst>
          </p:cNvPr>
          <p:cNvSpPr txBox="1"/>
          <p:nvPr/>
        </p:nvSpPr>
        <p:spPr>
          <a:xfrm>
            <a:off x="3203848" y="3850893"/>
            <a:ext cx="5568395" cy="1200329"/>
          </a:xfrm>
          <a:prstGeom prst="rect">
            <a:avLst/>
          </a:prstGeom>
          <a:noFill/>
        </p:spPr>
        <p:txBody>
          <a:bodyPr wrap="square" rtlCol="0">
            <a:spAutoFit/>
          </a:bodyPr>
          <a:lstStyle/>
          <a:p>
            <a:pPr eaLnBrk="1" hangingPunct="1"/>
            <a:r>
              <a:rPr lang="zh-CN" altLang="en-US" sz="1800" dirty="0">
                <a:solidFill>
                  <a:schemeClr val="accent4">
                    <a:lumMod val="85000"/>
                    <a:lumOff val="15000"/>
                  </a:schemeClr>
                </a:solidFill>
                <a:latin typeface="Kaiti SC" panose="02010600040101010101" pitchFamily="2" charset="-122"/>
                <a:ea typeface="Kaiti SC" panose="02010600040101010101" pitchFamily="2" charset="-122"/>
              </a:rPr>
              <a:t>姓名：张聪</a:t>
            </a:r>
            <a:endParaRPr lang="en-US" altLang="zh-CN" sz="1800" dirty="0">
              <a:solidFill>
                <a:schemeClr val="accent4">
                  <a:lumMod val="85000"/>
                  <a:lumOff val="15000"/>
                </a:schemeClr>
              </a:solidFill>
              <a:latin typeface="Kaiti SC" panose="02010600040101010101" pitchFamily="2" charset="-122"/>
              <a:ea typeface="Kaiti SC" panose="02010600040101010101" pitchFamily="2" charset="-122"/>
            </a:endParaRPr>
          </a:p>
          <a:p>
            <a:pPr eaLnBrk="1" hangingPunct="1"/>
            <a:r>
              <a:rPr lang="zh-CN" altLang="en-US" sz="1800" dirty="0">
                <a:solidFill>
                  <a:schemeClr val="accent4">
                    <a:lumMod val="85000"/>
                    <a:lumOff val="15000"/>
                  </a:schemeClr>
                </a:solidFill>
                <a:latin typeface="Kaiti SC" panose="02010600040101010101" pitchFamily="2" charset="-122"/>
                <a:ea typeface="Kaiti SC" panose="02010600040101010101" pitchFamily="2" charset="-122"/>
              </a:rPr>
              <a:t>研究方向：非线性动力学与复杂系统</a:t>
            </a:r>
            <a:endParaRPr lang="en-US" altLang="zh-CN" sz="1800" dirty="0">
              <a:solidFill>
                <a:schemeClr val="accent4">
                  <a:lumMod val="85000"/>
                  <a:lumOff val="15000"/>
                </a:schemeClr>
              </a:solidFill>
              <a:latin typeface="Kaiti SC" panose="02010600040101010101" pitchFamily="2" charset="-122"/>
              <a:ea typeface="Kaiti SC" panose="02010600040101010101" pitchFamily="2" charset="-122"/>
            </a:endParaRPr>
          </a:p>
          <a:p>
            <a:pPr eaLnBrk="1" hangingPunct="1"/>
            <a:r>
              <a:rPr lang="zh-CN" altLang="en-US" sz="1800" dirty="0">
                <a:solidFill>
                  <a:schemeClr val="accent4">
                    <a:lumMod val="85000"/>
                    <a:lumOff val="15000"/>
                  </a:schemeClr>
                </a:solidFill>
                <a:latin typeface="Kaiti SC" panose="02010600040101010101" pitchFamily="2" charset="-122"/>
                <a:ea typeface="Kaiti SC" panose="02010600040101010101" pitchFamily="2" charset="-122"/>
              </a:rPr>
              <a:t>导师：兰岳恒</a:t>
            </a:r>
            <a:endParaRPr lang="en-US" altLang="zh-CN" sz="1800" dirty="0">
              <a:solidFill>
                <a:schemeClr val="accent4">
                  <a:lumMod val="85000"/>
                  <a:lumOff val="15000"/>
                </a:schemeClr>
              </a:solidFill>
              <a:latin typeface="Kaiti SC" panose="02010600040101010101" pitchFamily="2" charset="-122"/>
              <a:ea typeface="Kaiti SC" panose="02010600040101010101" pitchFamily="2" charset="-122"/>
            </a:endParaRPr>
          </a:p>
          <a:p>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A87381-BFEE-5140-8090-3FACE1BF3048}"/>
              </a:ext>
            </a:extLst>
          </p:cNvPr>
          <p:cNvSpPr>
            <a:spLocks noGrp="1"/>
          </p:cNvSpPr>
          <p:nvPr>
            <p:ph type="title"/>
          </p:nvPr>
        </p:nvSpPr>
        <p:spPr/>
        <p:txBody>
          <a:bodyPr/>
          <a:lstStyle/>
          <a:p>
            <a:pPr algn="l"/>
            <a:r>
              <a:rPr kumimoji="1" lang="en-US" altLang="zh-CN" dirty="0"/>
              <a:t>Chaotic</a:t>
            </a:r>
            <a:r>
              <a:rPr kumimoji="1" lang="zh-CN" altLang="en-US" dirty="0"/>
              <a:t> </a:t>
            </a:r>
            <a:r>
              <a:rPr kumimoji="1" lang="en-US" altLang="zh-CN" dirty="0"/>
              <a:t>System</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67F652A-AF63-0645-A120-C69E2A422A5A}"/>
                  </a:ext>
                </a:extLst>
              </p:cNvPr>
              <p:cNvSpPr>
                <a:spLocks noGrp="1"/>
              </p:cNvSpPr>
              <p:nvPr>
                <p:ph idx="1"/>
              </p:nvPr>
            </p:nvSpPr>
            <p:spPr>
              <a:xfrm>
                <a:off x="457200" y="1205122"/>
                <a:ext cx="8229600" cy="5107706"/>
              </a:xfrm>
            </p:spPr>
            <p:txBody>
              <a:bodyPr/>
              <a:lstStyle/>
              <a:p>
                <a:r>
                  <a:rPr kumimoji="1" lang="en" altLang="zh-CN" sz="2200" dirty="0"/>
                  <a:t>The Koopman operator can be used in any dynamic system, including linear systems and nonlinear systems. Here, we use several special nonlinear systems, chaotic systems, to verify the validity of the Koopman operator.</a:t>
                </a:r>
              </a:p>
              <a:p>
                <a:endParaRPr kumimoji="1" lang="en" altLang="zh-CN" sz="2200" dirty="0"/>
              </a:p>
              <a:p>
                <a:pPr marL="0" indent="0">
                  <a:buNone/>
                </a:pPr>
                <a:r>
                  <a:rPr kumimoji="1" lang="en-US" altLang="zh-CN" sz="2200" dirty="0"/>
                  <a:t>1.</a:t>
                </a:r>
                <a:r>
                  <a:rPr kumimoji="1" lang="zh-CN" altLang="en-US" sz="2200" dirty="0"/>
                  <a:t> </a:t>
                </a:r>
                <a:r>
                  <a:rPr kumimoji="1" lang="en-US" altLang="zh-CN" sz="2200" dirty="0"/>
                  <a:t>Logistic</a:t>
                </a:r>
                <a:r>
                  <a:rPr kumimoji="1" lang="zh-CN" altLang="en-US" sz="2200" dirty="0"/>
                  <a:t> </a:t>
                </a:r>
                <a:r>
                  <a:rPr kumimoji="1" lang="en-US" altLang="zh-CN" sz="2200" dirty="0"/>
                  <a:t>map</a:t>
                </a:r>
                <a:r>
                  <a:rPr kumimoji="1" lang="zh-CN" altLang="en-US" sz="2200" dirty="0"/>
                  <a:t> </a:t>
                </a:r>
                <a:endParaRPr lang="en-US" altLang="zh-CN" sz="2200" i="1" dirty="0">
                  <a:latin typeface="Cambria Math" panose="02040503050406030204" pitchFamily="18" charset="0"/>
                </a:endParaRPr>
              </a:p>
              <a:p>
                <a:pPr marL="0" indent="0">
                  <a:buNone/>
                </a:pPr>
                <a:r>
                  <a:rPr lang="en-US" altLang="zh-CN" sz="2200" dirty="0"/>
                  <a:t>			</a:t>
                </a:r>
                <a14:m>
                  <m:oMath xmlns:m="http://schemas.openxmlformats.org/officeDocument/2006/math">
                    <m:sSub>
                      <m:sSubPr>
                        <m:ctrlPr>
                          <a:rPr lang="zh-CN" altLang="zh-CN" sz="2200" i="1" smtClean="0">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𝑛</m:t>
                        </m:r>
                        <m:r>
                          <a:rPr lang="en-US" altLang="zh-CN" sz="2200" i="1">
                            <a:latin typeface="Cambria Math" panose="02040503050406030204" pitchFamily="18" charset="0"/>
                          </a:rPr>
                          <m:t>+1</m:t>
                        </m:r>
                      </m:sub>
                    </m:sSub>
                    <m:r>
                      <a:rPr lang="en-US" altLang="zh-CN" sz="2200" i="1">
                        <a:latin typeface="Cambria Math" panose="02040503050406030204" pitchFamily="18" charset="0"/>
                      </a:rPr>
                      <m:t>=</m:t>
                    </m:r>
                    <m:r>
                      <a:rPr lang="en-US" altLang="zh-CN" sz="2200" i="1" smtClean="0">
                        <a:latin typeface="Cambria Math" panose="02040503050406030204" pitchFamily="18" charset="0"/>
                        <a:ea typeface="Cambria Math" panose="02040503050406030204" pitchFamily="18" charset="0"/>
                      </a:rPr>
                      <m:t>𝛾</m:t>
                    </m:r>
                    <m:sSub>
                      <m:sSubPr>
                        <m:ctrlPr>
                          <a:rPr lang="zh-CN" altLang="zh-CN" sz="2200" i="1" smtClean="0">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𝑛</m:t>
                        </m:r>
                      </m:sub>
                    </m:sSub>
                    <m:d>
                      <m:dPr>
                        <m:ctrlPr>
                          <a:rPr lang="en-US" altLang="zh-CN" sz="2200" i="1">
                            <a:latin typeface="Cambria Math" panose="02040503050406030204" pitchFamily="18" charset="0"/>
                          </a:rPr>
                        </m:ctrlPr>
                      </m:dPr>
                      <m:e>
                        <m:r>
                          <a:rPr lang="en-US" altLang="zh-CN" sz="2200" i="1">
                            <a:latin typeface="Cambria Math" panose="02040503050406030204" pitchFamily="18" charset="0"/>
                          </a:rPr>
                          <m:t>1−</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𝑛</m:t>
                            </m:r>
                          </m:sub>
                        </m:sSub>
                      </m:e>
                    </m:d>
                  </m:oMath>
                </a14:m>
                <a:endParaRPr kumimoji="1" lang="en" altLang="zh-CN" sz="2200" dirty="0"/>
              </a:p>
              <a:p>
                <a:pPr marL="0" indent="0">
                  <a:buNone/>
                </a:pPr>
                <a:r>
                  <a:rPr kumimoji="1" lang="en-US" altLang="zh-CN" sz="2200" dirty="0"/>
                  <a:t>2.</a:t>
                </a:r>
                <a:r>
                  <a:rPr kumimoji="1" lang="zh-CN" altLang="en-US" sz="2200" dirty="0"/>
                  <a:t> </a:t>
                </a:r>
                <a:r>
                  <a:rPr kumimoji="1" lang="en-US" altLang="zh-CN" sz="2200" dirty="0"/>
                  <a:t>Henon</a:t>
                </a:r>
                <a:r>
                  <a:rPr kumimoji="1" lang="zh-CN" altLang="en-US" sz="2200" dirty="0"/>
                  <a:t> </a:t>
                </a:r>
                <a:r>
                  <a:rPr kumimoji="1" lang="en-US" altLang="zh-CN" sz="2200" dirty="0"/>
                  <a:t>map</a:t>
                </a:r>
              </a:p>
              <a:p>
                <a:pPr marL="0" indent="0">
                  <a:buNone/>
                </a:pPr>
                <a:r>
                  <a:rPr lang="en-US" altLang="zh-CN" sz="2200" dirty="0"/>
                  <a:t>			</a:t>
                </a:r>
                <a14:m>
                  <m:oMath xmlns:m="http://schemas.openxmlformats.org/officeDocument/2006/math">
                    <m:sSub>
                      <m:sSubPr>
                        <m:ctrlPr>
                          <a:rPr lang="zh-CN" altLang="zh-CN" sz="2200" i="1" smtClean="0">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𝑛</m:t>
                        </m:r>
                        <m:r>
                          <a:rPr lang="en-US" altLang="zh-CN" sz="2200">
                            <a:latin typeface="Cambria Math" panose="02040503050406030204" pitchFamily="18" charset="0"/>
                          </a:rPr>
                          <m:t>+1</m:t>
                        </m:r>
                      </m:sub>
                    </m:sSub>
                    <m:r>
                      <a:rPr lang="en-US" altLang="zh-CN" sz="2200">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𝑦</m:t>
                        </m:r>
                      </m:e>
                      <m:sub>
                        <m:r>
                          <a:rPr lang="en-US" altLang="zh-CN" sz="2200" i="1">
                            <a:latin typeface="Cambria Math" panose="02040503050406030204" pitchFamily="18" charset="0"/>
                          </a:rPr>
                          <m:t>𝑛</m:t>
                        </m:r>
                      </m:sub>
                    </m:sSub>
                    <m:r>
                      <a:rPr lang="en-US" altLang="zh-CN" sz="2200">
                        <a:latin typeface="Cambria Math" panose="02040503050406030204" pitchFamily="18" charset="0"/>
                      </a:rPr>
                      <m:t>+1</m:t>
                    </m:r>
                    <m:r>
                      <a:rPr lang="en-US" altLang="zh-CN" sz="2200" i="1">
                        <a:latin typeface="Cambria Math" panose="02040503050406030204" pitchFamily="18" charset="0"/>
                      </a:rPr>
                      <m:t>−</m:t>
                    </m:r>
                    <m:r>
                      <a:rPr lang="en-US" altLang="zh-CN" sz="2200" i="1">
                        <a:latin typeface="Cambria Math" panose="02040503050406030204" pitchFamily="18" charset="0"/>
                      </a:rPr>
                      <m:t>𝑎</m:t>
                    </m:r>
                    <m:sSubSup>
                      <m:sSubSupPr>
                        <m:ctrlPr>
                          <a:rPr lang="zh-CN" altLang="zh-CN" sz="2200" i="1">
                            <a:latin typeface="Cambria Math" panose="02040503050406030204" pitchFamily="18" charset="0"/>
                          </a:rPr>
                        </m:ctrlPr>
                      </m:sSubSupPr>
                      <m:e>
                        <m:r>
                          <a:rPr lang="en-US" altLang="zh-CN" sz="2200" i="1">
                            <a:latin typeface="Cambria Math" panose="02040503050406030204" pitchFamily="18" charset="0"/>
                          </a:rPr>
                          <m:t>𝑥</m:t>
                        </m:r>
                      </m:e>
                      <m:sub>
                        <m:r>
                          <a:rPr lang="en-US" altLang="zh-CN" sz="2200" i="1">
                            <a:latin typeface="Cambria Math" panose="02040503050406030204" pitchFamily="18" charset="0"/>
                          </a:rPr>
                          <m:t>𝑛</m:t>
                        </m:r>
                      </m:sub>
                      <m:sup>
                        <m:r>
                          <a:rPr lang="en-US" altLang="zh-CN" sz="2200">
                            <a:latin typeface="Cambria Math" panose="02040503050406030204" pitchFamily="18" charset="0"/>
                          </a:rPr>
                          <m:t>2</m:t>
                        </m:r>
                      </m:sup>
                    </m:sSubSup>
                  </m:oMath>
                </a14:m>
                <a:endParaRPr lang="zh-CN" altLang="zh-CN" sz="2200" dirty="0"/>
              </a:p>
              <a:p>
                <a:pPr marL="0" indent="0">
                  <a:buNone/>
                </a:pPr>
                <a:r>
                  <a:rPr lang="en-US" altLang="zh-CN" sz="2200" dirty="0"/>
                  <a:t>			</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𝑦</m:t>
                        </m:r>
                      </m:e>
                      <m:sub>
                        <m:r>
                          <a:rPr lang="en-US" altLang="zh-CN" sz="2200" i="1">
                            <a:latin typeface="Cambria Math" panose="02040503050406030204" pitchFamily="18" charset="0"/>
                          </a:rPr>
                          <m:t>𝑛</m:t>
                        </m:r>
                        <m:r>
                          <a:rPr lang="en-US" altLang="zh-CN" sz="2200">
                            <a:latin typeface="Cambria Math" panose="02040503050406030204" pitchFamily="18" charset="0"/>
                          </a:rPr>
                          <m:t>+1</m:t>
                        </m:r>
                      </m:sub>
                    </m:sSub>
                    <m:r>
                      <a:rPr lang="en-US" altLang="zh-CN" sz="2200">
                        <a:latin typeface="Cambria Math" panose="02040503050406030204" pitchFamily="18" charset="0"/>
                      </a:rPr>
                      <m:t>=</m:t>
                    </m:r>
                    <m:r>
                      <a:rPr lang="en-US" altLang="zh-CN" sz="2200" i="1">
                        <a:latin typeface="Cambria Math" panose="02040503050406030204" pitchFamily="18" charset="0"/>
                      </a:rPr>
                      <m:t>𝑏</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𝑛</m:t>
                        </m:r>
                      </m:sub>
                    </m:sSub>
                  </m:oMath>
                </a14:m>
                <a:r>
                  <a:rPr lang="en-US" altLang="zh-CN" sz="2200" dirty="0"/>
                  <a:t>                 </a:t>
                </a:r>
                <a:endParaRPr kumimoji="1" lang="en-US" altLang="zh-CN" sz="2200" dirty="0"/>
              </a:p>
              <a:p>
                <a:pPr marL="0" indent="0">
                  <a:buNone/>
                </a:pPr>
                <a:r>
                  <a:rPr kumimoji="1" lang="en-US" altLang="zh-CN" sz="2200" dirty="0"/>
                  <a:t>3.</a:t>
                </a:r>
                <a:r>
                  <a:rPr kumimoji="1" lang="zh-CN" altLang="en-US" sz="2200" dirty="0"/>
                  <a:t> </a:t>
                </a:r>
                <a:r>
                  <a:rPr kumimoji="1" lang="en-US" altLang="zh-CN" sz="2200" dirty="0"/>
                  <a:t>Lorenz</a:t>
                </a:r>
                <a:r>
                  <a:rPr kumimoji="1" lang="zh-CN" altLang="en-US" sz="2200" dirty="0"/>
                  <a:t> </a:t>
                </a:r>
                <a:r>
                  <a:rPr kumimoji="1" lang="en-US" altLang="zh-CN" sz="2200" dirty="0"/>
                  <a:t>system</a:t>
                </a:r>
              </a:p>
              <a:p>
                <a:pPr marL="0" indent="0">
                  <a:buNone/>
                </a:pPr>
                <a:r>
                  <a:rPr kumimoji="1" lang="en-US" altLang="zh-CN" sz="2200" dirty="0"/>
                  <a:t>			</a:t>
                </a:r>
                <a14:m>
                  <m:oMath xmlns:m="http://schemas.openxmlformats.org/officeDocument/2006/math">
                    <m:acc>
                      <m:accPr>
                        <m:chr m:val="̇"/>
                        <m:ctrlPr>
                          <a:rPr kumimoji="1" lang="zh-CN" altLang="en-US" sz="2200" i="1" smtClean="0">
                            <a:latin typeface="Cambria Math" panose="02040503050406030204" pitchFamily="18" charset="0"/>
                          </a:rPr>
                        </m:ctrlPr>
                      </m:accPr>
                      <m:e>
                        <m:r>
                          <a:rPr kumimoji="1" lang="en-US" altLang="zh-CN" sz="2200" b="0" i="1" smtClean="0">
                            <a:latin typeface="Cambria Math" panose="02040503050406030204" pitchFamily="18" charset="0"/>
                          </a:rPr>
                          <m:t>𝑥</m:t>
                        </m:r>
                      </m:e>
                    </m:acc>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ea typeface="Cambria Math" panose="02040503050406030204" pitchFamily="18" charset="0"/>
                      </a:rPr>
                      <m:t>𝜎</m:t>
                    </m:r>
                    <m:d>
                      <m:dPr>
                        <m:ctrlPr>
                          <a:rPr kumimoji="1" lang="en-US" altLang="zh-CN" sz="2200" b="0" i="1" smtClean="0">
                            <a:latin typeface="Cambria Math" panose="02040503050406030204" pitchFamily="18" charset="0"/>
                            <a:ea typeface="Cambria Math" panose="02040503050406030204" pitchFamily="18" charset="0"/>
                          </a:rPr>
                        </m:ctrlPr>
                      </m:dPr>
                      <m:e>
                        <m:r>
                          <a:rPr kumimoji="1" lang="en-US" altLang="zh-CN" sz="2200" b="0" i="1" smtClean="0">
                            <a:latin typeface="Cambria Math" panose="02040503050406030204" pitchFamily="18" charset="0"/>
                            <a:ea typeface="Cambria Math" panose="02040503050406030204" pitchFamily="18" charset="0"/>
                          </a:rPr>
                          <m:t>𝑦</m:t>
                        </m:r>
                        <m:r>
                          <a:rPr kumimoji="1" lang="en-US" altLang="zh-CN" sz="2200" b="0" i="1" smtClean="0">
                            <a:latin typeface="Cambria Math" panose="02040503050406030204" pitchFamily="18" charset="0"/>
                            <a:ea typeface="Cambria Math" panose="02040503050406030204" pitchFamily="18" charset="0"/>
                          </a:rPr>
                          <m:t>−</m:t>
                        </m:r>
                        <m:r>
                          <a:rPr kumimoji="1" lang="en-US" altLang="zh-CN" sz="2200" b="0" i="1" smtClean="0">
                            <a:latin typeface="Cambria Math" panose="02040503050406030204" pitchFamily="18" charset="0"/>
                            <a:ea typeface="Cambria Math" panose="02040503050406030204" pitchFamily="18" charset="0"/>
                          </a:rPr>
                          <m:t>𝑥</m:t>
                        </m:r>
                      </m:e>
                    </m:d>
                  </m:oMath>
                </a14:m>
                <a:endParaRPr kumimoji="1" lang="en-US" altLang="zh-CN" sz="2200" dirty="0">
                  <a:ea typeface="Cambria Math" panose="02040503050406030204" pitchFamily="18" charset="0"/>
                </a:endParaRPr>
              </a:p>
              <a:p>
                <a:pPr marL="0" indent="0">
                  <a:buNone/>
                </a:pPr>
                <a:r>
                  <a:rPr kumimoji="1" lang="en-US" altLang="zh-CN" sz="2200" dirty="0"/>
                  <a:t>			</a:t>
                </a:r>
                <a14:m>
                  <m:oMath xmlns:m="http://schemas.openxmlformats.org/officeDocument/2006/math">
                    <m:acc>
                      <m:accPr>
                        <m:chr m:val="̇"/>
                        <m:ctrlPr>
                          <a:rPr kumimoji="1" lang="zh-CN" altLang="en-US" sz="2200" i="1" smtClean="0">
                            <a:latin typeface="Cambria Math" panose="02040503050406030204" pitchFamily="18" charset="0"/>
                          </a:rPr>
                        </m:ctrlPr>
                      </m:accPr>
                      <m:e>
                        <m:r>
                          <a:rPr kumimoji="1" lang="en-US" altLang="zh-CN" sz="2200" b="0" i="1" smtClean="0">
                            <a:latin typeface="Cambria Math" panose="02040503050406030204" pitchFamily="18" charset="0"/>
                          </a:rPr>
                          <m:t>𝑦</m:t>
                        </m:r>
                      </m:e>
                    </m:acc>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𝑥</m:t>
                    </m:r>
                    <m:d>
                      <m:dPr>
                        <m:ctrlPr>
                          <a:rPr kumimoji="1" lang="en-US" altLang="zh-CN" sz="2200" b="0" i="1" smtClean="0">
                            <a:latin typeface="Cambria Math" panose="02040503050406030204" pitchFamily="18" charset="0"/>
                            <a:ea typeface="Cambria Math" panose="02040503050406030204" pitchFamily="18" charset="0"/>
                          </a:rPr>
                        </m:ctrlPr>
                      </m:dPr>
                      <m:e>
                        <m:r>
                          <a:rPr kumimoji="1" lang="en-US" altLang="zh-CN" sz="2200" b="0" i="1" smtClean="0">
                            <a:latin typeface="Cambria Math" panose="02040503050406030204" pitchFamily="18" charset="0"/>
                            <a:ea typeface="Cambria Math" panose="02040503050406030204" pitchFamily="18" charset="0"/>
                          </a:rPr>
                          <m:t>𝛾</m:t>
                        </m:r>
                        <m:r>
                          <a:rPr kumimoji="1" lang="en-US" altLang="zh-CN" sz="2200" b="0" i="1" smtClean="0">
                            <a:latin typeface="Cambria Math" panose="02040503050406030204" pitchFamily="18" charset="0"/>
                            <a:ea typeface="Cambria Math" panose="02040503050406030204" pitchFamily="18" charset="0"/>
                          </a:rPr>
                          <m:t>−</m:t>
                        </m:r>
                        <m:r>
                          <a:rPr kumimoji="1" lang="en-US" altLang="zh-CN" sz="2200" b="0" i="1" smtClean="0">
                            <a:latin typeface="Cambria Math" panose="02040503050406030204" pitchFamily="18" charset="0"/>
                            <a:ea typeface="Cambria Math" panose="02040503050406030204" pitchFamily="18" charset="0"/>
                          </a:rPr>
                          <m:t>𝑧</m:t>
                        </m:r>
                      </m:e>
                    </m:d>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𝑦</m:t>
                    </m:r>
                  </m:oMath>
                </a14:m>
                <a:endParaRPr kumimoji="1" lang="en-US" altLang="zh-CN" sz="2200" dirty="0">
                  <a:ea typeface="Cambria Math" panose="02040503050406030204" pitchFamily="18" charset="0"/>
                </a:endParaRPr>
              </a:p>
              <a:p>
                <a:pPr marL="0" indent="0">
                  <a:buNone/>
                </a:pPr>
                <a:r>
                  <a:rPr kumimoji="1" lang="en-US" altLang="zh-CN" sz="2200" dirty="0"/>
                  <a:t>			</a:t>
                </a:r>
                <a14:m>
                  <m:oMath xmlns:m="http://schemas.openxmlformats.org/officeDocument/2006/math">
                    <m:acc>
                      <m:accPr>
                        <m:chr m:val="̇"/>
                        <m:ctrlPr>
                          <a:rPr kumimoji="1" lang="zh-CN" altLang="en-US" sz="2200" i="1" smtClean="0">
                            <a:latin typeface="Cambria Math" panose="02040503050406030204" pitchFamily="18" charset="0"/>
                          </a:rPr>
                        </m:ctrlPr>
                      </m:accPr>
                      <m:e>
                        <m:r>
                          <a:rPr kumimoji="1" lang="en-US" altLang="zh-CN" sz="2200" b="0" i="1" smtClean="0">
                            <a:latin typeface="Cambria Math" panose="02040503050406030204" pitchFamily="18" charset="0"/>
                          </a:rPr>
                          <m:t>𝑧</m:t>
                        </m:r>
                      </m:e>
                    </m:acc>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𝑥𝑦</m:t>
                    </m:r>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ea typeface="Cambria Math" panose="02040503050406030204" pitchFamily="18" charset="0"/>
                      </a:rPr>
                      <m:t>𝛽</m:t>
                    </m:r>
                    <m:r>
                      <a:rPr kumimoji="1" lang="en-US" altLang="zh-CN" sz="2200" b="0" i="1" smtClean="0">
                        <a:latin typeface="Cambria Math" panose="02040503050406030204" pitchFamily="18" charset="0"/>
                        <a:ea typeface="Cambria Math" panose="02040503050406030204" pitchFamily="18" charset="0"/>
                      </a:rPr>
                      <m:t>𝑧</m:t>
                    </m:r>
                  </m:oMath>
                </a14:m>
                <a:endParaRPr kumimoji="1" lang="en-US" altLang="zh-CN" sz="2200" dirty="0">
                  <a:ea typeface="Cambria Math" panose="02040503050406030204" pitchFamily="18" charset="0"/>
                </a:endParaRPr>
              </a:p>
              <a:p>
                <a:pPr marL="0" indent="0">
                  <a:buNone/>
                </a:pPr>
                <a:endParaRPr kumimoji="1" lang="en-US" altLang="zh-CN" sz="2000" dirty="0"/>
              </a:p>
              <a:p>
                <a:pPr marL="0" indent="0">
                  <a:buNone/>
                </a:pPr>
                <a:endParaRPr kumimoji="1" lang="zh-CN" altLang="en-US" sz="2400" dirty="0"/>
              </a:p>
            </p:txBody>
          </p:sp>
        </mc:Choice>
        <mc:Fallback xmlns="">
          <p:sp>
            <p:nvSpPr>
              <p:cNvPr id="3" name="内容占位符 2">
                <a:extLst>
                  <a:ext uri="{FF2B5EF4-FFF2-40B4-BE49-F238E27FC236}">
                    <a16:creationId xmlns:a16="http://schemas.microsoft.com/office/drawing/2014/main" id="{467F652A-AF63-0645-A120-C69E2A422A5A}"/>
                  </a:ext>
                </a:extLst>
              </p:cNvPr>
              <p:cNvSpPr>
                <a:spLocks noGrp="1" noRot="1" noChangeAspect="1" noMove="1" noResize="1" noEditPoints="1" noAdjustHandles="1" noChangeArrowheads="1" noChangeShapeType="1" noTextEdit="1"/>
              </p:cNvSpPr>
              <p:nvPr>
                <p:ph idx="1"/>
              </p:nvPr>
            </p:nvSpPr>
            <p:spPr>
              <a:xfrm>
                <a:off x="457200" y="1205122"/>
                <a:ext cx="8229600" cy="5107706"/>
              </a:xfrm>
              <a:blipFill>
                <a:blip r:embed="rId2"/>
                <a:stretch>
                  <a:fillRect l="-1080" t="-744" b="-818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8288D395-303D-3944-B52F-2DD16FCACD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p:pic>
        <p:nvPicPr>
          <p:cNvPr id="5" name="图片 4">
            <a:extLst>
              <a:ext uri="{FF2B5EF4-FFF2-40B4-BE49-F238E27FC236}">
                <a16:creationId xmlns:a16="http://schemas.microsoft.com/office/drawing/2014/main" id="{2C6FD350-F713-434F-BAC9-9704A1EF74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53" y="6149192"/>
            <a:ext cx="2075575" cy="664184"/>
          </a:xfrm>
          <a:prstGeom prst="rect">
            <a:avLst/>
          </a:prstGeom>
        </p:spPr>
      </p:pic>
    </p:spTree>
    <p:extLst>
      <p:ext uri="{BB962C8B-B14F-4D97-AF65-F5344CB8AC3E}">
        <p14:creationId xmlns:p14="http://schemas.microsoft.com/office/powerpoint/2010/main" val="3623471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62A138-3E13-5148-9A98-F34EBFEB38DD}"/>
              </a:ext>
            </a:extLst>
          </p:cNvPr>
          <p:cNvSpPr>
            <a:spLocks noGrp="1"/>
          </p:cNvSpPr>
          <p:nvPr>
            <p:ph type="title"/>
          </p:nvPr>
        </p:nvSpPr>
        <p:spPr/>
        <p:txBody>
          <a:bodyPr/>
          <a:lstStyle/>
          <a:p>
            <a:pPr algn="l"/>
            <a:r>
              <a:rPr kumimoji="1" lang="en-US" altLang="zh-CN" dirty="0"/>
              <a:t>Logistic</a:t>
            </a:r>
            <a:r>
              <a:rPr kumimoji="1" lang="zh-CN" altLang="en-US" dirty="0"/>
              <a:t> </a:t>
            </a:r>
            <a:r>
              <a:rPr kumimoji="1" lang="en-US" altLang="zh-CN" dirty="0"/>
              <a:t>Map</a:t>
            </a:r>
            <a:endParaRPr kumimoji="1" lang="zh-CN" altLang="en-US" dirty="0"/>
          </a:p>
        </p:txBody>
      </p:sp>
      <p:pic>
        <p:nvPicPr>
          <p:cNvPr id="6" name="内容占位符 5">
            <a:extLst>
              <a:ext uri="{FF2B5EF4-FFF2-40B4-BE49-F238E27FC236}">
                <a16:creationId xmlns:a16="http://schemas.microsoft.com/office/drawing/2014/main" id="{F4A03064-6841-8244-86A3-D9B9FF36FE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7680" y="1260242"/>
            <a:ext cx="5376597" cy="4032448"/>
          </a:xfrm>
        </p:spPr>
      </p:pic>
      <p:pic>
        <p:nvPicPr>
          <p:cNvPr id="4" name="图片 3">
            <a:extLst>
              <a:ext uri="{FF2B5EF4-FFF2-40B4-BE49-F238E27FC236}">
                <a16:creationId xmlns:a16="http://schemas.microsoft.com/office/drawing/2014/main" id="{A8BF010C-5711-DB4B-8BDD-2583028356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4BC87FC-7E60-6A47-9273-9DA283738A34}"/>
                  </a:ext>
                </a:extLst>
              </p:cNvPr>
              <p:cNvSpPr txBox="1"/>
              <p:nvPr/>
            </p:nvSpPr>
            <p:spPr>
              <a:xfrm>
                <a:off x="428825" y="1399467"/>
                <a:ext cx="3338578" cy="2682016"/>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latin typeface="Cambria Math" panose="02040503050406030204" pitchFamily="18" charset="0"/>
                  </a:rPr>
                  <a:t>Dynamic</a:t>
                </a:r>
                <a:r>
                  <a:rPr lang="zh-CN" altLang="en-US" sz="2000" dirty="0">
                    <a:latin typeface="Cambria Math" panose="02040503050406030204" pitchFamily="18" charset="0"/>
                  </a:rPr>
                  <a:t> </a:t>
                </a:r>
                <a:r>
                  <a:rPr lang="en-US" altLang="zh-CN" sz="2000" dirty="0">
                    <a:latin typeface="Cambria Math" panose="02040503050406030204" pitchFamily="18" charset="0"/>
                  </a:rPr>
                  <a:t>equation</a:t>
                </a:r>
              </a:p>
              <a:p>
                <a:pPr marL="0" indent="0">
                  <a:buNone/>
                </a:pPr>
                <a14:m>
                  <m:oMathPara xmlns:m="http://schemas.openxmlformats.org/officeDocument/2006/math">
                    <m:oMathParaPr>
                      <m:jc m:val="left"/>
                    </m:oMathParaPr>
                    <m:oMath xmlns:m="http://schemas.openxmlformats.org/officeDocument/2006/math">
                      <m:sSub>
                        <m:sSubPr>
                          <m:ctrlPr>
                            <a:rPr lang="zh-CN" altLang="zh-CN" sz="2000" i="1" smtClean="0">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rPr>
                        <m:t>𝑓</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Sub>
                        </m:e>
                      </m:d>
                      <m:r>
                        <a:rPr lang="en-US" altLang="zh-CN" sz="2000" i="1">
                          <a:latin typeface="Cambria Math" panose="02040503050406030204" pitchFamily="18" charset="0"/>
                        </a:rPr>
                        <m:t>=</m:t>
                      </m:r>
                      <m:r>
                        <a:rPr lang="en-US" altLang="zh-CN" sz="2000" i="1" smtClean="0">
                          <a:latin typeface="Cambria Math" panose="02040503050406030204" pitchFamily="18" charset="0"/>
                          <a:ea typeface="Cambria Math" panose="02040503050406030204" pitchFamily="18" charset="0"/>
                        </a:rPr>
                        <m:t>𝛾</m:t>
                      </m:r>
                      <m:sSub>
                        <m:sSubPr>
                          <m:ctrlPr>
                            <a:rPr lang="zh-CN" altLang="zh-CN" sz="2000" i="1" smtClean="0">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1−</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Sub>
                        </m:e>
                      </m:d>
                    </m:oMath>
                  </m:oMathPara>
                </a14:m>
                <a:endParaRPr lang="en-US" altLang="zh-CN"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Sub>
                      <m:r>
                        <a:rPr lang="en-US" altLang="zh-CN" sz="2000" i="1">
                          <a:latin typeface="Cambria Math" panose="02040503050406030204" pitchFamily="18" charset="0"/>
                        </a:rPr>
                        <m:t>∈</m:t>
                      </m:r>
                      <m:d>
                        <m:dPr>
                          <m:begChr m:val="["/>
                          <m:endChr m:val="]"/>
                          <m:ctrlPr>
                            <a:rPr lang="zh-CN" altLang="zh-CN" sz="2000" i="1">
                              <a:latin typeface="Cambria Math" panose="02040503050406030204" pitchFamily="18" charset="0"/>
                            </a:rPr>
                          </m:ctrlPr>
                        </m:dPr>
                        <m:e>
                          <m:r>
                            <a:rPr lang="en-US" altLang="zh-CN" sz="2000" i="1">
                              <a:latin typeface="Cambria Math" panose="02040503050406030204" pitchFamily="18" charset="0"/>
                            </a:rPr>
                            <m:t>0,1</m:t>
                          </m:r>
                        </m:e>
                      </m:d>
                      <m:r>
                        <a:rPr lang="en-US" altLang="zh-CN" sz="2000" i="1">
                          <a:latin typeface="Cambria Math" panose="02040503050406030204" pitchFamily="18" charset="0"/>
                        </a:rPr>
                        <m:t>,</m:t>
                      </m:r>
                      <m:r>
                        <a:rPr lang="en-US" altLang="zh-CN" sz="2000" i="1">
                          <a:latin typeface="Cambria Math" panose="02040503050406030204" pitchFamily="18" charset="0"/>
                        </a:rPr>
                        <m:t>𝑛</m:t>
                      </m:r>
                      <m:r>
                        <a:rPr lang="en-US" altLang="zh-CN" sz="2000" i="1">
                          <a:latin typeface="Cambria Math" panose="02040503050406030204" pitchFamily="18" charset="0"/>
                        </a:rPr>
                        <m:t>=1,2,3⋯</m:t>
                      </m:r>
                    </m:oMath>
                  </m:oMathPara>
                </a14:m>
                <a:endParaRPr lang="en-US" altLang="zh-CN" sz="2000" dirty="0"/>
              </a:p>
              <a:p>
                <a:endParaRPr kumimoji="1" lang="en-US" altLang="zh-CN" sz="2000" dirty="0"/>
              </a:p>
              <a:p>
                <a:pPr marL="342900" indent="-342900">
                  <a:buFont typeface="Arial" panose="020B0604020202020204" pitchFamily="34" charset="0"/>
                  <a:buChar char="•"/>
                </a:pPr>
                <a:r>
                  <a:rPr kumimoji="1" lang="en-US" altLang="zh-CN" sz="2000" dirty="0"/>
                  <a:t>Here</a:t>
                </a:r>
                <a:r>
                  <a:rPr kumimoji="1" lang="zh-CN" altLang="en-US" sz="2000" dirty="0"/>
                  <a:t> </a:t>
                </a:r>
                <a:r>
                  <a:rPr kumimoji="1" lang="en-US" altLang="zh-CN" sz="2000" dirty="0"/>
                  <a:t>we</a:t>
                </a:r>
                <a:r>
                  <a:rPr kumimoji="1" lang="zh-CN" altLang="en-US" sz="2000" dirty="0"/>
                  <a:t> </a:t>
                </a:r>
                <a:r>
                  <a:rPr kumimoji="1" lang="en-US" altLang="zh-CN" sz="2000" dirty="0"/>
                  <a:t>choose</a:t>
                </a:r>
                <a:r>
                  <a:rPr kumimoji="1" lang="zh-CN" altLang="en-US" sz="2000" dirty="0"/>
                  <a:t> </a:t>
                </a:r>
                <a14:m>
                  <m:oMath xmlns:m="http://schemas.openxmlformats.org/officeDocument/2006/math">
                    <m:r>
                      <a:rPr kumimoji="1" lang="zh-CN" altLang="en-US" sz="2000" i="1" smtClean="0">
                        <a:latin typeface="Cambria Math" panose="02040503050406030204" pitchFamily="18" charset="0"/>
                      </a:rPr>
                      <m:t>𝛾</m:t>
                    </m:r>
                    <m:r>
                      <a:rPr kumimoji="1" lang="en-US" altLang="zh-CN" sz="2000" b="0" i="1" smtClean="0">
                        <a:latin typeface="Cambria Math" panose="02040503050406030204" pitchFamily="18" charset="0"/>
                      </a:rPr>
                      <m:t>=4</m:t>
                    </m:r>
                  </m:oMath>
                </a14:m>
                <a:r>
                  <a:rPr kumimoji="1" lang="zh-CN" altLang="en-US" sz="2000" dirty="0"/>
                  <a:t> </a:t>
                </a:r>
                <a:r>
                  <a:rPr kumimoji="1" lang="en-US" altLang="zh-CN" sz="2000" dirty="0"/>
                  <a:t>to</a:t>
                </a:r>
                <a:r>
                  <a:rPr kumimoji="1" lang="zh-CN" altLang="en-US" sz="2000" dirty="0"/>
                  <a:t> </a:t>
                </a:r>
                <a:r>
                  <a:rPr kumimoji="1" lang="en-US" altLang="zh-CN" sz="2000" dirty="0"/>
                  <a:t>make</a:t>
                </a:r>
                <a:r>
                  <a:rPr kumimoji="1" lang="zh-CN" altLang="en-US" sz="2000" dirty="0"/>
                  <a:t> </a:t>
                </a:r>
                <a:r>
                  <a:rPr kumimoji="1" lang="en-US" altLang="zh-CN" sz="2000" dirty="0"/>
                  <a:t>it</a:t>
                </a:r>
                <a:r>
                  <a:rPr kumimoji="1" lang="zh-CN" altLang="en-US" sz="2000" dirty="0"/>
                  <a:t> </a:t>
                </a:r>
                <a:r>
                  <a:rPr kumimoji="1" lang="en-US" altLang="zh-CN" sz="2000" dirty="0"/>
                  <a:t>into</a:t>
                </a:r>
                <a:r>
                  <a:rPr kumimoji="1" lang="zh-CN" altLang="en-US" sz="2000" dirty="0"/>
                  <a:t> </a:t>
                </a:r>
                <a:r>
                  <a:rPr kumimoji="1" lang="en-US" altLang="zh-CN" sz="2000" dirty="0"/>
                  <a:t>a</a:t>
                </a:r>
                <a:r>
                  <a:rPr kumimoji="1" lang="zh-CN" altLang="en-US" sz="2000" dirty="0"/>
                  <a:t> </a:t>
                </a:r>
                <a:r>
                  <a:rPr kumimoji="1" lang="en-US" altLang="zh-CN" sz="2000" dirty="0"/>
                  <a:t>chaotic</a:t>
                </a:r>
                <a:r>
                  <a:rPr kumimoji="1" lang="zh-CN" altLang="en-US" sz="2000" dirty="0"/>
                  <a:t> </a:t>
                </a:r>
                <a:r>
                  <a:rPr kumimoji="1" lang="en-US" altLang="zh-CN" sz="2000" dirty="0"/>
                  <a:t>state.</a:t>
                </a:r>
              </a:p>
              <a:p>
                <a:r>
                  <a:rPr kumimoji="1" lang="zh-CN" altLang="en-US" sz="2000" dirty="0"/>
                  <a:t> </a:t>
                </a:r>
                <a:endParaRPr kumimoji="1" lang="en-US" altLang="zh-CN" sz="2000" dirty="0"/>
              </a:p>
              <a:p>
                <a:pPr marL="342900" indent="-342900">
                  <a:buFont typeface="Arial" panose="020B0604020202020204" pitchFamily="34" charset="0"/>
                  <a:buChar char="•"/>
                </a:pPr>
                <a:r>
                  <a:rPr kumimoji="1" lang="en-US" altLang="zh-CN" sz="2000" dirty="0"/>
                  <a:t>Two</a:t>
                </a:r>
                <a:r>
                  <a:rPr kumimoji="1" lang="zh-CN" altLang="en-US" sz="2000" dirty="0"/>
                  <a:t> </a:t>
                </a:r>
                <a:r>
                  <a:rPr kumimoji="1" lang="en-US" altLang="zh-CN" sz="2000" dirty="0"/>
                  <a:t>fixed</a:t>
                </a:r>
                <a:r>
                  <a:rPr kumimoji="1" lang="zh-CN" altLang="en-US" sz="2000" dirty="0"/>
                  <a:t> </a:t>
                </a:r>
                <a:r>
                  <a:rPr kumimoji="1" lang="en-US" altLang="zh-CN" sz="2000" dirty="0"/>
                  <a:t>points</a:t>
                </a:r>
                <a:r>
                  <a:rPr kumimoji="1" lang="en-US" altLang="zh-CN" sz="2000" dirty="0">
                    <a:sym typeface="Wingdings" pitchFamily="2" charset="2"/>
                  </a:rPr>
                  <a:t>:</a:t>
                </a:r>
                <a:r>
                  <a:rPr kumimoji="1" lang="zh-CN" altLang="en-US" sz="2000" dirty="0">
                    <a:sym typeface="Wingdings" pitchFamily="2" charset="2"/>
                  </a:rPr>
                  <a:t> </a:t>
                </a:r>
                <a:r>
                  <a:rPr kumimoji="1" lang="en-US" altLang="zh-CN" sz="2000" dirty="0">
                    <a:sym typeface="Wingdings" pitchFamily="2" charset="2"/>
                  </a:rPr>
                  <a:t>0</a:t>
                </a:r>
                <a:r>
                  <a:rPr kumimoji="1" lang="zh-CN" altLang="en-US" sz="2000" dirty="0">
                    <a:sym typeface="Wingdings" pitchFamily="2" charset="2"/>
                  </a:rPr>
                  <a:t> </a:t>
                </a:r>
                <a:r>
                  <a:rPr kumimoji="1" lang="en-US" altLang="zh-CN" sz="2000" dirty="0">
                    <a:sym typeface="Wingdings" pitchFamily="2" charset="2"/>
                  </a:rPr>
                  <a:t>and</a:t>
                </a:r>
                <a:r>
                  <a:rPr kumimoji="1" lang="zh-CN" altLang="en-US" sz="2000" dirty="0">
                    <a:sym typeface="Wingdings" pitchFamily="2" charset="2"/>
                  </a:rPr>
                  <a:t> </a:t>
                </a:r>
                <a14:m>
                  <m:oMath xmlns:m="http://schemas.openxmlformats.org/officeDocument/2006/math">
                    <m:f>
                      <m:fPr>
                        <m:ctrlPr>
                          <a:rPr kumimoji="1" lang="en-US" altLang="zh-CN" sz="2000" i="1" smtClean="0">
                            <a:latin typeface="Cambria Math" panose="02040503050406030204" pitchFamily="18" charset="0"/>
                            <a:sym typeface="Wingdings" pitchFamily="2" charset="2"/>
                          </a:rPr>
                        </m:ctrlPr>
                      </m:fPr>
                      <m:num>
                        <m:r>
                          <a:rPr kumimoji="1" lang="en-US" altLang="zh-CN" sz="2000" b="0" i="1" smtClean="0">
                            <a:latin typeface="Cambria Math" panose="02040503050406030204" pitchFamily="18" charset="0"/>
                            <a:sym typeface="Wingdings" pitchFamily="2" charset="2"/>
                          </a:rPr>
                          <m:t>3</m:t>
                        </m:r>
                      </m:num>
                      <m:den>
                        <m:r>
                          <a:rPr kumimoji="1" lang="en-US" altLang="zh-CN" sz="2000" b="0" i="1" smtClean="0">
                            <a:latin typeface="Cambria Math" panose="02040503050406030204" pitchFamily="18" charset="0"/>
                            <a:sym typeface="Wingdings" pitchFamily="2" charset="2"/>
                          </a:rPr>
                          <m:t>4</m:t>
                        </m:r>
                      </m:den>
                    </m:f>
                  </m:oMath>
                </a14:m>
                <a:endParaRPr kumimoji="1" lang="zh-CN" altLang="en-US" sz="2000" dirty="0"/>
              </a:p>
            </p:txBody>
          </p:sp>
        </mc:Choice>
        <mc:Fallback xmlns="">
          <p:sp>
            <p:nvSpPr>
              <p:cNvPr id="9" name="文本框 8">
                <a:extLst>
                  <a:ext uri="{FF2B5EF4-FFF2-40B4-BE49-F238E27FC236}">
                    <a16:creationId xmlns:a16="http://schemas.microsoft.com/office/drawing/2014/main" id="{64BC87FC-7E60-6A47-9273-9DA283738A34}"/>
                  </a:ext>
                </a:extLst>
              </p:cNvPr>
              <p:cNvSpPr txBox="1">
                <a:spLocks noRot="1" noChangeAspect="1" noMove="1" noResize="1" noEditPoints="1" noAdjustHandles="1" noChangeArrowheads="1" noChangeShapeType="1" noTextEdit="1"/>
              </p:cNvSpPr>
              <p:nvPr/>
            </p:nvSpPr>
            <p:spPr>
              <a:xfrm>
                <a:off x="428825" y="1399467"/>
                <a:ext cx="3338578" cy="2682016"/>
              </a:xfrm>
              <a:prstGeom prst="rect">
                <a:avLst/>
              </a:prstGeom>
              <a:blipFill>
                <a:blip r:embed="rId4"/>
                <a:stretch>
                  <a:fillRect l="-1515" t="-943" r="-2273" b="-943"/>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E291A98C-3EBB-4E43-841A-2274575AE5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53" y="6149192"/>
            <a:ext cx="2075575" cy="664184"/>
          </a:xfrm>
          <a:prstGeom prst="rect">
            <a:avLst/>
          </a:prstGeom>
        </p:spPr>
      </p:pic>
      <p:pic>
        <p:nvPicPr>
          <p:cNvPr id="11" name="图片 10">
            <a:extLst>
              <a:ext uri="{FF2B5EF4-FFF2-40B4-BE49-F238E27FC236}">
                <a16:creationId xmlns:a16="http://schemas.microsoft.com/office/drawing/2014/main" id="{EC2CB097-8796-E840-B638-1135437039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579" y="4574285"/>
            <a:ext cx="2987824" cy="2240868"/>
          </a:xfrm>
          <a:prstGeom prst="rect">
            <a:avLst/>
          </a:prstGeom>
        </p:spPr>
      </p:pic>
    </p:spTree>
    <p:extLst>
      <p:ext uri="{BB962C8B-B14F-4D97-AF65-F5344CB8AC3E}">
        <p14:creationId xmlns:p14="http://schemas.microsoft.com/office/powerpoint/2010/main" val="3665173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54FA3C5-912C-CC4C-B043-5A7610F3E616}"/>
              </a:ext>
            </a:extLst>
          </p:cNvPr>
          <p:cNvPicPr>
            <a:picLocks noChangeAspect="1"/>
          </p:cNvPicPr>
          <p:nvPr/>
        </p:nvPicPr>
        <p:blipFill>
          <a:blip r:embed="rId2">
            <a:alphaModFix amt="40000"/>
            <a:extLst>
              <a:ext uri="{28A0092B-C50C-407E-A947-70E740481C1C}">
                <a14:useLocalDpi xmlns:a14="http://schemas.microsoft.com/office/drawing/2010/main" val="0"/>
              </a:ext>
            </a:extLst>
          </a:blip>
          <a:stretch>
            <a:fillRect/>
          </a:stretch>
        </p:blipFill>
        <p:spPr>
          <a:xfrm>
            <a:off x="48153" y="6149192"/>
            <a:ext cx="2075575" cy="664184"/>
          </a:xfrm>
          <a:prstGeom prst="rect">
            <a:avLst/>
          </a:prstGeom>
        </p:spPr>
      </p:pic>
      <p:sp>
        <p:nvSpPr>
          <p:cNvPr id="2" name="标题 1">
            <a:extLst>
              <a:ext uri="{FF2B5EF4-FFF2-40B4-BE49-F238E27FC236}">
                <a16:creationId xmlns:a16="http://schemas.microsoft.com/office/drawing/2014/main" id="{7A16C350-30D9-D144-B304-77B40691308C}"/>
              </a:ext>
            </a:extLst>
          </p:cNvPr>
          <p:cNvSpPr>
            <a:spLocks noGrp="1"/>
          </p:cNvSpPr>
          <p:nvPr>
            <p:ph type="title"/>
          </p:nvPr>
        </p:nvSpPr>
        <p:spPr/>
        <p:txBody>
          <a:bodyPr/>
          <a:lstStyle/>
          <a:p>
            <a:pPr algn="l"/>
            <a:r>
              <a:rPr kumimoji="1" lang="en-US" altLang="zh-CN" sz="2800" dirty="0"/>
              <a:t>Koopman eigenfunctions of Logistic</a:t>
            </a:r>
            <a:r>
              <a:rPr kumimoji="1" lang="zh-CN" altLang="en-US" sz="2800" dirty="0"/>
              <a:t> </a:t>
            </a:r>
            <a:r>
              <a:rPr kumimoji="1" lang="en-US" altLang="zh-CN" sz="2800" dirty="0"/>
              <a:t>Map</a:t>
            </a:r>
            <a:endParaRPr kumimoji="1" lang="zh-CN" altLang="en-US" sz="2800" dirty="0"/>
          </a:p>
        </p:txBody>
      </p:sp>
      <p:pic>
        <p:nvPicPr>
          <p:cNvPr id="8" name="内容占位符 7">
            <a:extLst>
              <a:ext uri="{FF2B5EF4-FFF2-40B4-BE49-F238E27FC236}">
                <a16:creationId xmlns:a16="http://schemas.microsoft.com/office/drawing/2014/main" id="{BC4FD135-8AD8-C542-B9D6-E8DFF90C0A8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037" r="5928"/>
          <a:stretch/>
        </p:blipFill>
        <p:spPr>
          <a:xfrm>
            <a:off x="695088" y="764704"/>
            <a:ext cx="7920880" cy="5077227"/>
          </a:xfrm>
        </p:spPr>
      </p:pic>
      <p:sp>
        <p:nvSpPr>
          <p:cNvPr id="9" name="文本框 8">
            <a:extLst>
              <a:ext uri="{FF2B5EF4-FFF2-40B4-BE49-F238E27FC236}">
                <a16:creationId xmlns:a16="http://schemas.microsoft.com/office/drawing/2014/main" id="{C2E6B14C-F8D0-2241-9D36-BD3890ADEA79}"/>
              </a:ext>
            </a:extLst>
          </p:cNvPr>
          <p:cNvSpPr txBox="1"/>
          <p:nvPr/>
        </p:nvSpPr>
        <p:spPr>
          <a:xfrm>
            <a:off x="225276" y="5534670"/>
            <a:ext cx="8928992" cy="923330"/>
          </a:xfrm>
          <a:prstGeom prst="rect">
            <a:avLst/>
          </a:prstGeom>
          <a:noFill/>
        </p:spPr>
        <p:txBody>
          <a:bodyPr wrap="square" rtlCol="0">
            <a:spAutoFit/>
          </a:bodyPr>
          <a:lstStyle/>
          <a:p>
            <a:r>
              <a:rPr kumimoji="1" lang="en" altLang="zh-CN" dirty="0"/>
              <a:t>The extreme points of Koopman's eigenfunction agree well with the "boundary point". The boundary point reflects the symbolic dynamics of the Logistic map. The division of symbolic dynamics can predict the long-term behavior of the system.</a:t>
            </a:r>
            <a:endParaRPr kumimoji="1" lang="zh-CN" altLang="en-US" dirty="0"/>
          </a:p>
        </p:txBody>
      </p:sp>
      <p:pic>
        <p:nvPicPr>
          <p:cNvPr id="5" name="图片 4">
            <a:extLst>
              <a:ext uri="{FF2B5EF4-FFF2-40B4-BE49-F238E27FC236}">
                <a16:creationId xmlns:a16="http://schemas.microsoft.com/office/drawing/2014/main" id="{BC7A74EB-6F23-2F46-BA71-AA8C63B851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p:spTree>
    <p:extLst>
      <p:ext uri="{BB962C8B-B14F-4D97-AF65-F5344CB8AC3E}">
        <p14:creationId xmlns:p14="http://schemas.microsoft.com/office/powerpoint/2010/main" val="184482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1CDB38-E0DE-F047-A3D6-983BF49C8908}"/>
              </a:ext>
            </a:extLst>
          </p:cNvPr>
          <p:cNvSpPr>
            <a:spLocks noGrp="1"/>
          </p:cNvSpPr>
          <p:nvPr>
            <p:ph type="title"/>
          </p:nvPr>
        </p:nvSpPr>
        <p:spPr/>
        <p:txBody>
          <a:bodyPr/>
          <a:lstStyle/>
          <a:p>
            <a:pPr algn="l"/>
            <a:r>
              <a:rPr kumimoji="1" lang="en" altLang="zh-CN" sz="3600" dirty="0"/>
              <a:t>Symbolic dynamics</a:t>
            </a:r>
            <a:endParaRPr kumimoji="1" lang="zh-CN" altLang="en-US" sz="3600" dirty="0"/>
          </a:p>
        </p:txBody>
      </p:sp>
      <p:pic>
        <p:nvPicPr>
          <p:cNvPr id="5" name="内容占位符 4">
            <a:extLst>
              <a:ext uri="{FF2B5EF4-FFF2-40B4-BE49-F238E27FC236}">
                <a16:creationId xmlns:a16="http://schemas.microsoft.com/office/drawing/2014/main" id="{631A82AB-60D5-B94A-9A86-0647A35043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712" y="941472"/>
            <a:ext cx="5922792" cy="4442094"/>
          </a:xfrm>
        </p:spPr>
      </p:pic>
      <p:sp>
        <p:nvSpPr>
          <p:cNvPr id="6" name="矩形 5">
            <a:extLst>
              <a:ext uri="{FF2B5EF4-FFF2-40B4-BE49-F238E27FC236}">
                <a16:creationId xmlns:a16="http://schemas.microsoft.com/office/drawing/2014/main" id="{992832A2-86A7-F140-A9FE-5DF9DD7E7B20}"/>
              </a:ext>
            </a:extLst>
          </p:cNvPr>
          <p:cNvSpPr/>
          <p:nvPr/>
        </p:nvSpPr>
        <p:spPr>
          <a:xfrm>
            <a:off x="755576" y="5574338"/>
            <a:ext cx="8136904" cy="369332"/>
          </a:xfrm>
          <a:prstGeom prst="rect">
            <a:avLst/>
          </a:prstGeom>
        </p:spPr>
        <p:txBody>
          <a:bodyPr wrap="square">
            <a:spAutoFit/>
          </a:bodyPr>
          <a:lstStyle/>
          <a:p>
            <a:r>
              <a:rPr lang="zh-CN" altLang="en-US" dirty="0"/>
              <a:t>Any point in the phase space can be described by a sequence of symbolic dynamics</a:t>
            </a:r>
            <a:r>
              <a:rPr lang="en-US" altLang="zh-CN" dirty="0"/>
              <a:t>.</a:t>
            </a:r>
            <a:endParaRPr lang="zh-CN" altLang="en-US" dirty="0"/>
          </a:p>
        </p:txBody>
      </p:sp>
      <p:pic>
        <p:nvPicPr>
          <p:cNvPr id="7" name="图片 6">
            <a:extLst>
              <a:ext uri="{FF2B5EF4-FFF2-40B4-BE49-F238E27FC236}">
                <a16:creationId xmlns:a16="http://schemas.microsoft.com/office/drawing/2014/main" id="{6A926D60-3A9F-9542-BDEE-A3023CB36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p:pic>
        <p:nvPicPr>
          <p:cNvPr id="8" name="图片 7">
            <a:extLst>
              <a:ext uri="{FF2B5EF4-FFF2-40B4-BE49-F238E27FC236}">
                <a16:creationId xmlns:a16="http://schemas.microsoft.com/office/drawing/2014/main" id="{F02FAD28-36B4-B34D-B818-6EF2C78A3A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53" y="6149192"/>
            <a:ext cx="2075575" cy="664184"/>
          </a:xfrm>
          <a:prstGeom prst="rect">
            <a:avLst/>
          </a:prstGeom>
        </p:spPr>
      </p:pic>
    </p:spTree>
    <p:extLst>
      <p:ext uri="{BB962C8B-B14F-4D97-AF65-F5344CB8AC3E}">
        <p14:creationId xmlns:p14="http://schemas.microsoft.com/office/powerpoint/2010/main" val="3331426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3F000579-7531-E549-8912-85EB8A9D2C6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512" r="6537"/>
          <a:stretch/>
        </p:blipFill>
        <p:spPr>
          <a:xfrm>
            <a:off x="827585" y="980728"/>
            <a:ext cx="7538714" cy="4968552"/>
          </a:xfrm>
        </p:spPr>
      </p:pic>
      <p:sp>
        <p:nvSpPr>
          <p:cNvPr id="9" name="文本框 8">
            <a:extLst>
              <a:ext uri="{FF2B5EF4-FFF2-40B4-BE49-F238E27FC236}">
                <a16:creationId xmlns:a16="http://schemas.microsoft.com/office/drawing/2014/main" id="{C283BBA2-B3FD-9C43-B4B6-099B458C7FCC}"/>
              </a:ext>
            </a:extLst>
          </p:cNvPr>
          <p:cNvSpPr txBox="1"/>
          <p:nvPr/>
        </p:nvSpPr>
        <p:spPr>
          <a:xfrm>
            <a:off x="107504" y="5661248"/>
            <a:ext cx="8928992" cy="923330"/>
          </a:xfrm>
          <a:prstGeom prst="rect">
            <a:avLst/>
          </a:prstGeom>
          <a:noFill/>
        </p:spPr>
        <p:txBody>
          <a:bodyPr wrap="square" rtlCol="0">
            <a:spAutoFit/>
          </a:bodyPr>
          <a:lstStyle/>
          <a:p>
            <a:r>
              <a:rPr kumimoji="1" lang="en" altLang="zh-CN" dirty="0"/>
              <a:t>The extreme points of Koopman's eigenfunction agree well with the "boundary point". The boundary point reflects the symbolic dynamics of the Logistic map. The division of symbolic dynamics can predict the long-term behavior of the system.</a:t>
            </a:r>
            <a:endParaRPr kumimoji="1" lang="zh-CN" altLang="en-US" dirty="0"/>
          </a:p>
        </p:txBody>
      </p:sp>
      <p:pic>
        <p:nvPicPr>
          <p:cNvPr id="5" name="图片 4">
            <a:extLst>
              <a:ext uri="{FF2B5EF4-FFF2-40B4-BE49-F238E27FC236}">
                <a16:creationId xmlns:a16="http://schemas.microsoft.com/office/drawing/2014/main" id="{D782BB4D-7D4E-854C-845E-A136C8A51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p:pic>
        <p:nvPicPr>
          <p:cNvPr id="6" name="图片 5">
            <a:extLst>
              <a:ext uri="{FF2B5EF4-FFF2-40B4-BE49-F238E27FC236}">
                <a16:creationId xmlns:a16="http://schemas.microsoft.com/office/drawing/2014/main" id="{9B041EF2-D57C-2F46-8BE4-7B11E793B6DF}"/>
              </a:ext>
            </a:extLst>
          </p:cNvPr>
          <p:cNvPicPr>
            <a:picLocks noChangeAspect="1"/>
          </p:cNvPicPr>
          <p:nvPr/>
        </p:nvPicPr>
        <p:blipFill>
          <a:blip r:embed="rId4">
            <a:alphaModFix amt="40000"/>
            <a:extLst>
              <a:ext uri="{28A0092B-C50C-407E-A947-70E740481C1C}">
                <a14:useLocalDpi xmlns:a14="http://schemas.microsoft.com/office/drawing/2010/main" val="0"/>
              </a:ext>
            </a:extLst>
          </a:blip>
          <a:stretch>
            <a:fillRect/>
          </a:stretch>
        </p:blipFill>
        <p:spPr>
          <a:xfrm>
            <a:off x="48153" y="6149192"/>
            <a:ext cx="2075575" cy="664184"/>
          </a:xfrm>
          <a:prstGeom prst="rect">
            <a:avLst/>
          </a:prstGeom>
        </p:spPr>
      </p:pic>
      <p:sp>
        <p:nvSpPr>
          <p:cNvPr id="7" name="标题 1">
            <a:extLst>
              <a:ext uri="{FF2B5EF4-FFF2-40B4-BE49-F238E27FC236}">
                <a16:creationId xmlns:a16="http://schemas.microsoft.com/office/drawing/2014/main" id="{A9A27017-01D5-F440-A6AA-E337A0E6193A}"/>
              </a:ext>
            </a:extLst>
          </p:cNvPr>
          <p:cNvSpPr>
            <a:spLocks noGrp="1"/>
          </p:cNvSpPr>
          <p:nvPr>
            <p:ph type="title"/>
          </p:nvPr>
        </p:nvSpPr>
        <p:spPr>
          <a:xfrm>
            <a:off x="457200" y="274638"/>
            <a:ext cx="8229600" cy="1143000"/>
          </a:xfrm>
        </p:spPr>
        <p:txBody>
          <a:bodyPr/>
          <a:lstStyle/>
          <a:p>
            <a:pPr algn="l"/>
            <a:r>
              <a:rPr kumimoji="1" lang="en-US" altLang="zh-CN" sz="2800" dirty="0"/>
              <a:t>Koopman eigenfunctions of Logistic</a:t>
            </a:r>
            <a:r>
              <a:rPr kumimoji="1" lang="zh-CN" altLang="en-US" sz="2800" dirty="0"/>
              <a:t> </a:t>
            </a:r>
            <a:r>
              <a:rPr kumimoji="1" lang="en-US" altLang="zh-CN" sz="2800" dirty="0"/>
              <a:t>Map</a:t>
            </a:r>
            <a:endParaRPr kumimoji="1" lang="zh-CN" altLang="en-US" sz="2800" dirty="0"/>
          </a:p>
        </p:txBody>
      </p:sp>
    </p:spTree>
    <p:extLst>
      <p:ext uri="{BB962C8B-B14F-4D97-AF65-F5344CB8AC3E}">
        <p14:creationId xmlns:p14="http://schemas.microsoft.com/office/powerpoint/2010/main" val="237316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14643-4226-4447-B623-4FAE4276E403}"/>
              </a:ext>
            </a:extLst>
          </p:cNvPr>
          <p:cNvSpPr>
            <a:spLocks noGrp="1"/>
          </p:cNvSpPr>
          <p:nvPr>
            <p:ph type="title"/>
          </p:nvPr>
        </p:nvSpPr>
        <p:spPr/>
        <p:txBody>
          <a:bodyPr/>
          <a:lstStyle/>
          <a:p>
            <a:pPr algn="l"/>
            <a:r>
              <a:rPr kumimoji="1" lang="en-US" altLang="zh-CN" dirty="0"/>
              <a:t>Henon</a:t>
            </a:r>
            <a:r>
              <a:rPr kumimoji="1" lang="zh-CN" altLang="en-US" dirty="0"/>
              <a:t> </a:t>
            </a:r>
            <a:r>
              <a:rPr kumimoji="1" lang="en-US" altLang="zh-CN" dirty="0"/>
              <a:t>map</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EC65647-DA51-4640-8691-21FEE94DE539}"/>
                  </a:ext>
                </a:extLst>
              </p:cNvPr>
              <p:cNvSpPr>
                <a:spLocks noGrp="1"/>
              </p:cNvSpPr>
              <p:nvPr>
                <p:ph idx="1"/>
              </p:nvPr>
            </p:nvSpPr>
            <p:spPr>
              <a:xfrm>
                <a:off x="457200" y="1600200"/>
                <a:ext cx="3178696" cy="4525963"/>
              </a:xfrm>
            </p:spPr>
            <p:txBody>
              <a:bodyPr/>
              <a:lstStyle/>
              <a:p>
                <a:pPr marL="0" indent="0">
                  <a:buNone/>
                </a:pPr>
                <a14:m>
                  <m:oMathPara xmlns:m="http://schemas.openxmlformats.org/officeDocument/2006/math">
                    <m:oMathParaPr>
                      <m:jc m:val="left"/>
                    </m:oMathParaPr>
                    <m:oMath xmlns:m="http://schemas.openxmlformats.org/officeDocument/2006/math">
                      <m:sSub>
                        <m:sSubPr>
                          <m:ctrlPr>
                            <a:rPr lang="zh-CN" altLang="zh-CN" sz="2000" i="1" smtClean="0">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𝑛</m:t>
                          </m:r>
                        </m:sub>
                      </m:sSub>
                      <m:r>
                        <a:rPr lang="en-US" altLang="zh-CN" sz="2000">
                          <a:latin typeface="Cambria Math" panose="02040503050406030204" pitchFamily="18" charset="0"/>
                        </a:rPr>
                        <m:t>+1</m:t>
                      </m:r>
                      <m:r>
                        <a:rPr lang="en-US" altLang="zh-CN" sz="2000" i="1">
                          <a:latin typeface="Cambria Math" panose="02040503050406030204" pitchFamily="18" charset="0"/>
                        </a:rPr>
                        <m:t>−</m:t>
                      </m:r>
                      <m:r>
                        <a:rPr lang="en-US" altLang="zh-CN" sz="2000" i="1">
                          <a:latin typeface="Cambria Math" panose="02040503050406030204" pitchFamily="18" charset="0"/>
                        </a:rPr>
                        <m:t>𝑎</m:t>
                      </m:r>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up>
                          <m:r>
                            <a:rPr lang="en-US" altLang="zh-CN" sz="2000">
                              <a:latin typeface="Cambria Math" panose="02040503050406030204" pitchFamily="18" charset="0"/>
                            </a:rPr>
                            <m:t>2</m:t>
                          </m:r>
                        </m:sup>
                      </m:sSubSup>
                    </m:oMath>
                  </m:oMathPara>
                </a14:m>
                <a:endParaRPr lang="zh-CN" altLang="zh-CN" sz="2000" dirty="0"/>
              </a:p>
              <a:p>
                <a:pPr marL="0" indent="0">
                  <a:buNone/>
                </a:pP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𝑛</m:t>
                        </m:r>
                        <m:r>
                          <a:rPr lang="en-US" altLang="zh-CN" sz="2000">
                            <a:latin typeface="Cambria Math" panose="02040503050406030204" pitchFamily="18" charset="0"/>
                          </a:rPr>
                          <m:t>+1</m:t>
                        </m:r>
                      </m:sub>
                    </m:sSub>
                    <m:r>
                      <a:rPr lang="en-US" altLang="zh-CN" sz="2000">
                        <a:latin typeface="Cambria Math" panose="02040503050406030204" pitchFamily="18" charset="0"/>
                      </a:rPr>
                      <m:t>=</m:t>
                    </m:r>
                    <m:r>
                      <a:rPr lang="en-US" altLang="zh-CN" sz="2000" i="1">
                        <a:latin typeface="Cambria Math" panose="02040503050406030204" pitchFamily="18" charset="0"/>
                      </a:rPr>
                      <m:t>𝑏</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Sub>
                  </m:oMath>
                </a14:m>
                <a:r>
                  <a:rPr lang="en-US" altLang="zh-CN" sz="2000" dirty="0"/>
                  <a:t>                 </a:t>
                </a:r>
              </a:p>
              <a:p>
                <a:pPr marL="0" indent="0">
                  <a:buNone/>
                </a:pPr>
                <a:endParaRPr lang="en-US" altLang="zh-CN" sz="2000" dirty="0"/>
              </a:p>
              <a:p>
                <a:pPr marL="0" indent="0">
                  <a:buNone/>
                </a:pPr>
                <a:r>
                  <a:rPr lang="en-US" altLang="zh-CN" sz="2000" dirty="0"/>
                  <a:t>Region:[-1.5,1.5]×[-1.5,1.5]</a:t>
                </a:r>
                <a:endParaRPr lang="zh-CN" altLang="zh-CN" sz="2000" dirty="0"/>
              </a:p>
              <a:p>
                <a:pPr marL="0" indent="0">
                  <a:buNone/>
                </a:pPr>
                <a:endParaRPr lang="en-US" altLang="zh-CN" sz="2000" dirty="0"/>
              </a:p>
              <a:p>
                <a:pPr marL="0" indent="0">
                  <a:buNone/>
                </a:pPr>
                <a:r>
                  <a:rPr lang="en-US" altLang="zh-CN" sz="2000" dirty="0"/>
                  <a:t>We</a:t>
                </a:r>
                <a:r>
                  <a:rPr lang="zh-CN" altLang="en-US" sz="2000" dirty="0"/>
                  <a:t> </a:t>
                </a:r>
                <a:r>
                  <a:rPr lang="en-US" altLang="zh-CN" sz="2000" dirty="0"/>
                  <a:t>choose</a:t>
                </a:r>
                <a:r>
                  <a:rPr lang="zh-CN" altLang="en-US" sz="2000" dirty="0"/>
                  <a:t> </a:t>
                </a:r>
                <a:r>
                  <a:rPr lang="en-US" altLang="zh-CN" sz="2000" dirty="0"/>
                  <a:t>a=1.4,b=0.3</a:t>
                </a:r>
                <a:r>
                  <a:rPr lang="zh-CN" altLang="en-US" sz="2000" dirty="0"/>
                  <a:t>  </a:t>
                </a:r>
                <a:r>
                  <a:rPr lang="en-US" altLang="zh-CN" sz="2000" dirty="0"/>
                  <a:t>to</a:t>
                </a:r>
                <a:r>
                  <a:rPr lang="zh-CN" altLang="en-US" sz="2000" dirty="0"/>
                  <a:t> </a:t>
                </a:r>
                <a:r>
                  <a:rPr lang="en-US" altLang="zh-CN" sz="2000" dirty="0"/>
                  <a:t>make</a:t>
                </a:r>
                <a:r>
                  <a:rPr lang="zh-CN" altLang="en-US" sz="2000" dirty="0"/>
                  <a:t> </a:t>
                </a:r>
                <a:r>
                  <a:rPr lang="en-US" altLang="zh-CN" sz="2000" dirty="0"/>
                  <a:t>it</a:t>
                </a:r>
                <a:r>
                  <a:rPr lang="zh-CN" altLang="en-US" sz="2000" dirty="0"/>
                  <a:t> </a:t>
                </a:r>
                <a:r>
                  <a:rPr lang="en-US" altLang="zh-CN" sz="2000" dirty="0"/>
                  <a:t>in</a:t>
                </a:r>
                <a:r>
                  <a:rPr lang="zh-CN" altLang="en-US" sz="2000" dirty="0"/>
                  <a:t> </a:t>
                </a:r>
                <a:r>
                  <a:rPr lang="en-US" altLang="zh-CN" sz="2000" dirty="0"/>
                  <a:t>a</a:t>
                </a:r>
                <a:r>
                  <a:rPr lang="zh-CN" altLang="en-US" sz="2000" dirty="0"/>
                  <a:t> </a:t>
                </a:r>
                <a:r>
                  <a:rPr lang="en-US" altLang="zh-CN" sz="2000" dirty="0"/>
                  <a:t>chaotic</a:t>
                </a:r>
                <a:r>
                  <a:rPr lang="zh-CN" altLang="en-US" sz="2000" dirty="0"/>
                  <a:t> </a:t>
                </a:r>
                <a:r>
                  <a:rPr lang="en-US" altLang="zh-CN" sz="2000" dirty="0"/>
                  <a:t>state.</a:t>
                </a:r>
              </a:p>
              <a:p>
                <a:pPr marL="0" indent="0">
                  <a:buNone/>
                </a:pPr>
                <a:endParaRPr kumimoji="1" lang="en-US" altLang="zh-CN" sz="2000" dirty="0"/>
              </a:p>
              <a:p>
                <a:pPr marL="0" indent="0">
                  <a:buNone/>
                </a:pPr>
                <a:r>
                  <a:rPr kumimoji="1" lang="en-US" altLang="zh-CN" sz="2000" dirty="0"/>
                  <a:t>Two</a:t>
                </a:r>
                <a:r>
                  <a:rPr kumimoji="1" lang="zh-CN" altLang="en-US" sz="2000" dirty="0"/>
                  <a:t> </a:t>
                </a:r>
                <a:r>
                  <a:rPr kumimoji="1" lang="en-US" altLang="zh-CN" sz="2000" dirty="0"/>
                  <a:t>fixed</a:t>
                </a:r>
                <a:r>
                  <a:rPr kumimoji="1" lang="zh-CN" altLang="en-US" sz="2000" dirty="0"/>
                  <a:t> </a:t>
                </a:r>
                <a:r>
                  <a:rPr kumimoji="1" lang="en-US" altLang="zh-CN" sz="2000" dirty="0"/>
                  <a:t>points</a:t>
                </a:r>
                <a:r>
                  <a:rPr kumimoji="1" lang="en-US" altLang="zh-CN" sz="2000" dirty="0">
                    <a:sym typeface="Wingdings" pitchFamily="2" charset="2"/>
                  </a:rPr>
                  <a:t>:</a:t>
                </a:r>
                <a:r>
                  <a:rPr kumimoji="1" lang="zh-CN" altLang="en-US" sz="2000" dirty="0">
                    <a:sym typeface="Wingdings" pitchFamily="2" charset="2"/>
                  </a:rPr>
                  <a:t> </a:t>
                </a:r>
                <a:endParaRPr kumimoji="1" lang="en-US" altLang="zh-CN" sz="2000" dirty="0">
                  <a:sym typeface="Wingdings" pitchFamily="2" charset="2"/>
                </a:endParaRPr>
              </a:p>
              <a:p>
                <a:pPr marL="0" indent="0">
                  <a:buNone/>
                </a:pPr>
                <a:r>
                  <a:rPr kumimoji="1" lang="en-US" altLang="zh-CN" sz="2000" dirty="0">
                    <a:sym typeface="Wingdings" pitchFamily="2" charset="2"/>
                  </a:rPr>
                  <a:t>(0.6314,0.1894)</a:t>
                </a:r>
              </a:p>
              <a:p>
                <a:pPr marL="0" indent="0">
                  <a:buNone/>
                </a:pPr>
                <a:r>
                  <a:rPr kumimoji="1" lang="en-US" altLang="zh-CN" sz="2000" dirty="0">
                    <a:sym typeface="Wingdings" pitchFamily="2" charset="2"/>
                  </a:rPr>
                  <a:t>(-1.1314,-0.3394)</a:t>
                </a:r>
                <a:endParaRPr kumimoji="1" lang="zh-CN" altLang="en-US" sz="2000" dirty="0"/>
              </a:p>
            </p:txBody>
          </p:sp>
        </mc:Choice>
        <mc:Fallback xmlns="">
          <p:sp>
            <p:nvSpPr>
              <p:cNvPr id="3" name="内容占位符 2">
                <a:extLst>
                  <a:ext uri="{FF2B5EF4-FFF2-40B4-BE49-F238E27FC236}">
                    <a16:creationId xmlns:a16="http://schemas.microsoft.com/office/drawing/2014/main" id="{6EC65647-DA51-4640-8691-21FEE94DE539}"/>
                  </a:ext>
                </a:extLst>
              </p:cNvPr>
              <p:cNvSpPr>
                <a:spLocks noGrp="1" noRot="1" noChangeAspect="1" noMove="1" noResize="1" noEditPoints="1" noAdjustHandles="1" noChangeArrowheads="1" noChangeShapeType="1" noTextEdit="1"/>
              </p:cNvSpPr>
              <p:nvPr>
                <p:ph idx="1"/>
              </p:nvPr>
            </p:nvSpPr>
            <p:spPr>
              <a:xfrm>
                <a:off x="457200" y="1600200"/>
                <a:ext cx="3178696" cy="4525963"/>
              </a:xfrm>
              <a:blipFill>
                <a:blip r:embed="rId2"/>
                <a:stretch>
                  <a:fillRect l="-2000"/>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D8A5FC54-CFA4-DE4F-A2D5-89006BBF58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p:pic>
        <p:nvPicPr>
          <p:cNvPr id="5" name="图片 4">
            <a:extLst>
              <a:ext uri="{FF2B5EF4-FFF2-40B4-BE49-F238E27FC236}">
                <a16:creationId xmlns:a16="http://schemas.microsoft.com/office/drawing/2014/main" id="{A56F0620-7D80-AD44-BAAD-A2C7CE49CA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1880" y="1600200"/>
            <a:ext cx="5734000" cy="4300500"/>
          </a:xfrm>
          <a:prstGeom prst="rect">
            <a:avLst/>
          </a:prstGeom>
        </p:spPr>
      </p:pic>
      <p:pic>
        <p:nvPicPr>
          <p:cNvPr id="6" name="图片 5">
            <a:extLst>
              <a:ext uri="{FF2B5EF4-FFF2-40B4-BE49-F238E27FC236}">
                <a16:creationId xmlns:a16="http://schemas.microsoft.com/office/drawing/2014/main" id="{DE80D239-E7D4-E145-BCC1-8784F0B77E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53" y="6149192"/>
            <a:ext cx="2075575" cy="664184"/>
          </a:xfrm>
          <a:prstGeom prst="rect">
            <a:avLst/>
          </a:prstGeom>
        </p:spPr>
      </p:pic>
    </p:spTree>
    <p:extLst>
      <p:ext uri="{BB962C8B-B14F-4D97-AF65-F5344CB8AC3E}">
        <p14:creationId xmlns:p14="http://schemas.microsoft.com/office/powerpoint/2010/main" val="2820110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DF2ABA2-0850-A44F-9715-09F7F9042BB0}"/>
              </a:ext>
            </a:extLst>
          </p:cNvPr>
          <p:cNvSpPr>
            <a:spLocks noGrp="1"/>
          </p:cNvSpPr>
          <p:nvPr>
            <p:ph idx="1"/>
          </p:nvPr>
        </p:nvSpPr>
        <p:spPr/>
        <p:txBody>
          <a:bodyPr/>
          <a:lstStyle/>
          <a:p>
            <a:endParaRPr kumimoji="1" lang="zh-CN" altLang="en-US"/>
          </a:p>
        </p:txBody>
      </p:sp>
      <p:pic>
        <p:nvPicPr>
          <p:cNvPr id="67585" name="Picture 1" descr="page14image24966560">
            <a:extLst>
              <a:ext uri="{FF2B5EF4-FFF2-40B4-BE49-F238E27FC236}">
                <a16:creationId xmlns:a16="http://schemas.microsoft.com/office/drawing/2014/main" id="{56D9FEBD-9800-AD46-9B1E-4E4868FD66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54" r="3093"/>
          <a:stretch/>
        </p:blipFill>
        <p:spPr bwMode="auto">
          <a:xfrm>
            <a:off x="1835696" y="731837"/>
            <a:ext cx="5832648" cy="5011134"/>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F194667B-02BD-2443-B72B-6FC856947440}"/>
              </a:ext>
            </a:extLst>
          </p:cNvPr>
          <p:cNvSpPr txBox="1"/>
          <p:nvPr/>
        </p:nvSpPr>
        <p:spPr>
          <a:xfrm>
            <a:off x="395536" y="5523432"/>
            <a:ext cx="8568952" cy="923330"/>
          </a:xfrm>
          <a:prstGeom prst="rect">
            <a:avLst/>
          </a:prstGeom>
          <a:noFill/>
        </p:spPr>
        <p:txBody>
          <a:bodyPr wrap="square" rtlCol="0">
            <a:spAutoFit/>
          </a:bodyPr>
          <a:lstStyle/>
          <a:p>
            <a:r>
              <a:rPr kumimoji="1" lang="en" altLang="zh-CN" dirty="0"/>
              <a:t>The eigenfunction of the Koopman operator agrees with the unstable manifold of the Henon map. The linearization direction of the periodic point (one stable, one unstable) coincides with the shape of the attractor and the flow of the eigenfunction.</a:t>
            </a:r>
            <a:endParaRPr kumimoji="1" lang="zh-CN" altLang="en-US" dirty="0"/>
          </a:p>
        </p:txBody>
      </p:sp>
      <p:pic>
        <p:nvPicPr>
          <p:cNvPr id="7" name="图片 6">
            <a:extLst>
              <a:ext uri="{FF2B5EF4-FFF2-40B4-BE49-F238E27FC236}">
                <a16:creationId xmlns:a16="http://schemas.microsoft.com/office/drawing/2014/main" id="{CE915E18-3F47-044A-B22B-C869EF9E5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p:pic>
        <p:nvPicPr>
          <p:cNvPr id="9" name="图片 8">
            <a:extLst>
              <a:ext uri="{FF2B5EF4-FFF2-40B4-BE49-F238E27FC236}">
                <a16:creationId xmlns:a16="http://schemas.microsoft.com/office/drawing/2014/main" id="{A34E510C-80A2-1A48-AA97-66E6869D70FE}"/>
              </a:ext>
            </a:extLst>
          </p:cNvPr>
          <p:cNvPicPr>
            <a:picLocks noChangeAspect="1"/>
          </p:cNvPicPr>
          <p:nvPr/>
        </p:nvPicPr>
        <p:blipFill>
          <a:blip r:embed="rId4">
            <a:alphaModFix amt="40000"/>
            <a:extLst>
              <a:ext uri="{28A0092B-C50C-407E-A947-70E740481C1C}">
                <a14:useLocalDpi xmlns:a14="http://schemas.microsoft.com/office/drawing/2010/main" val="0"/>
              </a:ext>
            </a:extLst>
          </a:blip>
          <a:stretch>
            <a:fillRect/>
          </a:stretch>
        </p:blipFill>
        <p:spPr>
          <a:xfrm>
            <a:off x="48153" y="6149192"/>
            <a:ext cx="2075575" cy="664184"/>
          </a:xfrm>
          <a:prstGeom prst="rect">
            <a:avLst/>
          </a:prstGeom>
        </p:spPr>
      </p:pic>
      <p:sp>
        <p:nvSpPr>
          <p:cNvPr id="10" name="标题 1">
            <a:extLst>
              <a:ext uri="{FF2B5EF4-FFF2-40B4-BE49-F238E27FC236}">
                <a16:creationId xmlns:a16="http://schemas.microsoft.com/office/drawing/2014/main" id="{0E01F0BF-F20C-7A45-84FE-976E39B2DEC4}"/>
              </a:ext>
            </a:extLst>
          </p:cNvPr>
          <p:cNvSpPr>
            <a:spLocks noGrp="1"/>
          </p:cNvSpPr>
          <p:nvPr>
            <p:ph type="title"/>
          </p:nvPr>
        </p:nvSpPr>
        <p:spPr>
          <a:xfrm>
            <a:off x="457200" y="274638"/>
            <a:ext cx="8229600" cy="1143000"/>
          </a:xfrm>
        </p:spPr>
        <p:txBody>
          <a:bodyPr/>
          <a:lstStyle/>
          <a:p>
            <a:pPr algn="l"/>
            <a:r>
              <a:rPr kumimoji="1" lang="en-US" altLang="zh-CN" sz="2800" dirty="0"/>
              <a:t>Koopman eigenfunctions of Henon</a:t>
            </a:r>
            <a:r>
              <a:rPr kumimoji="1" lang="zh-CN" altLang="en-US" sz="2800" dirty="0"/>
              <a:t> </a:t>
            </a:r>
            <a:r>
              <a:rPr kumimoji="1" lang="en-US" altLang="zh-CN" sz="2800" dirty="0"/>
              <a:t>Map</a:t>
            </a:r>
            <a:endParaRPr kumimoji="1" lang="zh-CN" altLang="en-US" sz="2800" dirty="0"/>
          </a:p>
        </p:txBody>
      </p:sp>
    </p:spTree>
    <p:extLst>
      <p:ext uri="{BB962C8B-B14F-4D97-AF65-F5344CB8AC3E}">
        <p14:creationId xmlns:p14="http://schemas.microsoft.com/office/powerpoint/2010/main" val="3439548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A1129BE-9100-124C-98D1-5B11D92C9AB1}"/>
              </a:ext>
            </a:extLst>
          </p:cNvPr>
          <p:cNvSpPr>
            <a:spLocks noGrp="1"/>
          </p:cNvSpPr>
          <p:nvPr>
            <p:ph idx="1"/>
          </p:nvPr>
        </p:nvSpPr>
        <p:spPr/>
        <p:txBody>
          <a:bodyPr/>
          <a:lstStyle/>
          <a:p>
            <a:endParaRPr kumimoji="1" lang="zh-CN" altLang="en-US"/>
          </a:p>
        </p:txBody>
      </p:sp>
      <p:pic>
        <p:nvPicPr>
          <p:cNvPr id="4" name="内容占位符 3">
            <a:extLst>
              <a:ext uri="{FF2B5EF4-FFF2-40B4-BE49-F238E27FC236}">
                <a16:creationId xmlns:a16="http://schemas.microsoft.com/office/drawing/2014/main" id="{4A6DE973-10A7-6346-9455-6AD16FFBED3C}"/>
              </a:ext>
            </a:extLst>
          </p:cNvPr>
          <p:cNvPicPr>
            <a:picLocks noChangeAspect="1"/>
          </p:cNvPicPr>
          <p:nvPr/>
        </p:nvPicPr>
        <p:blipFill rotWithShape="1">
          <a:blip r:embed="rId2">
            <a:extLst>
              <a:ext uri="{28A0092B-C50C-407E-A947-70E740481C1C}">
                <a14:useLocalDpi xmlns:a14="http://schemas.microsoft.com/office/drawing/2010/main" val="0"/>
              </a:ext>
            </a:extLst>
          </a:blip>
          <a:srcRect l="21544" t="-8032" r="19920" b="-1"/>
          <a:stretch/>
        </p:blipFill>
        <p:spPr>
          <a:xfrm>
            <a:off x="2123728" y="540682"/>
            <a:ext cx="5184576" cy="5202833"/>
          </a:xfrm>
          <a:prstGeom prst="rect">
            <a:avLst/>
          </a:prstGeom>
        </p:spPr>
      </p:pic>
      <p:sp>
        <p:nvSpPr>
          <p:cNvPr id="6" name="文本框 5">
            <a:extLst>
              <a:ext uri="{FF2B5EF4-FFF2-40B4-BE49-F238E27FC236}">
                <a16:creationId xmlns:a16="http://schemas.microsoft.com/office/drawing/2014/main" id="{F6F44577-97F0-FE44-BF06-AC2450AC0B4B}"/>
              </a:ext>
            </a:extLst>
          </p:cNvPr>
          <p:cNvSpPr txBox="1"/>
          <p:nvPr/>
        </p:nvSpPr>
        <p:spPr>
          <a:xfrm>
            <a:off x="431540" y="5393988"/>
            <a:ext cx="8568952" cy="923330"/>
          </a:xfrm>
          <a:prstGeom prst="rect">
            <a:avLst/>
          </a:prstGeom>
          <a:noFill/>
        </p:spPr>
        <p:txBody>
          <a:bodyPr wrap="square" rtlCol="0">
            <a:spAutoFit/>
          </a:bodyPr>
          <a:lstStyle/>
          <a:p>
            <a:r>
              <a:rPr kumimoji="1" lang="en" altLang="zh-CN" dirty="0"/>
              <a:t>The eigenfunction of the Koopman operator agrees with the unstable manifold of the Henon map. The linearization direction of the periodic point (one stable, one unstable) coincides with the shape of the attractor and the flow of the eigenfunction.</a:t>
            </a:r>
            <a:endParaRPr kumimoji="1" lang="zh-CN" altLang="en-US" dirty="0"/>
          </a:p>
        </p:txBody>
      </p:sp>
      <p:pic>
        <p:nvPicPr>
          <p:cNvPr id="7" name="图片 6">
            <a:extLst>
              <a:ext uri="{FF2B5EF4-FFF2-40B4-BE49-F238E27FC236}">
                <a16:creationId xmlns:a16="http://schemas.microsoft.com/office/drawing/2014/main" id="{405E8900-8440-DE40-AE33-B2C8A8C57B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p:pic>
        <p:nvPicPr>
          <p:cNvPr id="8" name="图片 7">
            <a:extLst>
              <a:ext uri="{FF2B5EF4-FFF2-40B4-BE49-F238E27FC236}">
                <a16:creationId xmlns:a16="http://schemas.microsoft.com/office/drawing/2014/main" id="{92069717-50DC-8B4F-BB55-7ECDC532A477}"/>
              </a:ext>
            </a:extLst>
          </p:cNvPr>
          <p:cNvPicPr>
            <a:picLocks noChangeAspect="1"/>
          </p:cNvPicPr>
          <p:nvPr/>
        </p:nvPicPr>
        <p:blipFill>
          <a:blip r:embed="rId4">
            <a:alphaModFix amt="40000"/>
            <a:extLst>
              <a:ext uri="{28A0092B-C50C-407E-A947-70E740481C1C}">
                <a14:useLocalDpi xmlns:a14="http://schemas.microsoft.com/office/drawing/2010/main" val="0"/>
              </a:ext>
            </a:extLst>
          </a:blip>
          <a:stretch>
            <a:fillRect/>
          </a:stretch>
        </p:blipFill>
        <p:spPr>
          <a:xfrm>
            <a:off x="48153" y="6149192"/>
            <a:ext cx="2075575" cy="664184"/>
          </a:xfrm>
          <a:prstGeom prst="rect">
            <a:avLst/>
          </a:prstGeom>
        </p:spPr>
      </p:pic>
      <p:sp>
        <p:nvSpPr>
          <p:cNvPr id="9" name="标题 1">
            <a:extLst>
              <a:ext uri="{FF2B5EF4-FFF2-40B4-BE49-F238E27FC236}">
                <a16:creationId xmlns:a16="http://schemas.microsoft.com/office/drawing/2014/main" id="{995A1EC8-1C7A-6242-93D4-B66C464E5BF6}"/>
              </a:ext>
            </a:extLst>
          </p:cNvPr>
          <p:cNvSpPr>
            <a:spLocks noGrp="1"/>
          </p:cNvSpPr>
          <p:nvPr>
            <p:ph type="title"/>
          </p:nvPr>
        </p:nvSpPr>
        <p:spPr>
          <a:xfrm>
            <a:off x="457200" y="274638"/>
            <a:ext cx="8229600" cy="1143000"/>
          </a:xfrm>
        </p:spPr>
        <p:txBody>
          <a:bodyPr/>
          <a:lstStyle/>
          <a:p>
            <a:pPr algn="l"/>
            <a:r>
              <a:rPr kumimoji="1" lang="en-US" altLang="zh-CN" sz="2800" dirty="0"/>
              <a:t>Koopman eigenfunctions of Logistic</a:t>
            </a:r>
            <a:r>
              <a:rPr kumimoji="1" lang="zh-CN" altLang="en-US" sz="2800" dirty="0"/>
              <a:t> </a:t>
            </a:r>
            <a:r>
              <a:rPr kumimoji="1" lang="en-US" altLang="zh-CN" sz="2800" dirty="0"/>
              <a:t>Map</a:t>
            </a:r>
            <a:endParaRPr kumimoji="1" lang="zh-CN" altLang="en-US" sz="2800" dirty="0"/>
          </a:p>
        </p:txBody>
      </p:sp>
    </p:spTree>
    <p:extLst>
      <p:ext uri="{BB962C8B-B14F-4D97-AF65-F5344CB8AC3E}">
        <p14:creationId xmlns:p14="http://schemas.microsoft.com/office/powerpoint/2010/main" val="264391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CBE85-BC9B-2543-94D3-BA2B0C68F961}"/>
              </a:ext>
            </a:extLst>
          </p:cNvPr>
          <p:cNvSpPr>
            <a:spLocks noGrp="1"/>
          </p:cNvSpPr>
          <p:nvPr>
            <p:ph type="title"/>
          </p:nvPr>
        </p:nvSpPr>
        <p:spPr/>
        <p:txBody>
          <a:bodyPr/>
          <a:lstStyle/>
          <a:p>
            <a:pPr algn="l"/>
            <a:r>
              <a:rPr kumimoji="1" lang="en-US" altLang="zh-CN" dirty="0"/>
              <a:t>Lorenz</a:t>
            </a:r>
            <a:r>
              <a:rPr kumimoji="1" lang="zh-CN" altLang="en-US" dirty="0"/>
              <a:t> </a:t>
            </a:r>
            <a:r>
              <a:rPr kumimoji="1" lang="en-US" altLang="zh-CN" dirty="0"/>
              <a:t>System</a:t>
            </a:r>
            <a:endParaRPr kumimoji="1" lang="zh-CN" altLang="en-US" dirty="0"/>
          </a:p>
        </p:txBody>
      </p:sp>
      <p:pic>
        <p:nvPicPr>
          <p:cNvPr id="4" name="图片 3">
            <a:extLst>
              <a:ext uri="{FF2B5EF4-FFF2-40B4-BE49-F238E27FC236}">
                <a16:creationId xmlns:a16="http://schemas.microsoft.com/office/drawing/2014/main" id="{989083EF-0F2E-B844-8FAB-3D4566BFD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p:pic>
        <p:nvPicPr>
          <p:cNvPr id="18" name="内容占位符 17">
            <a:extLst>
              <a:ext uri="{FF2B5EF4-FFF2-40B4-BE49-F238E27FC236}">
                <a16:creationId xmlns:a16="http://schemas.microsoft.com/office/drawing/2014/main" id="{C777B615-C9D3-F445-A98A-09E9D7CC70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6057" y="1452357"/>
            <a:ext cx="5515844" cy="4136883"/>
          </a:xfrm>
        </p:spPr>
      </p:pic>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9FB08CB9-3A23-0A45-805A-DF045C119B4A}"/>
                  </a:ext>
                </a:extLst>
              </p:cNvPr>
              <p:cNvSpPr txBox="1"/>
              <p:nvPr/>
            </p:nvSpPr>
            <p:spPr>
              <a:xfrm>
                <a:off x="457200" y="1417638"/>
                <a:ext cx="3250704" cy="393671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kumimoji="1" lang="zh-CN" altLang="en-US" i="1" smtClean="0">
                              <a:latin typeface="Cambria Math" panose="02040503050406030204" pitchFamily="18" charset="0"/>
                            </a:rPr>
                          </m:ctrlPr>
                        </m:accPr>
                        <m:e>
                          <m:r>
                            <a:rPr kumimoji="1" lang="en-US" altLang="zh-CN" b="0" i="1" smtClean="0">
                              <a:latin typeface="Cambria Math" panose="02040503050406030204" pitchFamily="18" charset="0"/>
                            </a:rPr>
                            <m:t>𝑥</m:t>
                          </m:r>
                        </m:e>
                      </m:acc>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𝜎</m:t>
                      </m:r>
                      <m:d>
                        <m:dPr>
                          <m:ctrlPr>
                            <a:rPr kumimoji="1" lang="en-US" altLang="zh-CN" b="0" i="1" smtClean="0">
                              <a:latin typeface="Cambria Math" panose="02040503050406030204" pitchFamily="18" charset="0"/>
                              <a:ea typeface="Cambria Math" panose="02040503050406030204" pitchFamily="18" charset="0"/>
                            </a:rPr>
                          </m:ctrlPr>
                        </m:dPr>
                        <m:e>
                          <m:r>
                            <a:rPr kumimoji="1" lang="en-US" altLang="zh-CN" b="0" i="1" smtClean="0">
                              <a:latin typeface="Cambria Math" panose="02040503050406030204" pitchFamily="18" charset="0"/>
                              <a:ea typeface="Cambria Math" panose="02040503050406030204" pitchFamily="18" charset="0"/>
                            </a:rPr>
                            <m:t>𝑦</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𝑥</m:t>
                          </m:r>
                        </m:e>
                      </m:d>
                    </m:oMath>
                  </m:oMathPara>
                </a14:m>
                <a:endParaRPr kumimoji="1" lang="en-US" altLang="zh-CN" b="0"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kumimoji="1" lang="zh-CN" altLang="en-US" i="1" smtClean="0">
                              <a:latin typeface="Cambria Math" panose="02040503050406030204" pitchFamily="18" charset="0"/>
                            </a:rPr>
                          </m:ctrlPr>
                        </m:accPr>
                        <m:e>
                          <m:r>
                            <a:rPr kumimoji="1" lang="en-US" altLang="zh-CN" b="0" i="1" smtClean="0">
                              <a:latin typeface="Cambria Math" panose="02040503050406030204" pitchFamily="18" charset="0"/>
                            </a:rPr>
                            <m:t>𝑦</m:t>
                          </m:r>
                        </m:e>
                      </m:acc>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𝑥</m:t>
                      </m:r>
                      <m:d>
                        <m:dPr>
                          <m:ctrlPr>
                            <a:rPr kumimoji="1" lang="en-US" altLang="zh-CN" b="0" i="1" smtClean="0">
                              <a:latin typeface="Cambria Math" panose="02040503050406030204" pitchFamily="18" charset="0"/>
                              <a:ea typeface="Cambria Math" panose="02040503050406030204" pitchFamily="18" charset="0"/>
                            </a:rPr>
                          </m:ctrlPr>
                        </m:dPr>
                        <m:e>
                          <m:r>
                            <a:rPr kumimoji="1" lang="en-US" altLang="zh-CN" b="0" i="1" smtClean="0">
                              <a:latin typeface="Cambria Math" panose="02040503050406030204" pitchFamily="18" charset="0"/>
                              <a:ea typeface="Cambria Math" panose="02040503050406030204" pitchFamily="18" charset="0"/>
                            </a:rPr>
                            <m:t>𝛾</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𝑧</m:t>
                          </m:r>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𝑦</m:t>
                      </m:r>
                    </m:oMath>
                  </m:oMathPara>
                </a14:m>
                <a:endParaRPr kumimoji="1" lang="en-US" altLang="zh-CN" b="0"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kumimoji="1" lang="zh-CN" altLang="en-US" i="1" smtClean="0">
                              <a:latin typeface="Cambria Math" panose="02040503050406030204" pitchFamily="18" charset="0"/>
                            </a:rPr>
                          </m:ctrlPr>
                        </m:accPr>
                        <m:e>
                          <m:r>
                            <a:rPr kumimoji="1" lang="en-US" altLang="zh-CN" b="0" i="1" smtClean="0">
                              <a:latin typeface="Cambria Math" panose="02040503050406030204" pitchFamily="18" charset="0"/>
                            </a:rPr>
                            <m:t>𝑧</m:t>
                          </m:r>
                        </m:e>
                      </m:acc>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𝑥𝑦</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𝛽</m:t>
                      </m:r>
                      <m:r>
                        <a:rPr kumimoji="1" lang="en-US" altLang="zh-CN" b="0" i="1" smtClean="0">
                          <a:latin typeface="Cambria Math" panose="02040503050406030204" pitchFamily="18" charset="0"/>
                          <a:ea typeface="Cambria Math" panose="02040503050406030204" pitchFamily="18" charset="0"/>
                        </a:rPr>
                        <m:t>𝑧</m:t>
                      </m:r>
                    </m:oMath>
                  </m:oMathPara>
                </a14:m>
                <a:endParaRPr kumimoji="1" lang="en-US" altLang="zh-CN" b="0" dirty="0">
                  <a:ea typeface="Cambria Math" panose="02040503050406030204" pitchFamily="18" charset="0"/>
                </a:endParaRPr>
              </a:p>
              <a:p>
                <a:endParaRPr kumimoji="1" lang="en-US" altLang="zh-CN" b="0" dirty="0">
                  <a:ea typeface="Cambria Math" panose="02040503050406030204" pitchFamily="18" charset="0"/>
                </a:endParaRPr>
              </a:p>
              <a:p>
                <a:r>
                  <a:rPr kumimoji="1" lang="en-US" altLang="zh-CN" dirty="0"/>
                  <a:t>Here</a:t>
                </a:r>
                <a:r>
                  <a:rPr kumimoji="1" lang="zh-CN" altLang="en-US" dirty="0"/>
                  <a:t> </a:t>
                </a:r>
                <a:r>
                  <a:rPr kumimoji="1" lang="en-US" altLang="zh-CN" dirty="0"/>
                  <a:t>we</a:t>
                </a:r>
                <a:r>
                  <a:rPr kumimoji="1" lang="zh-CN" altLang="en-US" dirty="0"/>
                  <a:t> </a:t>
                </a:r>
                <a:r>
                  <a:rPr kumimoji="1" lang="en-US" altLang="zh-CN" dirty="0"/>
                  <a:t>choose</a:t>
                </a:r>
                <a:r>
                  <a:rPr kumimoji="1" lang="zh-CN" altLang="en-US" dirty="0"/>
                  <a:t> </a:t>
                </a:r>
                <a:endParaRPr kumimoji="1" lang="en-US" altLang="zh-CN" dirty="0"/>
              </a:p>
              <a:p>
                <a:pPr/>
                <a14:m>
                  <m:oMathPara xmlns:m="http://schemas.openxmlformats.org/officeDocument/2006/math">
                    <m:oMathParaPr>
                      <m:jc m:val="left"/>
                    </m:oMathParaPr>
                    <m:oMath xmlns:m="http://schemas.openxmlformats.org/officeDocument/2006/math">
                      <m:r>
                        <a:rPr kumimoji="1" lang="en-US" altLang="zh-CN" i="1">
                          <a:latin typeface="Cambria Math" panose="02040503050406030204" pitchFamily="18" charset="0"/>
                        </a:rPr>
                        <m:t>𝛽</m:t>
                      </m:r>
                      <m:r>
                        <a:rPr kumimoji="1" lang="en-US" altLang="zh-CN" i="1">
                          <a:latin typeface="Cambria Math" panose="02040503050406030204" pitchFamily="18" charset="0"/>
                        </a:rPr>
                        <m:t>=</m:t>
                      </m:r>
                      <m:f>
                        <m:fPr>
                          <m:ctrlPr>
                            <a:rPr kumimoji="1" lang="zh-CN" altLang="zh-CN" i="1">
                              <a:latin typeface="Cambria Math" panose="02040503050406030204" pitchFamily="18" charset="0"/>
                            </a:rPr>
                          </m:ctrlPr>
                        </m:fPr>
                        <m:num>
                          <m:r>
                            <a:rPr kumimoji="1" lang="en-US" altLang="zh-CN" i="1">
                              <a:latin typeface="Cambria Math" panose="02040503050406030204" pitchFamily="18" charset="0"/>
                            </a:rPr>
                            <m:t>8</m:t>
                          </m:r>
                        </m:num>
                        <m:den>
                          <m:r>
                            <a:rPr kumimoji="1" lang="en-US" altLang="zh-CN" i="1">
                              <a:latin typeface="Cambria Math" panose="02040503050406030204" pitchFamily="18" charset="0"/>
                            </a:rPr>
                            <m:t>3</m:t>
                          </m:r>
                        </m:den>
                      </m:f>
                      <m:r>
                        <a:rPr kumimoji="1" lang="en-US" altLang="zh-CN" i="1">
                          <a:latin typeface="Cambria Math" panose="02040503050406030204" pitchFamily="18" charset="0"/>
                        </a:rPr>
                        <m:t>,</m:t>
                      </m:r>
                      <m:r>
                        <a:rPr kumimoji="1" lang="en-US" altLang="zh-CN" i="1">
                          <a:latin typeface="Cambria Math" panose="02040503050406030204" pitchFamily="18" charset="0"/>
                        </a:rPr>
                        <m:t>𝜌</m:t>
                      </m:r>
                      <m:r>
                        <a:rPr kumimoji="1" lang="en-US" altLang="zh-CN" i="1">
                          <a:latin typeface="Cambria Math" panose="02040503050406030204" pitchFamily="18" charset="0"/>
                        </a:rPr>
                        <m:t>=28,</m:t>
                      </m:r>
                      <m:r>
                        <a:rPr kumimoji="1" lang="en-US" altLang="zh-CN" i="1">
                          <a:latin typeface="Cambria Math" panose="02040503050406030204" pitchFamily="18" charset="0"/>
                        </a:rPr>
                        <m:t>𝜎</m:t>
                      </m:r>
                      <m:r>
                        <a:rPr kumimoji="1" lang="en-US" altLang="zh-CN" i="1">
                          <a:latin typeface="Cambria Math" panose="02040503050406030204" pitchFamily="18" charset="0"/>
                        </a:rPr>
                        <m:t>=10</m:t>
                      </m:r>
                    </m:oMath>
                  </m:oMathPara>
                </a14:m>
                <a:endParaRPr kumimoji="1" lang="en-US" altLang="zh-CN" i="1" dirty="0">
                  <a:latin typeface="Cambria Math" panose="02040503050406030204" pitchFamily="18" charset="0"/>
                </a:endParaRPr>
              </a:p>
              <a:p>
                <a:r>
                  <a:rPr kumimoji="1" lang="en-US" altLang="zh-CN" dirty="0">
                    <a:latin typeface="Cambria Math" panose="02040503050406030204" pitchFamily="18" charset="0"/>
                  </a:rPr>
                  <a:t>from</a:t>
                </a:r>
                <a:r>
                  <a:rPr kumimoji="1" lang="zh-CN" altLang="en-US" dirty="0">
                    <a:latin typeface="Cambria Math" panose="02040503050406030204" pitchFamily="18" charset="0"/>
                  </a:rPr>
                  <a:t> </a:t>
                </a:r>
                <a:r>
                  <a:rPr kumimoji="1" lang="en-US" altLang="zh-CN" dirty="0">
                    <a:latin typeface="Cambria Math" panose="02040503050406030204" pitchFamily="18" charset="0"/>
                  </a:rPr>
                  <a:t>an</a:t>
                </a:r>
                <a:r>
                  <a:rPr kumimoji="1" lang="zh-CN" altLang="en-US" dirty="0">
                    <a:latin typeface="Cambria Math" panose="02040503050406030204" pitchFamily="18" charset="0"/>
                  </a:rPr>
                  <a:t> </a:t>
                </a:r>
                <a:r>
                  <a:rPr kumimoji="1" lang="en-US" altLang="zh-CN" dirty="0">
                    <a:latin typeface="Cambria Math" panose="02040503050406030204" pitchFamily="18" charset="0"/>
                  </a:rPr>
                  <a:t>initial</a:t>
                </a:r>
                <a:r>
                  <a:rPr kumimoji="1" lang="zh-CN" altLang="en-US" dirty="0">
                    <a:latin typeface="Cambria Math" panose="02040503050406030204" pitchFamily="18" charset="0"/>
                  </a:rPr>
                  <a:t> </a:t>
                </a:r>
                <a:r>
                  <a:rPr kumimoji="1" lang="en-US" altLang="zh-CN" dirty="0">
                    <a:latin typeface="Cambria Math" panose="02040503050406030204" pitchFamily="18" charset="0"/>
                  </a:rPr>
                  <a:t>point</a:t>
                </a:r>
                <a:r>
                  <a:rPr kumimoji="1" lang="zh-CN" altLang="en-US" dirty="0">
                    <a:latin typeface="Cambria Math" panose="02040503050406030204" pitchFamily="18" charset="0"/>
                  </a:rPr>
                  <a:t> </a:t>
                </a:r>
                <a:r>
                  <a:rPr kumimoji="1" lang="en-US" altLang="zh-CN" dirty="0">
                    <a:latin typeface="Cambria Math" panose="02040503050406030204" pitchFamily="18" charset="0"/>
                  </a:rPr>
                  <a:t>(-1,3,4)</a:t>
                </a:r>
              </a:p>
              <a:p>
                <a:endParaRPr kumimoji="1" lang="en-US" altLang="zh-CN" dirty="0">
                  <a:latin typeface="Cambria Math" panose="02040503050406030204" pitchFamily="18" charset="0"/>
                </a:endParaRPr>
              </a:p>
              <a:p>
                <a:r>
                  <a:rPr kumimoji="1" lang="en-US" altLang="zh-CN" dirty="0">
                    <a:latin typeface="Cambria Math" panose="02040503050406030204" pitchFamily="18" charset="0"/>
                  </a:rPr>
                  <a:t>Fixed</a:t>
                </a:r>
                <a:r>
                  <a:rPr kumimoji="1" lang="zh-CN" altLang="en-US" dirty="0">
                    <a:latin typeface="Cambria Math" panose="02040503050406030204" pitchFamily="18" charset="0"/>
                  </a:rPr>
                  <a:t> </a:t>
                </a:r>
                <a:r>
                  <a:rPr kumimoji="1" lang="en-US" altLang="zh-CN" dirty="0">
                    <a:latin typeface="Cambria Math" panose="02040503050406030204" pitchFamily="18" charset="0"/>
                  </a:rPr>
                  <a:t>points:</a:t>
                </a:r>
              </a:p>
              <a:p>
                <a:r>
                  <a:rPr kumimoji="1" lang="en-US" altLang="zh-CN" dirty="0">
                    <a:latin typeface="Cambria Math" panose="02040503050406030204" pitchFamily="18" charset="0"/>
                  </a:rPr>
                  <a:t>(0,0,0)</a:t>
                </a:r>
              </a:p>
              <a:p>
                <a:r>
                  <a:rPr kumimoji="1" lang="en-US" altLang="zh-CN" dirty="0">
                    <a:latin typeface="Cambria Math" panose="02040503050406030204" pitchFamily="18" charset="0"/>
                  </a:rPr>
                  <a:t>(-8.4853,8.4853,27)</a:t>
                </a:r>
              </a:p>
              <a:p>
                <a:r>
                  <a:rPr kumimoji="1" lang="en-US" altLang="zh-CN" dirty="0">
                    <a:latin typeface="Cambria Math" panose="02040503050406030204" pitchFamily="18" charset="0"/>
                  </a:rPr>
                  <a:t>(8.4853,-8,4853,27)</a:t>
                </a:r>
              </a:p>
              <a:p>
                <a:endParaRPr kumimoji="1" lang="zh-CN" altLang="zh-CN" dirty="0">
                  <a:latin typeface="Cambria Math" panose="02040503050406030204" pitchFamily="18" charset="0"/>
                </a:endParaRPr>
              </a:p>
            </p:txBody>
          </p:sp>
        </mc:Choice>
        <mc:Fallback xmlns="">
          <p:sp>
            <p:nvSpPr>
              <p:cNvPr id="19" name="文本框 18">
                <a:extLst>
                  <a:ext uri="{FF2B5EF4-FFF2-40B4-BE49-F238E27FC236}">
                    <a16:creationId xmlns:a16="http://schemas.microsoft.com/office/drawing/2014/main" id="{9FB08CB9-3A23-0A45-805A-DF045C119B4A}"/>
                  </a:ext>
                </a:extLst>
              </p:cNvPr>
              <p:cNvSpPr txBox="1">
                <a:spLocks noRot="1" noChangeAspect="1" noMove="1" noResize="1" noEditPoints="1" noAdjustHandles="1" noChangeArrowheads="1" noChangeShapeType="1" noTextEdit="1"/>
              </p:cNvSpPr>
              <p:nvPr/>
            </p:nvSpPr>
            <p:spPr>
              <a:xfrm>
                <a:off x="457200" y="1417638"/>
                <a:ext cx="3250704" cy="3936719"/>
              </a:xfrm>
              <a:prstGeom prst="rect">
                <a:avLst/>
              </a:prstGeom>
              <a:blipFill>
                <a:blip r:embed="rId4"/>
                <a:stretch>
                  <a:fillRect l="-1563"/>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43B43310-5E44-BD49-A790-BFB1A7BAAF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53" y="6149192"/>
            <a:ext cx="2075575" cy="664184"/>
          </a:xfrm>
          <a:prstGeom prst="rect">
            <a:avLst/>
          </a:prstGeom>
        </p:spPr>
      </p:pic>
    </p:spTree>
    <p:extLst>
      <p:ext uri="{BB962C8B-B14F-4D97-AF65-F5344CB8AC3E}">
        <p14:creationId xmlns:p14="http://schemas.microsoft.com/office/powerpoint/2010/main" val="828132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C25F2-65BC-CD4C-9A93-D98838A4AB49}"/>
              </a:ext>
            </a:extLst>
          </p:cNvPr>
          <p:cNvSpPr>
            <a:spLocks noGrp="1"/>
          </p:cNvSpPr>
          <p:nvPr>
            <p:ph type="title"/>
          </p:nvPr>
        </p:nvSpPr>
        <p:spPr/>
        <p:txBody>
          <a:bodyPr/>
          <a:lstStyle/>
          <a:p>
            <a:pPr algn="l"/>
            <a:r>
              <a:rPr kumimoji="1" lang="en-US" altLang="zh-CN" sz="3200" dirty="0"/>
              <a:t>Koopman eigenfunctions of Lorenz System</a:t>
            </a:r>
            <a:endParaRPr kumimoji="1" lang="zh-CN" altLang="en-US" sz="3200" dirty="0"/>
          </a:p>
        </p:txBody>
      </p:sp>
      <p:sp>
        <p:nvSpPr>
          <p:cNvPr id="3" name="内容占位符 2">
            <a:extLst>
              <a:ext uri="{FF2B5EF4-FFF2-40B4-BE49-F238E27FC236}">
                <a16:creationId xmlns:a16="http://schemas.microsoft.com/office/drawing/2014/main" id="{A94C000B-026A-1D4A-82FA-B8D997E1992B}"/>
              </a:ext>
            </a:extLst>
          </p:cNvPr>
          <p:cNvSpPr>
            <a:spLocks noGrp="1"/>
          </p:cNvSpPr>
          <p:nvPr>
            <p:ph idx="1"/>
          </p:nvPr>
        </p:nvSpPr>
        <p:spPr/>
        <p:txBody>
          <a:bodyPr/>
          <a:lstStyle/>
          <a:p>
            <a:endParaRPr kumimoji="1" lang="zh-CN" altLang="en-US"/>
          </a:p>
        </p:txBody>
      </p:sp>
      <p:pic>
        <p:nvPicPr>
          <p:cNvPr id="5" name="图片 4">
            <a:extLst>
              <a:ext uri="{FF2B5EF4-FFF2-40B4-BE49-F238E27FC236}">
                <a16:creationId xmlns:a16="http://schemas.microsoft.com/office/drawing/2014/main" id="{B32AD4B6-9269-BB4E-8971-68D2B0023762}"/>
              </a:ext>
            </a:extLst>
          </p:cNvPr>
          <p:cNvPicPr>
            <a:picLocks noChangeAspect="1"/>
          </p:cNvPicPr>
          <p:nvPr/>
        </p:nvPicPr>
        <p:blipFill rotWithShape="1">
          <a:blip r:embed="rId2">
            <a:extLst>
              <a:ext uri="{28A0092B-C50C-407E-A947-70E740481C1C}">
                <a14:useLocalDpi xmlns:a14="http://schemas.microsoft.com/office/drawing/2010/main" val="0"/>
              </a:ext>
            </a:extLst>
          </a:blip>
          <a:srcRect l="51483" t="49831" r="5992" b="3066"/>
          <a:stretch/>
        </p:blipFill>
        <p:spPr>
          <a:xfrm>
            <a:off x="1115616" y="1199183"/>
            <a:ext cx="7168452" cy="4315618"/>
          </a:xfrm>
          <a:prstGeom prst="rect">
            <a:avLst/>
          </a:prstGeom>
        </p:spPr>
      </p:pic>
      <p:pic>
        <p:nvPicPr>
          <p:cNvPr id="4" name="图片 3">
            <a:extLst>
              <a:ext uri="{FF2B5EF4-FFF2-40B4-BE49-F238E27FC236}">
                <a16:creationId xmlns:a16="http://schemas.microsoft.com/office/drawing/2014/main" id="{8CC0E020-271E-AB4E-A0AD-8F7F7A9DA1D7}"/>
              </a:ext>
            </a:extLst>
          </p:cNvPr>
          <p:cNvPicPr>
            <a:picLocks noChangeAspect="1"/>
          </p:cNvPicPr>
          <p:nvPr/>
        </p:nvPicPr>
        <p:blipFill rotWithShape="1">
          <a:blip r:embed="rId2">
            <a:extLst>
              <a:ext uri="{28A0092B-C50C-407E-A947-70E740481C1C}">
                <a14:useLocalDpi xmlns:a14="http://schemas.microsoft.com/office/drawing/2010/main" val="0"/>
              </a:ext>
            </a:extLst>
          </a:blip>
          <a:srcRect l="12201" t="738" r="9405" b="90471"/>
          <a:stretch/>
        </p:blipFill>
        <p:spPr>
          <a:xfrm>
            <a:off x="1115616" y="980728"/>
            <a:ext cx="7168452" cy="436910"/>
          </a:xfrm>
          <a:prstGeom prst="rect">
            <a:avLst/>
          </a:prstGeom>
        </p:spPr>
      </p:pic>
      <p:pic>
        <p:nvPicPr>
          <p:cNvPr id="6" name="图片 5">
            <a:extLst>
              <a:ext uri="{FF2B5EF4-FFF2-40B4-BE49-F238E27FC236}">
                <a16:creationId xmlns:a16="http://schemas.microsoft.com/office/drawing/2014/main" id="{88B434C9-4A31-5E41-934C-11221EAC1D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p:pic>
        <p:nvPicPr>
          <p:cNvPr id="7" name="图片 6">
            <a:extLst>
              <a:ext uri="{FF2B5EF4-FFF2-40B4-BE49-F238E27FC236}">
                <a16:creationId xmlns:a16="http://schemas.microsoft.com/office/drawing/2014/main" id="{9FA13275-3821-1F42-A398-36483A6EFF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53" y="6149192"/>
            <a:ext cx="2075575" cy="664184"/>
          </a:xfrm>
          <a:prstGeom prst="rect">
            <a:avLst/>
          </a:prstGeom>
        </p:spPr>
      </p:pic>
    </p:spTree>
    <p:extLst>
      <p:ext uri="{BB962C8B-B14F-4D97-AF65-F5344CB8AC3E}">
        <p14:creationId xmlns:p14="http://schemas.microsoft.com/office/powerpoint/2010/main" val="3964048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97D86-BC75-5845-9F06-24608F10C27D}"/>
              </a:ext>
            </a:extLst>
          </p:cNvPr>
          <p:cNvSpPr>
            <a:spLocks noGrp="1"/>
          </p:cNvSpPr>
          <p:nvPr>
            <p:ph type="title"/>
          </p:nvPr>
        </p:nvSpPr>
        <p:spPr>
          <a:xfrm>
            <a:off x="457200" y="449964"/>
            <a:ext cx="8579296" cy="664184"/>
          </a:xfrm>
        </p:spPr>
        <p:txBody>
          <a:bodyPr/>
          <a:lstStyle/>
          <a:p>
            <a:r>
              <a:rPr kumimoji="1" lang="en" altLang="zh-CN" sz="2200" dirty="0"/>
              <a:t>Koopman Operator Spectrum and Dynamic Model</a:t>
            </a:r>
            <a:r>
              <a:rPr kumimoji="1" lang="zh-CN" altLang="en-US" sz="2200" dirty="0"/>
              <a:t> </a:t>
            </a:r>
            <a:r>
              <a:rPr kumimoji="1" lang="en" altLang="zh-CN" sz="2200" dirty="0"/>
              <a:t>of Chaotic System</a:t>
            </a:r>
            <a:br>
              <a:rPr kumimoji="1" lang="en" altLang="zh-CN" sz="2200" dirty="0"/>
            </a:br>
            <a:br>
              <a:rPr kumimoji="1" lang="en" altLang="zh-CN" sz="2200" dirty="0"/>
            </a:br>
            <a:endParaRPr kumimoji="1" lang="zh-CN" altLang="en-US" sz="2200" dirty="0"/>
          </a:p>
        </p:txBody>
      </p:sp>
      <p:sp>
        <p:nvSpPr>
          <p:cNvPr id="3" name="内容占位符 2">
            <a:extLst>
              <a:ext uri="{FF2B5EF4-FFF2-40B4-BE49-F238E27FC236}">
                <a16:creationId xmlns:a16="http://schemas.microsoft.com/office/drawing/2014/main" id="{3D1A475F-F402-8747-9F07-934ABFC621AA}"/>
              </a:ext>
            </a:extLst>
          </p:cNvPr>
          <p:cNvSpPr>
            <a:spLocks noGrp="1"/>
          </p:cNvSpPr>
          <p:nvPr>
            <p:ph idx="1"/>
          </p:nvPr>
        </p:nvSpPr>
        <p:spPr>
          <a:xfrm>
            <a:off x="310508" y="1340768"/>
            <a:ext cx="3998980" cy="4248472"/>
          </a:xfrm>
        </p:spPr>
        <p:txBody>
          <a:bodyPr/>
          <a:lstStyle/>
          <a:p>
            <a:pPr marL="0" indent="0">
              <a:buNone/>
            </a:pPr>
            <a:r>
              <a:rPr lang="en" altLang="zh-CN" sz="2000" dirty="0"/>
              <a:t>Most of the systems in reality are often difficult to approximate with more accurate dynamic equations due to their complex principles, and only a large number of experimental observations can be used to obtain system characteristic data. We hope to find a universal data analysis method to extract the dynamic model of the dynamic system through the characteristic data of the system. </a:t>
            </a:r>
          </a:p>
          <a:p>
            <a:endParaRPr kumimoji="1" lang="zh-CN" altLang="en-US" sz="2000" dirty="0"/>
          </a:p>
        </p:txBody>
      </p:sp>
      <p:pic>
        <p:nvPicPr>
          <p:cNvPr id="4" name="图片 3">
            <a:extLst>
              <a:ext uri="{FF2B5EF4-FFF2-40B4-BE49-F238E27FC236}">
                <a16:creationId xmlns:a16="http://schemas.microsoft.com/office/drawing/2014/main" id="{5F01F1A4-4614-2743-AA0C-42DF3E1C20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p:pic>
        <p:nvPicPr>
          <p:cNvPr id="5" name="图片 4">
            <a:extLst>
              <a:ext uri="{FF2B5EF4-FFF2-40B4-BE49-F238E27FC236}">
                <a16:creationId xmlns:a16="http://schemas.microsoft.com/office/drawing/2014/main" id="{19F06532-9132-1D45-BD6F-529E717E6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53" y="6149192"/>
            <a:ext cx="2075575" cy="664184"/>
          </a:xfrm>
          <a:prstGeom prst="rect">
            <a:avLst/>
          </a:prstGeom>
        </p:spPr>
      </p:pic>
      <p:pic>
        <p:nvPicPr>
          <p:cNvPr id="1025" name="Picture 1" descr="page9image46187120">
            <a:extLst>
              <a:ext uri="{FF2B5EF4-FFF2-40B4-BE49-F238E27FC236}">
                <a16:creationId xmlns:a16="http://schemas.microsoft.com/office/drawing/2014/main" id="{FB66422B-ABB0-A541-A00F-F5DDF07541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9488" y="1484784"/>
            <a:ext cx="4870480" cy="324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425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74309B83-2EE9-7A4F-B02D-D845585F30B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1751" t="49951" r="6250" b="4972"/>
          <a:stretch/>
        </p:blipFill>
        <p:spPr>
          <a:xfrm>
            <a:off x="971600" y="1268760"/>
            <a:ext cx="7283092" cy="4248472"/>
          </a:xfrm>
        </p:spPr>
      </p:pic>
      <p:pic>
        <p:nvPicPr>
          <p:cNvPr id="10" name="图片 9">
            <a:extLst>
              <a:ext uri="{FF2B5EF4-FFF2-40B4-BE49-F238E27FC236}">
                <a16:creationId xmlns:a16="http://schemas.microsoft.com/office/drawing/2014/main" id="{76E7090B-0822-664B-BC4A-A376F49D3D30}"/>
              </a:ext>
            </a:extLst>
          </p:cNvPr>
          <p:cNvPicPr>
            <a:picLocks noChangeAspect="1"/>
          </p:cNvPicPr>
          <p:nvPr/>
        </p:nvPicPr>
        <p:blipFill rotWithShape="1">
          <a:blip r:embed="rId2">
            <a:extLst>
              <a:ext uri="{28A0092B-C50C-407E-A947-70E740481C1C}">
                <a14:useLocalDpi xmlns:a14="http://schemas.microsoft.com/office/drawing/2010/main" val="0"/>
              </a:ext>
            </a:extLst>
          </a:blip>
          <a:srcRect l="12988" t="-710" r="11414" b="90249"/>
          <a:stretch/>
        </p:blipFill>
        <p:spPr>
          <a:xfrm>
            <a:off x="971594" y="908720"/>
            <a:ext cx="7283097" cy="547808"/>
          </a:xfrm>
          <a:prstGeom prst="rect">
            <a:avLst/>
          </a:prstGeom>
        </p:spPr>
      </p:pic>
      <p:pic>
        <p:nvPicPr>
          <p:cNvPr id="5" name="图片 4">
            <a:extLst>
              <a:ext uri="{FF2B5EF4-FFF2-40B4-BE49-F238E27FC236}">
                <a16:creationId xmlns:a16="http://schemas.microsoft.com/office/drawing/2014/main" id="{5B94A8CC-EF33-4643-A2FE-B63779658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p:pic>
        <p:nvPicPr>
          <p:cNvPr id="7" name="图片 6">
            <a:extLst>
              <a:ext uri="{FF2B5EF4-FFF2-40B4-BE49-F238E27FC236}">
                <a16:creationId xmlns:a16="http://schemas.microsoft.com/office/drawing/2014/main" id="{5C08258D-CE5A-CB43-82F6-9FE1644939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53" y="6149192"/>
            <a:ext cx="2075575" cy="664184"/>
          </a:xfrm>
          <a:prstGeom prst="rect">
            <a:avLst/>
          </a:prstGeom>
        </p:spPr>
      </p:pic>
      <p:sp>
        <p:nvSpPr>
          <p:cNvPr id="9" name="标题 1">
            <a:extLst>
              <a:ext uri="{FF2B5EF4-FFF2-40B4-BE49-F238E27FC236}">
                <a16:creationId xmlns:a16="http://schemas.microsoft.com/office/drawing/2014/main" id="{542A287D-B0C9-0842-8BDE-2FA4947A5696}"/>
              </a:ext>
            </a:extLst>
          </p:cNvPr>
          <p:cNvSpPr>
            <a:spLocks noGrp="1"/>
          </p:cNvSpPr>
          <p:nvPr>
            <p:ph type="title"/>
          </p:nvPr>
        </p:nvSpPr>
        <p:spPr>
          <a:xfrm>
            <a:off x="457200" y="274638"/>
            <a:ext cx="8229600" cy="1143000"/>
          </a:xfrm>
        </p:spPr>
        <p:txBody>
          <a:bodyPr/>
          <a:lstStyle/>
          <a:p>
            <a:pPr algn="l"/>
            <a:r>
              <a:rPr kumimoji="1" lang="en-US" altLang="zh-CN" sz="3200" dirty="0"/>
              <a:t>Koopman eigenfunctions of Lorenz System</a:t>
            </a:r>
            <a:endParaRPr kumimoji="1" lang="zh-CN" altLang="en-US" sz="3200" dirty="0"/>
          </a:p>
        </p:txBody>
      </p:sp>
    </p:spTree>
    <p:extLst>
      <p:ext uri="{BB962C8B-B14F-4D97-AF65-F5344CB8AC3E}">
        <p14:creationId xmlns:p14="http://schemas.microsoft.com/office/powerpoint/2010/main" val="177730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91D5FF-39B9-F444-BC41-ACE19104E6CB}"/>
              </a:ext>
            </a:extLst>
          </p:cNvPr>
          <p:cNvSpPr>
            <a:spLocks noGrp="1"/>
          </p:cNvSpPr>
          <p:nvPr>
            <p:ph type="title"/>
          </p:nvPr>
        </p:nvSpPr>
        <p:spPr/>
        <p:txBody>
          <a:bodyPr/>
          <a:lstStyle/>
          <a:p>
            <a:pPr algn="l"/>
            <a:r>
              <a:rPr lang="en" altLang="zh-CN" dirty="0"/>
              <a:t>Summary</a:t>
            </a:r>
            <a:endParaRPr kumimoji="1" lang="zh-CN" altLang="en-US" dirty="0"/>
          </a:p>
        </p:txBody>
      </p:sp>
      <p:sp>
        <p:nvSpPr>
          <p:cNvPr id="3" name="内容占位符 2">
            <a:extLst>
              <a:ext uri="{FF2B5EF4-FFF2-40B4-BE49-F238E27FC236}">
                <a16:creationId xmlns:a16="http://schemas.microsoft.com/office/drawing/2014/main" id="{438C3262-5094-3C47-8A67-41872124A4C7}"/>
              </a:ext>
            </a:extLst>
          </p:cNvPr>
          <p:cNvSpPr>
            <a:spLocks noGrp="1"/>
          </p:cNvSpPr>
          <p:nvPr>
            <p:ph idx="1"/>
          </p:nvPr>
        </p:nvSpPr>
        <p:spPr>
          <a:xfrm>
            <a:off x="457200" y="1417638"/>
            <a:ext cx="8229600" cy="4708525"/>
          </a:xfrm>
        </p:spPr>
        <p:txBody>
          <a:bodyPr/>
          <a:lstStyle/>
          <a:p>
            <a:r>
              <a:rPr lang="en" altLang="zh-CN" sz="2000" dirty="0"/>
              <a:t>The Koopman operator provides an effective mathematical tool, which acts on a certain function and describes the evolution of the function. </a:t>
            </a:r>
          </a:p>
          <a:p>
            <a:r>
              <a:rPr lang="en" altLang="zh-CN" sz="2000" dirty="0"/>
              <a:t>If the evolution of the system’s characteristic data is regarded as the evolution of the function, we can use the Koopman operator to analyze the evolution characteristics of the system, further extract the key characteristics, and predict the long-term behavior of the system to a certain extent. </a:t>
            </a:r>
          </a:p>
          <a:p>
            <a:r>
              <a:rPr kumimoji="1" lang="en" altLang="zh-CN" sz="2000" dirty="0"/>
              <a:t>Points with the same eigenfunction value belong to an invariant </a:t>
            </a:r>
            <a:r>
              <a:rPr kumimoji="1" lang="en" altLang="zh-CN" sz="2000" dirty="0" err="1"/>
              <a:t>set.In</a:t>
            </a:r>
            <a:r>
              <a:rPr kumimoji="1" lang="en" altLang="zh-CN" sz="2000" dirty="0"/>
              <a:t> dynamics, invariant sets are closely related to periodic orbits.</a:t>
            </a:r>
            <a:endParaRPr kumimoji="1" lang="zh-CN" altLang="en-US" sz="2000" dirty="0"/>
          </a:p>
          <a:p>
            <a:r>
              <a:rPr kumimoji="1" lang="en" altLang="zh-CN" sz="2000" dirty="0"/>
              <a:t>The extreme points of Koopman's eigenfunction agree well with the "boundary point". The boundary point reflects the symbolic dynamics of the Logistic map. The division of symbolic dynamics can predict the long-term behavior of the system.</a:t>
            </a:r>
          </a:p>
          <a:p>
            <a:r>
              <a:rPr kumimoji="1" lang="en" altLang="zh-CN" sz="2000" dirty="0"/>
              <a:t>Suitable for any dynamic system</a:t>
            </a:r>
            <a:r>
              <a:rPr kumimoji="1" lang="en-US" altLang="zh-CN" sz="2000" dirty="0"/>
              <a:t>.</a:t>
            </a:r>
            <a:endParaRPr kumimoji="1" lang="zh-CN" altLang="en-US" sz="2000" dirty="0"/>
          </a:p>
        </p:txBody>
      </p:sp>
      <p:pic>
        <p:nvPicPr>
          <p:cNvPr id="4" name="图片 3">
            <a:extLst>
              <a:ext uri="{FF2B5EF4-FFF2-40B4-BE49-F238E27FC236}">
                <a16:creationId xmlns:a16="http://schemas.microsoft.com/office/drawing/2014/main" id="{4E198327-8871-E347-ABF7-7E53EA579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p:pic>
        <p:nvPicPr>
          <p:cNvPr id="5" name="图片 4">
            <a:extLst>
              <a:ext uri="{FF2B5EF4-FFF2-40B4-BE49-F238E27FC236}">
                <a16:creationId xmlns:a16="http://schemas.microsoft.com/office/drawing/2014/main" id="{0A974F67-A3C1-A944-A265-4F5D08457A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53" y="6149192"/>
            <a:ext cx="2075575" cy="664184"/>
          </a:xfrm>
          <a:prstGeom prst="rect">
            <a:avLst/>
          </a:prstGeom>
        </p:spPr>
      </p:pic>
    </p:spTree>
    <p:extLst>
      <p:ext uri="{BB962C8B-B14F-4D97-AF65-F5344CB8AC3E}">
        <p14:creationId xmlns:p14="http://schemas.microsoft.com/office/powerpoint/2010/main" val="1296275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20713-E7C5-2E4C-AA4F-3AEC1EC3FC15}"/>
              </a:ext>
            </a:extLst>
          </p:cNvPr>
          <p:cNvSpPr>
            <a:spLocks noGrp="1"/>
          </p:cNvSpPr>
          <p:nvPr>
            <p:ph type="ctrTitle"/>
          </p:nvPr>
        </p:nvSpPr>
        <p:spPr/>
        <p:txBody>
          <a:bodyPr/>
          <a:lstStyle/>
          <a:p>
            <a:r>
              <a:rPr kumimoji="1" lang="en-US" altLang="zh-CN" dirty="0"/>
              <a:t>Thanks</a:t>
            </a:r>
            <a:r>
              <a:rPr kumimoji="1" lang="zh-CN" altLang="en-US" dirty="0"/>
              <a:t> </a:t>
            </a:r>
            <a:r>
              <a:rPr kumimoji="1" lang="en-US" altLang="zh-CN" dirty="0"/>
              <a:t>for</a:t>
            </a:r>
            <a:r>
              <a:rPr kumimoji="1" lang="zh-CN" altLang="en-US" dirty="0"/>
              <a:t> </a:t>
            </a:r>
            <a:r>
              <a:rPr kumimoji="1" lang="en-US" altLang="zh-CN" dirty="0"/>
              <a:t>your</a:t>
            </a:r>
            <a:r>
              <a:rPr kumimoji="1" lang="zh-CN" altLang="en-US" dirty="0"/>
              <a:t> </a:t>
            </a:r>
            <a:r>
              <a:rPr kumimoji="1" lang="en-US" altLang="zh-CN" dirty="0"/>
              <a:t>attention.</a:t>
            </a:r>
            <a:endParaRPr kumimoji="1" lang="zh-CN" altLang="en-US" dirty="0"/>
          </a:p>
        </p:txBody>
      </p:sp>
      <p:pic>
        <p:nvPicPr>
          <p:cNvPr id="4" name="图片 3">
            <a:extLst>
              <a:ext uri="{FF2B5EF4-FFF2-40B4-BE49-F238E27FC236}">
                <a16:creationId xmlns:a16="http://schemas.microsoft.com/office/drawing/2014/main" id="{584634D6-711A-5849-A555-73A4533B2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5845920"/>
            <a:ext cx="2254900" cy="721568"/>
          </a:xfrm>
          <a:prstGeom prst="rect">
            <a:avLst/>
          </a:prstGeom>
        </p:spPr>
      </p:pic>
      <p:pic>
        <p:nvPicPr>
          <p:cNvPr id="5" name="图片 4">
            <a:extLst>
              <a:ext uri="{FF2B5EF4-FFF2-40B4-BE49-F238E27FC236}">
                <a16:creationId xmlns:a16="http://schemas.microsoft.com/office/drawing/2014/main" id="{08E47C77-8E28-4845-92DD-CA235C1BBF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342" y="5845662"/>
            <a:ext cx="2597961" cy="780306"/>
          </a:xfrm>
          <a:prstGeom prst="rect">
            <a:avLst/>
          </a:prstGeom>
        </p:spPr>
      </p:pic>
      <p:sp>
        <p:nvSpPr>
          <p:cNvPr id="6" name="TextBox 9">
            <a:extLst>
              <a:ext uri="{FF2B5EF4-FFF2-40B4-BE49-F238E27FC236}">
                <a16:creationId xmlns:a16="http://schemas.microsoft.com/office/drawing/2014/main" id="{60F5B08E-975E-714A-8945-F5E0E2750A18}"/>
              </a:ext>
            </a:extLst>
          </p:cNvPr>
          <p:cNvSpPr txBox="1">
            <a:spLocks noChangeArrowheads="1"/>
          </p:cNvSpPr>
          <p:nvPr/>
        </p:nvSpPr>
        <p:spPr bwMode="auto">
          <a:xfrm>
            <a:off x="1625443" y="3855089"/>
            <a:ext cx="566532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a:solidFill>
                  <a:schemeClr val="accent4">
                    <a:lumMod val="85000"/>
                    <a:lumOff val="15000"/>
                  </a:schemeClr>
                </a:solidFill>
                <a:latin typeface="Kaiti SC" panose="02010600040101010101" pitchFamily="2" charset="-122"/>
                <a:ea typeface="Kaiti SC" panose="02010600040101010101" pitchFamily="2" charset="-122"/>
              </a:rPr>
              <a:t>北京邮电大学 理学院</a:t>
            </a:r>
            <a:endParaRPr lang="en-US" altLang="zh-CN" sz="2000" dirty="0">
              <a:solidFill>
                <a:schemeClr val="accent4">
                  <a:lumMod val="85000"/>
                  <a:lumOff val="15000"/>
                </a:schemeClr>
              </a:solidFill>
              <a:latin typeface="Kaiti SC" panose="02010600040101010101" pitchFamily="2" charset="-122"/>
              <a:ea typeface="Kaiti SC" panose="02010600040101010101" pitchFamily="2" charset="-122"/>
            </a:endParaRPr>
          </a:p>
          <a:p>
            <a:pPr algn="ctr" eaLnBrk="1" hangingPunct="1"/>
            <a:endParaRPr lang="en-US" altLang="zh-CN" sz="2000" dirty="0">
              <a:solidFill>
                <a:schemeClr val="accent4">
                  <a:lumMod val="85000"/>
                  <a:lumOff val="15000"/>
                </a:schemeClr>
              </a:solidFill>
              <a:latin typeface="Kaiti SC" panose="02010600040101010101" pitchFamily="2" charset="-122"/>
              <a:ea typeface="Kaiti SC" panose="02010600040101010101" pitchFamily="2" charset="-122"/>
            </a:endParaRPr>
          </a:p>
          <a:p>
            <a:pPr algn="ctr" eaLnBrk="1" hangingPunct="1"/>
            <a:endParaRPr lang="en-US" altLang="zh-CN" sz="2000" dirty="0">
              <a:solidFill>
                <a:schemeClr val="accent4">
                  <a:lumMod val="85000"/>
                  <a:lumOff val="15000"/>
                </a:schemeClr>
              </a:solidFill>
              <a:latin typeface="Kaiti SC" panose="02010600040101010101" pitchFamily="2" charset="-122"/>
              <a:ea typeface="Kaiti SC" panose="02010600040101010101" pitchFamily="2" charset="-122"/>
            </a:endParaRPr>
          </a:p>
          <a:p>
            <a:pPr algn="ctr" eaLnBrk="1" hangingPunct="1"/>
            <a:endParaRPr lang="en-US" altLang="zh-CN" sz="2000" dirty="0">
              <a:solidFill>
                <a:schemeClr val="accent4">
                  <a:lumMod val="85000"/>
                  <a:lumOff val="15000"/>
                </a:schemeClr>
              </a:solidFill>
              <a:latin typeface="Kaiti SC" panose="02010600040101010101" pitchFamily="2" charset="-122"/>
              <a:ea typeface="Kaiti SC" panose="02010600040101010101" pitchFamily="2" charset="-122"/>
            </a:endParaRPr>
          </a:p>
        </p:txBody>
      </p:sp>
      <p:sp>
        <p:nvSpPr>
          <p:cNvPr id="7" name="文本框 6">
            <a:extLst>
              <a:ext uri="{FF2B5EF4-FFF2-40B4-BE49-F238E27FC236}">
                <a16:creationId xmlns:a16="http://schemas.microsoft.com/office/drawing/2014/main" id="{CF776DAC-FC39-AC4D-A27E-7E7E18FFD3BB}"/>
              </a:ext>
            </a:extLst>
          </p:cNvPr>
          <p:cNvSpPr txBox="1"/>
          <p:nvPr/>
        </p:nvSpPr>
        <p:spPr>
          <a:xfrm>
            <a:off x="1722376" y="4365104"/>
            <a:ext cx="5568395" cy="923330"/>
          </a:xfrm>
          <a:prstGeom prst="rect">
            <a:avLst/>
          </a:prstGeom>
          <a:noFill/>
        </p:spPr>
        <p:txBody>
          <a:bodyPr wrap="square" rtlCol="0">
            <a:spAutoFit/>
          </a:bodyPr>
          <a:lstStyle/>
          <a:p>
            <a:pPr algn="ctr" eaLnBrk="1" hangingPunct="1"/>
            <a:r>
              <a:rPr lang="zh-CN" altLang="en-US" sz="1800" dirty="0">
                <a:solidFill>
                  <a:schemeClr val="accent4">
                    <a:lumMod val="85000"/>
                    <a:lumOff val="15000"/>
                  </a:schemeClr>
                </a:solidFill>
                <a:latin typeface="Kaiti SC" panose="02010600040101010101" pitchFamily="2" charset="-122"/>
                <a:ea typeface="Kaiti SC" panose="02010600040101010101" pitchFamily="2" charset="-122"/>
              </a:rPr>
              <a:t>张聪</a:t>
            </a:r>
            <a:endParaRPr lang="en-US" altLang="zh-CN" dirty="0">
              <a:solidFill>
                <a:schemeClr val="accent4">
                  <a:lumMod val="85000"/>
                  <a:lumOff val="15000"/>
                </a:schemeClr>
              </a:solidFill>
              <a:latin typeface="Kaiti SC" panose="02010600040101010101" pitchFamily="2" charset="-122"/>
              <a:ea typeface="Kaiti SC" panose="02010600040101010101" pitchFamily="2" charset="-122"/>
            </a:endParaRPr>
          </a:p>
          <a:p>
            <a:pPr algn="ctr" eaLnBrk="1" hangingPunct="1"/>
            <a:r>
              <a:rPr lang="zh-CN" altLang="en-US" sz="1800" dirty="0">
                <a:solidFill>
                  <a:schemeClr val="accent4">
                    <a:lumMod val="85000"/>
                    <a:lumOff val="15000"/>
                  </a:schemeClr>
                </a:solidFill>
                <a:latin typeface="Kaiti SC" panose="02010600040101010101" pitchFamily="2" charset="-122"/>
                <a:ea typeface="Kaiti SC" panose="02010600040101010101" pitchFamily="2" charset="-122"/>
              </a:rPr>
              <a:t>非线性动力学与复杂系统</a:t>
            </a:r>
            <a:endParaRPr lang="en-US" altLang="zh-CN" sz="1800" dirty="0">
              <a:solidFill>
                <a:schemeClr val="accent4">
                  <a:lumMod val="85000"/>
                  <a:lumOff val="15000"/>
                </a:schemeClr>
              </a:solidFill>
              <a:latin typeface="Kaiti SC" panose="02010600040101010101" pitchFamily="2" charset="-122"/>
              <a:ea typeface="Kaiti SC" panose="02010600040101010101" pitchFamily="2" charset="-122"/>
            </a:endParaRPr>
          </a:p>
          <a:p>
            <a:pPr algn="ctr" eaLnBrk="1" hangingPunct="1"/>
            <a:r>
              <a:rPr lang="en-US" altLang="zh-CN" sz="1800" dirty="0" err="1">
                <a:solidFill>
                  <a:schemeClr val="accent4">
                    <a:lumMod val="85000"/>
                    <a:lumOff val="15000"/>
                  </a:schemeClr>
                </a:solidFill>
                <a:latin typeface="Kaiti SC" panose="02010600040101010101" pitchFamily="2" charset="-122"/>
                <a:ea typeface="Kaiti SC" panose="02010600040101010101" pitchFamily="2" charset="-122"/>
              </a:rPr>
              <a:t>zhangcongbupt@bupt.edu.cn</a:t>
            </a:r>
            <a:endParaRPr kumimoji="1" lang="zh-CN" altLang="en-US" dirty="0"/>
          </a:p>
        </p:txBody>
      </p:sp>
    </p:spTree>
    <p:extLst>
      <p:ext uri="{BB962C8B-B14F-4D97-AF65-F5344CB8AC3E}">
        <p14:creationId xmlns:p14="http://schemas.microsoft.com/office/powerpoint/2010/main" val="404519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96D3F1-BFB6-2745-BFA3-0C90C45AFAA9}"/>
              </a:ext>
            </a:extLst>
          </p:cNvPr>
          <p:cNvSpPr>
            <a:spLocks noGrp="1"/>
          </p:cNvSpPr>
          <p:nvPr>
            <p:ph type="title"/>
          </p:nvPr>
        </p:nvSpPr>
        <p:spPr/>
        <p:txBody>
          <a:bodyPr/>
          <a:lstStyle/>
          <a:p>
            <a:pPr algn="l"/>
            <a:r>
              <a:rPr kumimoji="1" lang="en-US" altLang="zh-CN" dirty="0"/>
              <a:t>Dynamic</a:t>
            </a:r>
            <a:r>
              <a:rPr kumimoji="1" lang="zh-CN" altLang="en-US" dirty="0"/>
              <a:t> </a:t>
            </a:r>
            <a:r>
              <a:rPr kumimoji="1" lang="en-US" altLang="zh-CN" dirty="0"/>
              <a:t>System</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819C073-7C5E-CE4B-A3D8-10BC50DB3A51}"/>
                  </a:ext>
                </a:extLst>
              </p:cNvPr>
              <p:cNvSpPr>
                <a:spLocks noGrp="1"/>
              </p:cNvSpPr>
              <p:nvPr>
                <p:ph idx="1"/>
              </p:nvPr>
            </p:nvSpPr>
            <p:spPr>
              <a:xfrm>
                <a:off x="429806" y="1417638"/>
                <a:ext cx="4114800" cy="4525963"/>
              </a:xfrm>
            </p:spPr>
            <p:txBody>
              <a:bodyPr/>
              <a:lstStyle/>
              <a:p>
                <a:r>
                  <a:rPr lang="en-US" altLang="zh-CN" sz="2000" dirty="0"/>
                  <a:t>Flow</a:t>
                </a:r>
                <a:endParaRPr lang="en-US" altLang="zh-CN" sz="2000" dirty="0">
                  <a:latin typeface="Cambria Math" panose="02040503050406030204" pitchFamily="18" charset="0"/>
                </a:endParaRPr>
              </a:p>
              <a:p>
                <a:pPr marL="0" indent="0" algn="ctr">
                  <a:buNone/>
                </a:pPr>
                <a14:m>
                  <m:oMath xmlns:m="http://schemas.openxmlformats.org/officeDocument/2006/math">
                    <m:acc>
                      <m:accPr>
                        <m:chr m:val="̇"/>
                        <m:ctrlPr>
                          <a:rPr lang="en-US" altLang="zh-CN" sz="2000" i="1" smtClean="0">
                            <a:latin typeface="Cambria Math" panose="02040503050406030204" pitchFamily="18" charset="0"/>
                          </a:rPr>
                        </m:ctrlPr>
                      </m:accPr>
                      <m:e>
                        <m:r>
                          <a:rPr lang="en-US" altLang="zh-CN" sz="2000" b="0" i="1" smtClean="0">
                            <a:latin typeface="Cambria Math" panose="02040503050406030204" pitchFamily="18" charset="0"/>
                          </a:rPr>
                          <m:t>𝑥</m:t>
                        </m:r>
                      </m:e>
                    </m:acc>
                  </m:oMath>
                </a14:m>
                <a:r>
                  <a:rPr lang="en-US" altLang="zh-CN" sz="2000" i="1" dirty="0"/>
                  <a:t>=f(x)</a:t>
                </a:r>
              </a:p>
              <a:p>
                <a:pPr marL="0" indent="0">
                  <a:buNone/>
                </a:pPr>
                <a:r>
                  <a:rPr lang="en-US" altLang="zh-CN" sz="2000" dirty="0"/>
                  <a:t>n-dimensional flow</a:t>
                </a:r>
                <a:r>
                  <a:rPr lang="zh-CN" altLang="en-US" sz="2000" dirty="0"/>
                  <a:t> </a:t>
                </a:r>
                <a:r>
                  <a:rPr lang="en-US" altLang="zh-CN" sz="2000" dirty="0"/>
                  <a:t>system</a:t>
                </a:r>
              </a:p>
              <a:p>
                <a:pPr marL="0" indent="0" algn="ctr">
                  <a:buNone/>
                </a:pPr>
                <a14:m>
                  <m:oMath xmlns:m="http://schemas.openxmlformats.org/officeDocument/2006/math">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𝑑</m:t>
                        </m:r>
                      </m:num>
                      <m:den>
                        <m:r>
                          <a:rPr lang="en-US" altLang="zh-CN" sz="2000" b="0" i="1" smtClean="0">
                            <a:latin typeface="Cambria Math" panose="02040503050406030204" pitchFamily="18" charset="0"/>
                          </a:rPr>
                          <m:t>𝑑𝑡</m:t>
                        </m:r>
                      </m:den>
                    </m:f>
                    <m:d>
                      <m:dPr>
                        <m:begChr m:val="["/>
                        <m:endChr m:val="]"/>
                        <m:ctrlPr>
                          <a:rPr lang="en-US" altLang="zh-CN" sz="2000" i="1" smtClean="0">
                            <a:latin typeface="Cambria Math" panose="02040503050406030204" pitchFamily="18" charset="0"/>
                          </a:rPr>
                        </m:ctrlPr>
                      </m:dPr>
                      <m:e>
                        <m:m>
                          <m:mPr>
                            <m:mcs>
                              <m:mc>
                                <m:mcPr>
                                  <m:count m:val="1"/>
                                  <m:mcJc m:val="center"/>
                                </m:mcPr>
                              </m:mc>
                            </m:mcs>
                            <m:ctrlPr>
                              <a:rPr lang="en-US" altLang="zh-CN" sz="2000" i="1" smtClean="0">
                                <a:latin typeface="Cambria Math" panose="02040503050406030204" pitchFamily="18" charset="0"/>
                              </a:rPr>
                            </m:ctrlPr>
                          </m:mPr>
                          <m:mr>
                            <m:e>
                              <m:m>
                                <m:mPr>
                                  <m:mcs>
                                    <m:mc>
                                      <m:mcPr>
                                        <m:count m:val="1"/>
                                        <m:mcJc m:val="center"/>
                                      </m:mcPr>
                                    </m:mc>
                                  </m:mcs>
                                  <m:ctrlPr>
                                    <a:rPr lang="en-US" altLang="zh-CN" sz="2000" i="1" smtClean="0">
                                      <a:latin typeface="Cambria Math" panose="02040503050406030204" pitchFamily="18" charset="0"/>
                                    </a:rPr>
                                  </m:ctrlPr>
                                </m:mPr>
                                <m:m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e>
                                </m:mr>
                                <m:m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e>
                                </m:mr>
                              </m:m>
                            </m:e>
                          </m:mr>
                          <m:mr>
                            <m:e>
                              <m:r>
                                <a:rPr lang="en-US" altLang="zh-CN" sz="2000" i="1" smtClean="0">
                                  <a:latin typeface="Cambria Math" panose="02040503050406030204" pitchFamily="18" charset="0"/>
                                </a:rPr>
                                <m:t>⋮</m:t>
                              </m:r>
                            </m:e>
                          </m:mr>
                          <m:m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𝑛</m:t>
                                  </m:r>
                                </m:sub>
                              </m:sSub>
                            </m:e>
                          </m:mr>
                        </m:m>
                      </m:e>
                    </m:d>
                  </m:oMath>
                </a14:m>
                <a:r>
                  <a:rPr lang="en-US" altLang="zh-CN" sz="2000" dirty="0"/>
                  <a:t>=</a:t>
                </a:r>
                <a14:m>
                  <m:oMath xmlns:m="http://schemas.openxmlformats.org/officeDocument/2006/math">
                    <m:d>
                      <m:dPr>
                        <m:begChr m:val="["/>
                        <m:endChr m:val="]"/>
                        <m:ctrlPr>
                          <a:rPr lang="en-US" altLang="zh-CN" sz="2000" i="1" dirty="0" smtClean="0">
                            <a:latin typeface="Cambria Math" panose="02040503050406030204" pitchFamily="18" charset="0"/>
                          </a:rPr>
                        </m:ctrlPr>
                      </m:dPr>
                      <m:e>
                        <m:m>
                          <m:mPr>
                            <m:mcs>
                              <m:mc>
                                <m:mcPr>
                                  <m:count m:val="1"/>
                                  <m:mcJc m:val="center"/>
                                </m:mcPr>
                              </m:mc>
                            </m:mcs>
                            <m:ctrlPr>
                              <a:rPr lang="en-US" altLang="zh-CN" sz="2000" i="1" dirty="0" smtClean="0">
                                <a:latin typeface="Cambria Math" panose="02040503050406030204" pitchFamily="18" charset="0"/>
                              </a:rPr>
                            </m:ctrlPr>
                          </m:mPr>
                          <m:mr>
                            <m:e>
                              <m:m>
                                <m:mPr>
                                  <m:mcs>
                                    <m:mc>
                                      <m:mcPr>
                                        <m:count m:val="1"/>
                                        <m:mcJc m:val="center"/>
                                      </m:mcPr>
                                    </m:mc>
                                  </m:mcs>
                                  <m:ctrlPr>
                                    <a:rPr lang="en-US" altLang="zh-CN" sz="2000" i="1" dirty="0" smtClean="0">
                                      <a:latin typeface="Cambria Math" panose="02040503050406030204" pitchFamily="18" charset="0"/>
                                    </a:rPr>
                                  </m:ctrlPr>
                                </m:mPr>
                                <m:mr>
                                  <m:e>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𝑓</m:t>
                                        </m:r>
                                      </m:e>
                                      <m:sub>
                                        <m:r>
                                          <a:rPr lang="en-US" altLang="zh-CN" sz="2000" b="0" i="1" dirty="0" smtClean="0">
                                            <a:latin typeface="Cambria Math" panose="02040503050406030204" pitchFamily="18" charset="0"/>
                                          </a:rPr>
                                          <m:t>1</m:t>
                                        </m:r>
                                      </m:sub>
                                    </m:sSub>
                                    <m:r>
                                      <m:rPr>
                                        <m:brk m:alnAt="7"/>
                                      </m:rP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𝑥</m:t>
                                        </m:r>
                                      </m:e>
                                      <m:sub>
                                        <m:r>
                                          <a:rPr lang="en-US" altLang="zh-CN" sz="2000" b="0" i="1" dirty="0" smtClean="0">
                                            <a:latin typeface="Cambria Math" panose="02040503050406030204" pitchFamily="18" charset="0"/>
                                          </a:rPr>
                                          <m:t>1</m:t>
                                        </m:r>
                                      </m:sub>
                                    </m:sSub>
                                    <m:r>
                                      <m:rPr>
                                        <m:brk m:alnAt="7"/>
                                      </m:rP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𝑥</m:t>
                                        </m:r>
                                      </m:e>
                                      <m:sub>
                                        <m:r>
                                          <a:rPr lang="en-US" altLang="zh-CN" sz="2000" b="0" i="1" dirty="0" smtClean="0">
                                            <a:latin typeface="Cambria Math" panose="02040503050406030204" pitchFamily="18" charset="0"/>
                                          </a:rPr>
                                          <m:t>2</m:t>
                                        </m:r>
                                      </m:sub>
                                    </m:sSub>
                                    <m:r>
                                      <m:rPr>
                                        <m:brk m:alnAt="7"/>
                                      </m:rP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𝑥</m:t>
                                        </m:r>
                                      </m:e>
                                      <m:sub>
                                        <m:r>
                                          <a:rPr lang="en-US" altLang="zh-CN" sz="2000" b="0" i="1" dirty="0" smtClean="0">
                                            <a:latin typeface="Cambria Math" panose="02040503050406030204" pitchFamily="18" charset="0"/>
                                          </a:rPr>
                                          <m:t>𝑛</m:t>
                                        </m:r>
                                      </m:sub>
                                    </m:sSub>
                                    <m:r>
                                      <m:rPr>
                                        <m:brk m:alnAt="7"/>
                                      </m:rPr>
                                      <a:rPr lang="en-US" altLang="zh-CN" sz="2000" b="0" i="1" dirty="0" smtClean="0">
                                        <a:latin typeface="Cambria Math" panose="02040503050406030204" pitchFamily="18" charset="0"/>
                                      </a:rPr>
                                      <m:t>)</m:t>
                                    </m:r>
                                  </m:e>
                                </m:mr>
                                <m:mr>
                                  <m:e>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𝑓</m:t>
                                        </m:r>
                                      </m:e>
                                      <m:sub>
                                        <m:r>
                                          <a:rPr lang="en-US" altLang="zh-CN" sz="2000" b="0" i="1" dirty="0" smtClean="0">
                                            <a:latin typeface="Cambria Math" panose="02040503050406030204" pitchFamily="18" charset="0"/>
                                          </a:rPr>
                                          <m:t>2</m:t>
                                        </m:r>
                                      </m:sub>
                                    </m:sSub>
                                    <m:r>
                                      <m:rPr>
                                        <m:brk m:alnAt="7"/>
                                      </m:rP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𝑥</m:t>
                                        </m:r>
                                      </m:e>
                                      <m:sub>
                                        <m:r>
                                          <a:rPr lang="en-US" altLang="zh-CN" sz="2000" i="1" dirty="0">
                                            <a:latin typeface="Cambria Math" panose="02040503050406030204" pitchFamily="18" charset="0"/>
                                          </a:rPr>
                                          <m:t>1</m:t>
                                        </m:r>
                                      </m:sub>
                                    </m:sSub>
                                    <m:r>
                                      <m:rPr>
                                        <m:brk m:alnAt="7"/>
                                      </m:rP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𝑥</m:t>
                                        </m:r>
                                      </m:e>
                                      <m:sub>
                                        <m:r>
                                          <a:rPr lang="en-US" altLang="zh-CN" sz="2000" i="1" dirty="0">
                                            <a:latin typeface="Cambria Math" panose="02040503050406030204" pitchFamily="18" charset="0"/>
                                          </a:rPr>
                                          <m:t>2</m:t>
                                        </m:r>
                                      </m:sub>
                                    </m:sSub>
                                    <m:r>
                                      <m:rPr>
                                        <m:brk m:alnAt="7"/>
                                      </m:rPr>
                                      <a:rPr lang="en-US" altLang="zh-CN" sz="2000" i="1" dirty="0">
                                        <a:latin typeface="Cambria Math" panose="02040503050406030204" pitchFamily="18" charset="0"/>
                                      </a:rPr>
                                      <m:t>,</m:t>
                                    </m:r>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𝑥</m:t>
                                        </m:r>
                                      </m:e>
                                      <m:sub>
                                        <m:r>
                                          <a:rPr lang="en-US" altLang="zh-CN" sz="2000" i="1" dirty="0">
                                            <a:latin typeface="Cambria Math" panose="02040503050406030204" pitchFamily="18" charset="0"/>
                                          </a:rPr>
                                          <m:t>𝑛</m:t>
                                        </m:r>
                                      </m:sub>
                                    </m:sSub>
                                    <m:r>
                                      <m:rPr>
                                        <m:brk m:alnAt="7"/>
                                      </m:rPr>
                                      <a:rPr lang="en-US" altLang="zh-CN" sz="2000" i="1" dirty="0">
                                        <a:latin typeface="Cambria Math" panose="02040503050406030204" pitchFamily="18" charset="0"/>
                                      </a:rPr>
                                      <m:t>)</m:t>
                                    </m:r>
                                  </m:e>
                                </m:mr>
                              </m:m>
                            </m:e>
                          </m:mr>
                          <m:mr>
                            <m:e>
                              <m:r>
                                <a:rPr lang="en-US" altLang="zh-CN" sz="2000" i="1" dirty="0" smtClean="0">
                                  <a:latin typeface="Cambria Math" panose="02040503050406030204" pitchFamily="18" charset="0"/>
                                </a:rPr>
                                <m:t>⋮</m:t>
                              </m:r>
                            </m:e>
                          </m:mr>
                          <m:mr>
                            <m:e>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𝑓</m:t>
                                  </m:r>
                                </m:e>
                                <m:sub>
                                  <m:r>
                                    <a:rPr lang="en-US" altLang="zh-CN" sz="2000" b="0" i="1" dirty="0" smtClean="0">
                                      <a:latin typeface="Cambria Math" panose="02040503050406030204" pitchFamily="18" charset="0"/>
                                    </a:rPr>
                                    <m:t>𝑛</m:t>
                                  </m:r>
                                </m:sub>
                              </m:sSub>
                              <m:r>
                                <m:rPr>
                                  <m:brk m:alnAt="7"/>
                                </m:rP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𝑥</m:t>
                                  </m:r>
                                </m:e>
                                <m:sub>
                                  <m:r>
                                    <a:rPr lang="en-US" altLang="zh-CN" sz="2000" i="1" dirty="0">
                                      <a:latin typeface="Cambria Math" panose="02040503050406030204" pitchFamily="18" charset="0"/>
                                    </a:rPr>
                                    <m:t>1</m:t>
                                  </m:r>
                                </m:sub>
                              </m:sSub>
                              <m:r>
                                <m:rPr>
                                  <m:brk m:alnAt="7"/>
                                </m:rP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𝑥</m:t>
                                  </m:r>
                                </m:e>
                                <m:sub>
                                  <m:r>
                                    <a:rPr lang="en-US" altLang="zh-CN" sz="2000" i="1" dirty="0">
                                      <a:latin typeface="Cambria Math" panose="02040503050406030204" pitchFamily="18" charset="0"/>
                                    </a:rPr>
                                    <m:t>2</m:t>
                                  </m:r>
                                </m:sub>
                              </m:sSub>
                              <m:r>
                                <m:rPr>
                                  <m:brk m:alnAt="7"/>
                                </m:rPr>
                                <a:rPr lang="en-US" altLang="zh-CN" sz="2000" i="1" dirty="0">
                                  <a:latin typeface="Cambria Math" panose="02040503050406030204" pitchFamily="18" charset="0"/>
                                </a:rPr>
                                <m:t>,</m:t>
                              </m:r>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𝑥</m:t>
                                  </m:r>
                                </m:e>
                                <m:sub>
                                  <m:r>
                                    <a:rPr lang="en-US" altLang="zh-CN" sz="2000" i="1" dirty="0">
                                      <a:latin typeface="Cambria Math" panose="02040503050406030204" pitchFamily="18" charset="0"/>
                                    </a:rPr>
                                    <m:t>𝑛</m:t>
                                  </m:r>
                                </m:sub>
                              </m:sSub>
                              <m:r>
                                <m:rPr>
                                  <m:brk m:alnAt="7"/>
                                </m:rPr>
                                <a:rPr lang="en-US" altLang="zh-CN" sz="2000" i="1" dirty="0">
                                  <a:latin typeface="Cambria Math" panose="02040503050406030204" pitchFamily="18" charset="0"/>
                                </a:rPr>
                                <m:t>)</m:t>
                              </m:r>
                            </m:e>
                          </m:mr>
                        </m:m>
                      </m:e>
                    </m:d>
                  </m:oMath>
                </a14:m>
                <a:endParaRPr kumimoji="1" lang="zh-CN" altLang="en-US" sz="2000" dirty="0"/>
              </a:p>
            </p:txBody>
          </p:sp>
        </mc:Choice>
        <mc:Fallback>
          <p:sp>
            <p:nvSpPr>
              <p:cNvPr id="3" name="内容占位符 2">
                <a:extLst>
                  <a:ext uri="{FF2B5EF4-FFF2-40B4-BE49-F238E27FC236}">
                    <a16:creationId xmlns:a16="http://schemas.microsoft.com/office/drawing/2014/main" id="{1819C073-7C5E-CE4B-A3D8-10BC50DB3A51}"/>
                  </a:ext>
                </a:extLst>
              </p:cNvPr>
              <p:cNvSpPr>
                <a:spLocks noGrp="1" noRot="1" noChangeAspect="1" noMove="1" noResize="1" noEditPoints="1" noAdjustHandles="1" noChangeArrowheads="1" noChangeShapeType="1" noTextEdit="1"/>
              </p:cNvSpPr>
              <p:nvPr>
                <p:ph idx="1"/>
              </p:nvPr>
            </p:nvSpPr>
            <p:spPr>
              <a:xfrm>
                <a:off x="429806" y="1417638"/>
                <a:ext cx="4114800" cy="4525963"/>
              </a:xfrm>
              <a:blipFill>
                <a:blip r:embed="rId2"/>
                <a:stretch>
                  <a:fillRect l="-1538" t="-840"/>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2529B04-A7DA-2448-BC6A-871CD30ED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p:pic>
        <p:nvPicPr>
          <p:cNvPr id="58369" name="Picture 1" descr="page13image24975872">
            <a:extLst>
              <a:ext uri="{FF2B5EF4-FFF2-40B4-BE49-F238E27FC236}">
                <a16:creationId xmlns:a16="http://schemas.microsoft.com/office/drawing/2014/main" id="{FC057FBF-73F2-3149-A494-25226AE75C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552" y="4290963"/>
            <a:ext cx="3748689" cy="2567037"/>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5AFA7446-B11C-3D44-A863-7812346958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53" y="6149192"/>
            <a:ext cx="2075575" cy="664184"/>
          </a:xfrm>
          <a:prstGeom prst="rect">
            <a:avLst/>
          </a:prstGeom>
        </p:spPr>
      </p:pic>
      <mc:AlternateContent xmlns:mc="http://schemas.openxmlformats.org/markup-compatibility/2006">
        <mc:Choice xmlns:a14="http://schemas.microsoft.com/office/drawing/2010/main" Requires="a14">
          <p:sp>
            <p:nvSpPr>
              <p:cNvPr id="7" name="内容占位符 2">
                <a:extLst>
                  <a:ext uri="{FF2B5EF4-FFF2-40B4-BE49-F238E27FC236}">
                    <a16:creationId xmlns:a16="http://schemas.microsoft.com/office/drawing/2014/main" id="{9FB22AAD-6DEB-DE49-95F9-16B46B5F8EDD}"/>
                  </a:ext>
                </a:extLst>
              </p:cNvPr>
              <p:cNvSpPr txBox="1">
                <a:spLocks/>
              </p:cNvSpPr>
              <p:nvPr/>
            </p:nvSpPr>
            <p:spPr>
              <a:xfrm>
                <a:off x="4873558" y="1417638"/>
                <a:ext cx="4114800" cy="45259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a:lstStyle>
              <a:p>
                <a:r>
                  <a:rPr lang="en-US" altLang="zh-CN" sz="2000" kern="0" dirty="0">
                    <a:latin typeface="Cambria Math" panose="02040503050406030204" pitchFamily="18" charset="0"/>
                  </a:rPr>
                  <a:t>Map</a:t>
                </a:r>
              </a:p>
              <a:p>
                <a:pPr marL="0" indent="0" algn="ctr">
                  <a:buFont typeface="Arial" panose="020B0604020202020204" pitchFamily="34" charset="0"/>
                  <a:buNone/>
                </a:pPr>
                <a14:m>
                  <m:oMath xmlns:m="http://schemas.openxmlformats.org/officeDocument/2006/math">
                    <m:sSub>
                      <m:sSubPr>
                        <m:ctrlPr>
                          <a:rPr lang="en-US" altLang="zh-CN" sz="2000" i="1" kern="0" smtClean="0">
                            <a:latin typeface="Cambria Math" panose="02040503050406030204" pitchFamily="18" charset="0"/>
                          </a:rPr>
                        </m:ctrlPr>
                      </m:sSubPr>
                      <m:e>
                        <m:r>
                          <a:rPr lang="en-US" altLang="zh-CN" sz="2000" i="1" kern="0">
                            <a:latin typeface="Cambria Math" panose="02040503050406030204" pitchFamily="18" charset="0"/>
                          </a:rPr>
                          <m:t>𝑥</m:t>
                        </m:r>
                      </m:e>
                      <m:sub>
                        <m:r>
                          <a:rPr lang="en-US" altLang="zh-CN" sz="2000" b="0" i="1" kern="0" smtClean="0">
                            <a:latin typeface="Cambria Math" panose="02040503050406030204" pitchFamily="18" charset="0"/>
                          </a:rPr>
                          <m:t>𝑝</m:t>
                        </m:r>
                        <m:r>
                          <a:rPr lang="en-US" altLang="zh-CN" sz="2000" b="0" i="1" kern="0" smtClean="0">
                            <a:latin typeface="Cambria Math" panose="02040503050406030204" pitchFamily="18" charset="0"/>
                          </a:rPr>
                          <m:t>+1</m:t>
                        </m:r>
                      </m:sub>
                    </m:sSub>
                  </m:oMath>
                </a14:m>
                <a:r>
                  <a:rPr lang="en-US" altLang="zh-CN" sz="2000" i="1" kern="0" dirty="0"/>
                  <a:t>=f(</a:t>
                </a:r>
                <a14:m>
                  <m:oMath xmlns:m="http://schemas.openxmlformats.org/officeDocument/2006/math">
                    <m:sSub>
                      <m:sSubPr>
                        <m:ctrlPr>
                          <a:rPr lang="en-US" altLang="zh-CN" sz="2000" i="1" kern="0" smtClean="0">
                            <a:latin typeface="Cambria Math" panose="02040503050406030204" pitchFamily="18" charset="0"/>
                          </a:rPr>
                        </m:ctrlPr>
                      </m:sSubPr>
                      <m:e>
                        <m:r>
                          <a:rPr lang="en-US" altLang="zh-CN" sz="2000" b="0" i="1" kern="0" smtClean="0">
                            <a:latin typeface="Cambria Math" panose="02040503050406030204" pitchFamily="18" charset="0"/>
                          </a:rPr>
                          <m:t>𝑥</m:t>
                        </m:r>
                      </m:e>
                      <m:sub>
                        <m:r>
                          <a:rPr lang="en-US" altLang="zh-CN" sz="2000" b="0" i="1" kern="0" smtClean="0">
                            <a:latin typeface="Cambria Math" panose="02040503050406030204" pitchFamily="18" charset="0"/>
                          </a:rPr>
                          <m:t>𝑝</m:t>
                        </m:r>
                      </m:sub>
                    </m:sSub>
                  </m:oMath>
                </a14:m>
                <a:r>
                  <a:rPr lang="en-US" altLang="zh-CN" sz="2000" i="1" kern="0" dirty="0"/>
                  <a:t>)</a:t>
                </a:r>
              </a:p>
              <a:p>
                <a:pPr marL="0" indent="0">
                  <a:buNone/>
                </a:pPr>
                <a:r>
                  <a:rPr lang="en-US" altLang="zh-CN" sz="2000" kern="0" dirty="0"/>
                  <a:t>n-dimensional map</a:t>
                </a:r>
                <a:r>
                  <a:rPr lang="zh-CN" altLang="en-US" sz="2000" kern="0" dirty="0"/>
                  <a:t> </a:t>
                </a:r>
                <a:r>
                  <a:rPr lang="en-US" altLang="zh-CN" sz="2000" kern="0" dirty="0"/>
                  <a:t>system</a:t>
                </a:r>
              </a:p>
              <a:p>
                <a:pPr marL="0" indent="0" algn="ctr">
                  <a:buNone/>
                </a:pPr>
                <a14:m>
                  <m:oMath xmlns:m="http://schemas.openxmlformats.org/officeDocument/2006/math">
                    <m:d>
                      <m:dPr>
                        <m:begChr m:val="["/>
                        <m:endChr m:val="]"/>
                        <m:ctrlPr>
                          <a:rPr lang="en-US" altLang="zh-CN" sz="2000" i="1" kern="0" smtClean="0">
                            <a:latin typeface="Cambria Math" panose="02040503050406030204" pitchFamily="18" charset="0"/>
                          </a:rPr>
                        </m:ctrlPr>
                      </m:dPr>
                      <m:e>
                        <m:m>
                          <m:mPr>
                            <m:mcs>
                              <m:mc>
                                <m:mcPr>
                                  <m:count m:val="1"/>
                                  <m:mcJc m:val="center"/>
                                </m:mcPr>
                              </m:mc>
                            </m:mcs>
                            <m:ctrlPr>
                              <a:rPr lang="en-US" altLang="zh-CN" sz="2000" i="1" kern="0" smtClean="0">
                                <a:latin typeface="Cambria Math" panose="02040503050406030204" pitchFamily="18" charset="0"/>
                              </a:rPr>
                            </m:ctrlPr>
                          </m:mPr>
                          <m:mr>
                            <m:e>
                              <m:m>
                                <m:mPr>
                                  <m:mcs>
                                    <m:mc>
                                      <m:mcPr>
                                        <m:count m:val="1"/>
                                        <m:mcJc m:val="center"/>
                                      </m:mcPr>
                                    </m:mc>
                                  </m:mcs>
                                  <m:ctrlPr>
                                    <a:rPr lang="en-US" altLang="zh-CN" sz="2000" i="1" kern="0" smtClean="0">
                                      <a:latin typeface="Cambria Math" panose="02040503050406030204" pitchFamily="18" charset="0"/>
                                    </a:rPr>
                                  </m:ctrlPr>
                                </m:mPr>
                                <m:mr>
                                  <m:e>
                                    <m:sSubSup>
                                      <m:sSubSupPr>
                                        <m:ctrlPr>
                                          <a:rPr lang="en-US" altLang="zh-CN" sz="2000" i="1" kern="0" dirty="0">
                                            <a:latin typeface="Cambria Math" panose="02040503050406030204" pitchFamily="18" charset="0"/>
                                          </a:rPr>
                                        </m:ctrlPr>
                                      </m:sSubSupPr>
                                      <m:e>
                                        <m:r>
                                          <a:rPr lang="en-US" altLang="zh-CN" sz="2000" i="1" kern="0" dirty="0">
                                            <a:latin typeface="Cambria Math" panose="02040503050406030204" pitchFamily="18" charset="0"/>
                                          </a:rPr>
                                          <m:t>𝑥</m:t>
                                        </m:r>
                                      </m:e>
                                      <m:sub>
                                        <m:r>
                                          <a:rPr lang="en-US" altLang="zh-CN" sz="2000" i="1" kern="0" dirty="0">
                                            <a:latin typeface="Cambria Math" panose="02040503050406030204" pitchFamily="18" charset="0"/>
                                          </a:rPr>
                                          <m:t>1</m:t>
                                        </m:r>
                                      </m:sub>
                                      <m:sup>
                                        <m:r>
                                          <a:rPr lang="en-US" altLang="zh-CN" sz="2000" i="1" kern="0" dirty="0">
                                            <a:latin typeface="Cambria Math" panose="02040503050406030204" pitchFamily="18" charset="0"/>
                                          </a:rPr>
                                          <m:t>𝑝</m:t>
                                        </m:r>
                                        <m:r>
                                          <a:rPr lang="en-US" altLang="zh-CN" sz="2000" b="0" i="1" kern="0" dirty="0" smtClean="0">
                                            <a:latin typeface="Cambria Math" panose="02040503050406030204" pitchFamily="18" charset="0"/>
                                          </a:rPr>
                                          <m:t>+1</m:t>
                                        </m:r>
                                      </m:sup>
                                    </m:sSubSup>
                                  </m:e>
                                </m:mr>
                                <m:mr>
                                  <m:e>
                                    <m:sSubSup>
                                      <m:sSubSupPr>
                                        <m:ctrlPr>
                                          <a:rPr lang="en-US" altLang="zh-CN" sz="2000" i="1" kern="0" dirty="0">
                                            <a:latin typeface="Cambria Math" panose="02040503050406030204" pitchFamily="18" charset="0"/>
                                          </a:rPr>
                                        </m:ctrlPr>
                                      </m:sSubSupPr>
                                      <m:e>
                                        <m:r>
                                          <a:rPr lang="en-US" altLang="zh-CN" sz="2000" i="1" kern="0" dirty="0">
                                            <a:latin typeface="Cambria Math" panose="02040503050406030204" pitchFamily="18" charset="0"/>
                                          </a:rPr>
                                          <m:t>𝑥</m:t>
                                        </m:r>
                                      </m:e>
                                      <m:sub>
                                        <m:r>
                                          <a:rPr lang="en-US" altLang="zh-CN" sz="2000" b="0" i="1" kern="0" dirty="0" smtClean="0">
                                            <a:latin typeface="Cambria Math" panose="02040503050406030204" pitchFamily="18" charset="0"/>
                                          </a:rPr>
                                          <m:t>2</m:t>
                                        </m:r>
                                      </m:sub>
                                      <m:sup>
                                        <m:r>
                                          <a:rPr lang="en-US" altLang="zh-CN" sz="2000" i="1" kern="0" dirty="0">
                                            <a:latin typeface="Cambria Math" panose="02040503050406030204" pitchFamily="18" charset="0"/>
                                          </a:rPr>
                                          <m:t>𝑝</m:t>
                                        </m:r>
                                        <m:r>
                                          <a:rPr lang="en-US" altLang="zh-CN" sz="2000" i="1" kern="0" dirty="0">
                                            <a:latin typeface="Cambria Math" panose="02040503050406030204" pitchFamily="18" charset="0"/>
                                          </a:rPr>
                                          <m:t>+1</m:t>
                                        </m:r>
                                      </m:sup>
                                    </m:sSubSup>
                                  </m:e>
                                </m:mr>
                              </m:m>
                            </m:e>
                          </m:mr>
                          <m:mr>
                            <m:e>
                              <m:r>
                                <a:rPr lang="en-US" altLang="zh-CN" sz="2000" i="1" kern="0" smtClean="0">
                                  <a:latin typeface="Cambria Math" panose="02040503050406030204" pitchFamily="18" charset="0"/>
                                </a:rPr>
                                <m:t>⋮</m:t>
                              </m:r>
                            </m:e>
                          </m:mr>
                          <m:mr>
                            <m:e>
                              <m:sSubSup>
                                <m:sSubSupPr>
                                  <m:ctrlPr>
                                    <a:rPr lang="en-US" altLang="zh-CN" sz="2000" i="1" kern="0" dirty="0">
                                      <a:latin typeface="Cambria Math" panose="02040503050406030204" pitchFamily="18" charset="0"/>
                                    </a:rPr>
                                  </m:ctrlPr>
                                </m:sSubSupPr>
                                <m:e>
                                  <m:r>
                                    <a:rPr lang="en-US" altLang="zh-CN" sz="2000" i="1" kern="0" dirty="0">
                                      <a:latin typeface="Cambria Math" panose="02040503050406030204" pitchFamily="18" charset="0"/>
                                    </a:rPr>
                                    <m:t>𝑥</m:t>
                                  </m:r>
                                </m:e>
                                <m:sub>
                                  <m:r>
                                    <a:rPr lang="en-US" altLang="zh-CN" sz="2000" b="0" i="1" kern="0" dirty="0" smtClean="0">
                                      <a:latin typeface="Cambria Math" panose="02040503050406030204" pitchFamily="18" charset="0"/>
                                    </a:rPr>
                                    <m:t>𝑛</m:t>
                                  </m:r>
                                </m:sub>
                                <m:sup>
                                  <m:r>
                                    <a:rPr lang="en-US" altLang="zh-CN" sz="2000" i="1" kern="0" dirty="0">
                                      <a:latin typeface="Cambria Math" panose="02040503050406030204" pitchFamily="18" charset="0"/>
                                    </a:rPr>
                                    <m:t>𝑝</m:t>
                                  </m:r>
                                  <m:r>
                                    <a:rPr lang="en-US" altLang="zh-CN" sz="2000" i="1" kern="0" dirty="0">
                                      <a:latin typeface="Cambria Math" panose="02040503050406030204" pitchFamily="18" charset="0"/>
                                    </a:rPr>
                                    <m:t>+1</m:t>
                                  </m:r>
                                </m:sup>
                              </m:sSubSup>
                            </m:e>
                          </m:mr>
                        </m:m>
                      </m:e>
                    </m:d>
                  </m:oMath>
                </a14:m>
                <a:r>
                  <a:rPr lang="en-US" altLang="zh-CN" sz="2000" kern="0" dirty="0"/>
                  <a:t>=</a:t>
                </a:r>
                <a14:m>
                  <m:oMath xmlns:m="http://schemas.openxmlformats.org/officeDocument/2006/math">
                    <m:d>
                      <m:dPr>
                        <m:begChr m:val="["/>
                        <m:endChr m:val="]"/>
                        <m:ctrlPr>
                          <a:rPr lang="en-US" altLang="zh-CN" sz="2000" i="1" kern="0" dirty="0" smtClean="0">
                            <a:latin typeface="Cambria Math" panose="02040503050406030204" pitchFamily="18" charset="0"/>
                          </a:rPr>
                        </m:ctrlPr>
                      </m:dPr>
                      <m:e>
                        <m:m>
                          <m:mPr>
                            <m:mcs>
                              <m:mc>
                                <m:mcPr>
                                  <m:count m:val="1"/>
                                  <m:mcJc m:val="center"/>
                                </m:mcPr>
                              </m:mc>
                            </m:mcs>
                            <m:ctrlPr>
                              <a:rPr lang="en-US" altLang="zh-CN" sz="2000" i="1" kern="0" dirty="0" smtClean="0">
                                <a:latin typeface="Cambria Math" panose="02040503050406030204" pitchFamily="18" charset="0"/>
                              </a:rPr>
                            </m:ctrlPr>
                          </m:mPr>
                          <m:mr>
                            <m:e>
                              <m:m>
                                <m:mPr>
                                  <m:mcs>
                                    <m:mc>
                                      <m:mcPr>
                                        <m:count m:val="1"/>
                                        <m:mcJc m:val="center"/>
                                      </m:mcPr>
                                    </m:mc>
                                  </m:mcs>
                                  <m:ctrlPr>
                                    <a:rPr lang="en-US" altLang="zh-CN" sz="2000" i="1" kern="0" dirty="0" smtClean="0">
                                      <a:latin typeface="Cambria Math" panose="02040503050406030204" pitchFamily="18" charset="0"/>
                                    </a:rPr>
                                  </m:ctrlPr>
                                </m:mPr>
                                <m:mr>
                                  <m:e>
                                    <m:sSub>
                                      <m:sSubPr>
                                        <m:ctrlPr>
                                          <a:rPr lang="en-US" altLang="zh-CN" sz="2000" i="1" kern="0" dirty="0" smtClean="0">
                                            <a:latin typeface="Cambria Math" panose="02040503050406030204" pitchFamily="18" charset="0"/>
                                          </a:rPr>
                                        </m:ctrlPr>
                                      </m:sSubPr>
                                      <m:e>
                                        <m:r>
                                          <a:rPr lang="en-US" altLang="zh-CN" sz="2000" i="1" kern="0" dirty="0" smtClean="0">
                                            <a:latin typeface="Cambria Math" panose="02040503050406030204" pitchFamily="18" charset="0"/>
                                          </a:rPr>
                                          <m:t>𝑓</m:t>
                                        </m:r>
                                      </m:e>
                                      <m:sub>
                                        <m:r>
                                          <a:rPr lang="en-US" altLang="zh-CN" sz="2000" i="1" kern="0" dirty="0" smtClean="0">
                                            <a:latin typeface="Cambria Math" panose="02040503050406030204" pitchFamily="18" charset="0"/>
                                          </a:rPr>
                                          <m:t>1</m:t>
                                        </m:r>
                                      </m:sub>
                                    </m:sSub>
                                    <m:r>
                                      <m:rPr>
                                        <m:brk m:alnAt="7"/>
                                      </m:rPr>
                                      <a:rPr lang="en-US" altLang="zh-CN" sz="2000" i="1" kern="0" dirty="0" smtClean="0">
                                        <a:latin typeface="Cambria Math" panose="02040503050406030204" pitchFamily="18" charset="0"/>
                                      </a:rPr>
                                      <m:t>(</m:t>
                                    </m:r>
                                    <m:sSubSup>
                                      <m:sSubSupPr>
                                        <m:ctrlPr>
                                          <a:rPr lang="en-US" altLang="zh-CN" sz="2000" i="1" kern="0" dirty="0" smtClean="0">
                                            <a:latin typeface="Cambria Math" panose="02040503050406030204" pitchFamily="18" charset="0"/>
                                          </a:rPr>
                                        </m:ctrlPr>
                                      </m:sSubSupPr>
                                      <m:e>
                                        <m:r>
                                          <a:rPr lang="en-US" altLang="zh-CN" sz="2000" b="0" i="1" kern="0" dirty="0" smtClean="0">
                                            <a:latin typeface="Cambria Math" panose="02040503050406030204" pitchFamily="18" charset="0"/>
                                          </a:rPr>
                                          <m:t>𝑥</m:t>
                                        </m:r>
                                      </m:e>
                                      <m:sub>
                                        <m:r>
                                          <a:rPr lang="en-US" altLang="zh-CN" sz="2000" b="0" i="1" kern="0" dirty="0" smtClean="0">
                                            <a:latin typeface="Cambria Math" panose="02040503050406030204" pitchFamily="18" charset="0"/>
                                          </a:rPr>
                                          <m:t>1</m:t>
                                        </m:r>
                                      </m:sub>
                                      <m:sup>
                                        <m:r>
                                          <a:rPr lang="en-US" altLang="zh-CN" sz="2000" b="0" i="1" kern="0" dirty="0" smtClean="0">
                                            <a:latin typeface="Cambria Math" panose="02040503050406030204" pitchFamily="18" charset="0"/>
                                          </a:rPr>
                                          <m:t>𝑝</m:t>
                                        </m:r>
                                      </m:sup>
                                    </m:sSubSup>
                                    <m:r>
                                      <m:rPr>
                                        <m:brk m:alnAt="7"/>
                                      </m:rPr>
                                      <a:rPr lang="en-US" altLang="zh-CN" sz="2000" i="1" kern="0" dirty="0" smtClean="0">
                                        <a:latin typeface="Cambria Math" panose="02040503050406030204" pitchFamily="18" charset="0"/>
                                      </a:rPr>
                                      <m:t>,</m:t>
                                    </m:r>
                                    <m:sSubSup>
                                      <m:sSubSupPr>
                                        <m:ctrlPr>
                                          <a:rPr lang="en-US" altLang="zh-CN" sz="2000" i="1" kern="0" dirty="0">
                                            <a:latin typeface="Cambria Math" panose="02040503050406030204" pitchFamily="18" charset="0"/>
                                          </a:rPr>
                                        </m:ctrlPr>
                                      </m:sSubSupPr>
                                      <m:e>
                                        <m:r>
                                          <a:rPr lang="en-US" altLang="zh-CN" sz="2000" i="1" kern="0" dirty="0">
                                            <a:latin typeface="Cambria Math" panose="02040503050406030204" pitchFamily="18" charset="0"/>
                                          </a:rPr>
                                          <m:t>𝑥</m:t>
                                        </m:r>
                                      </m:e>
                                      <m:sub>
                                        <m:r>
                                          <a:rPr lang="en-US" altLang="zh-CN" sz="2000" b="0" i="1" kern="0" dirty="0" smtClean="0">
                                            <a:latin typeface="Cambria Math" panose="02040503050406030204" pitchFamily="18" charset="0"/>
                                          </a:rPr>
                                          <m:t>2</m:t>
                                        </m:r>
                                      </m:sub>
                                      <m:sup>
                                        <m:r>
                                          <a:rPr lang="en-US" altLang="zh-CN" sz="2000" i="1" kern="0" dirty="0">
                                            <a:latin typeface="Cambria Math" panose="02040503050406030204" pitchFamily="18" charset="0"/>
                                          </a:rPr>
                                          <m:t>𝑝</m:t>
                                        </m:r>
                                      </m:sup>
                                    </m:sSubSup>
                                    <m:r>
                                      <m:rPr>
                                        <m:brk m:alnAt="7"/>
                                      </m:rPr>
                                      <a:rPr lang="en-US" altLang="zh-CN" sz="2000" i="1" kern="0" dirty="0" smtClean="0">
                                        <a:latin typeface="Cambria Math" panose="02040503050406030204" pitchFamily="18" charset="0"/>
                                      </a:rPr>
                                      <m:t>,</m:t>
                                    </m:r>
                                    <m:r>
                                      <a:rPr lang="en-US" altLang="zh-CN" sz="2000" i="1" kern="0" dirty="0" smtClean="0">
                                        <a:latin typeface="Cambria Math" panose="02040503050406030204" pitchFamily="18" charset="0"/>
                                      </a:rPr>
                                      <m:t>⋯,</m:t>
                                    </m:r>
                                    <m:sSubSup>
                                      <m:sSubSupPr>
                                        <m:ctrlPr>
                                          <a:rPr lang="en-US" altLang="zh-CN" sz="2000" i="1" kern="0" dirty="0">
                                            <a:latin typeface="Cambria Math" panose="02040503050406030204" pitchFamily="18" charset="0"/>
                                          </a:rPr>
                                        </m:ctrlPr>
                                      </m:sSubSupPr>
                                      <m:e>
                                        <m:r>
                                          <a:rPr lang="en-US" altLang="zh-CN" sz="2000" i="1" kern="0" dirty="0">
                                            <a:latin typeface="Cambria Math" panose="02040503050406030204" pitchFamily="18" charset="0"/>
                                          </a:rPr>
                                          <m:t>𝑥</m:t>
                                        </m:r>
                                      </m:e>
                                      <m:sub>
                                        <m:r>
                                          <a:rPr lang="en-US" altLang="zh-CN" sz="2000" b="0" i="1" kern="0" dirty="0" smtClean="0">
                                            <a:latin typeface="Cambria Math" panose="02040503050406030204" pitchFamily="18" charset="0"/>
                                          </a:rPr>
                                          <m:t>𝑛</m:t>
                                        </m:r>
                                      </m:sub>
                                      <m:sup>
                                        <m:r>
                                          <a:rPr lang="en-US" altLang="zh-CN" sz="2000" i="1" kern="0" dirty="0">
                                            <a:latin typeface="Cambria Math" panose="02040503050406030204" pitchFamily="18" charset="0"/>
                                          </a:rPr>
                                          <m:t>𝑝</m:t>
                                        </m:r>
                                      </m:sup>
                                    </m:sSubSup>
                                    <m:r>
                                      <m:rPr>
                                        <m:brk m:alnAt="7"/>
                                      </m:rPr>
                                      <a:rPr lang="en-US" altLang="zh-CN" sz="2000" i="1" kern="0" dirty="0" smtClean="0">
                                        <a:latin typeface="Cambria Math" panose="02040503050406030204" pitchFamily="18" charset="0"/>
                                      </a:rPr>
                                      <m:t>)</m:t>
                                    </m:r>
                                  </m:e>
                                </m:mr>
                                <m:mr>
                                  <m:e>
                                    <m:sSub>
                                      <m:sSubPr>
                                        <m:ctrlPr>
                                          <a:rPr lang="en-US" altLang="zh-CN" sz="2000" i="1" kern="0" dirty="0">
                                            <a:latin typeface="Cambria Math" panose="02040503050406030204" pitchFamily="18" charset="0"/>
                                          </a:rPr>
                                        </m:ctrlPr>
                                      </m:sSubPr>
                                      <m:e>
                                        <m:r>
                                          <a:rPr lang="en-US" altLang="zh-CN" sz="2000" i="1" kern="0" dirty="0">
                                            <a:latin typeface="Cambria Math" panose="02040503050406030204" pitchFamily="18" charset="0"/>
                                          </a:rPr>
                                          <m:t>𝑓</m:t>
                                        </m:r>
                                      </m:e>
                                      <m:sub>
                                        <m:r>
                                          <a:rPr lang="en-US" altLang="zh-CN" sz="2000" i="1" kern="0" dirty="0" smtClean="0">
                                            <a:latin typeface="Cambria Math" panose="02040503050406030204" pitchFamily="18" charset="0"/>
                                          </a:rPr>
                                          <m:t>2</m:t>
                                        </m:r>
                                      </m:sub>
                                    </m:sSub>
                                    <m:r>
                                      <m:rPr>
                                        <m:brk m:alnAt="7"/>
                                      </m:rPr>
                                      <a:rPr lang="en-US" altLang="zh-CN" sz="2000" i="1" kern="0" dirty="0">
                                        <a:latin typeface="Cambria Math" panose="02040503050406030204" pitchFamily="18" charset="0"/>
                                      </a:rPr>
                                      <m:t>(</m:t>
                                    </m:r>
                                    <m:sSubSup>
                                      <m:sSubSupPr>
                                        <m:ctrlPr>
                                          <a:rPr lang="en-US" altLang="zh-CN" sz="2000" i="1" kern="0" dirty="0">
                                            <a:latin typeface="Cambria Math" panose="02040503050406030204" pitchFamily="18" charset="0"/>
                                          </a:rPr>
                                        </m:ctrlPr>
                                      </m:sSubSupPr>
                                      <m:e>
                                        <m:r>
                                          <a:rPr lang="en-US" altLang="zh-CN" sz="2000" i="1" kern="0" dirty="0">
                                            <a:latin typeface="Cambria Math" panose="02040503050406030204" pitchFamily="18" charset="0"/>
                                          </a:rPr>
                                          <m:t>𝑥</m:t>
                                        </m:r>
                                      </m:e>
                                      <m:sub>
                                        <m:r>
                                          <a:rPr lang="en-US" altLang="zh-CN" sz="2000" i="1" kern="0" dirty="0">
                                            <a:latin typeface="Cambria Math" panose="02040503050406030204" pitchFamily="18" charset="0"/>
                                          </a:rPr>
                                          <m:t>1</m:t>
                                        </m:r>
                                      </m:sub>
                                      <m:sup>
                                        <m:r>
                                          <a:rPr lang="en-US" altLang="zh-CN" sz="2000" i="1" kern="0" dirty="0">
                                            <a:latin typeface="Cambria Math" panose="02040503050406030204" pitchFamily="18" charset="0"/>
                                          </a:rPr>
                                          <m:t>𝑝</m:t>
                                        </m:r>
                                      </m:sup>
                                    </m:sSubSup>
                                    <m:r>
                                      <m:rPr>
                                        <m:brk m:alnAt="7"/>
                                      </m:rPr>
                                      <a:rPr lang="en-US" altLang="zh-CN" sz="2000" i="1" kern="0" dirty="0">
                                        <a:latin typeface="Cambria Math" panose="02040503050406030204" pitchFamily="18" charset="0"/>
                                      </a:rPr>
                                      <m:t>,</m:t>
                                    </m:r>
                                    <m:sSubSup>
                                      <m:sSubSupPr>
                                        <m:ctrlPr>
                                          <a:rPr lang="en-US" altLang="zh-CN" sz="2000" i="1" kern="0" dirty="0">
                                            <a:latin typeface="Cambria Math" panose="02040503050406030204" pitchFamily="18" charset="0"/>
                                          </a:rPr>
                                        </m:ctrlPr>
                                      </m:sSubSupPr>
                                      <m:e>
                                        <m:r>
                                          <a:rPr lang="en-US" altLang="zh-CN" sz="2000" i="1" kern="0" dirty="0">
                                            <a:latin typeface="Cambria Math" panose="02040503050406030204" pitchFamily="18" charset="0"/>
                                          </a:rPr>
                                          <m:t>𝑥</m:t>
                                        </m:r>
                                      </m:e>
                                      <m:sub>
                                        <m:r>
                                          <a:rPr lang="en-US" altLang="zh-CN" sz="2000" i="1" kern="0" dirty="0">
                                            <a:latin typeface="Cambria Math" panose="02040503050406030204" pitchFamily="18" charset="0"/>
                                          </a:rPr>
                                          <m:t>2</m:t>
                                        </m:r>
                                      </m:sub>
                                      <m:sup>
                                        <m:r>
                                          <a:rPr lang="en-US" altLang="zh-CN" sz="2000" i="1" kern="0" dirty="0">
                                            <a:latin typeface="Cambria Math" panose="02040503050406030204" pitchFamily="18" charset="0"/>
                                          </a:rPr>
                                          <m:t>𝑝</m:t>
                                        </m:r>
                                      </m:sup>
                                    </m:sSubSup>
                                    <m:r>
                                      <m:rPr>
                                        <m:brk m:alnAt="7"/>
                                      </m:rPr>
                                      <a:rPr lang="en-US" altLang="zh-CN" sz="2000" i="1" kern="0" dirty="0">
                                        <a:latin typeface="Cambria Math" panose="02040503050406030204" pitchFamily="18" charset="0"/>
                                      </a:rPr>
                                      <m:t>,</m:t>
                                    </m:r>
                                    <m:r>
                                      <a:rPr lang="en-US" altLang="zh-CN" sz="2000" i="1" kern="0" dirty="0">
                                        <a:latin typeface="Cambria Math" panose="02040503050406030204" pitchFamily="18" charset="0"/>
                                      </a:rPr>
                                      <m:t>⋯,</m:t>
                                    </m:r>
                                    <m:sSubSup>
                                      <m:sSubSupPr>
                                        <m:ctrlPr>
                                          <a:rPr lang="en-US" altLang="zh-CN" sz="2000" i="1" kern="0" dirty="0">
                                            <a:latin typeface="Cambria Math" panose="02040503050406030204" pitchFamily="18" charset="0"/>
                                          </a:rPr>
                                        </m:ctrlPr>
                                      </m:sSubSupPr>
                                      <m:e>
                                        <m:r>
                                          <a:rPr lang="en-US" altLang="zh-CN" sz="2000" i="1" kern="0" dirty="0">
                                            <a:latin typeface="Cambria Math" panose="02040503050406030204" pitchFamily="18" charset="0"/>
                                          </a:rPr>
                                          <m:t>𝑥</m:t>
                                        </m:r>
                                      </m:e>
                                      <m:sub>
                                        <m:r>
                                          <a:rPr lang="en-US" altLang="zh-CN" sz="2000" i="1" kern="0" dirty="0">
                                            <a:latin typeface="Cambria Math" panose="02040503050406030204" pitchFamily="18" charset="0"/>
                                          </a:rPr>
                                          <m:t>𝑛</m:t>
                                        </m:r>
                                      </m:sub>
                                      <m:sup>
                                        <m:r>
                                          <a:rPr lang="en-US" altLang="zh-CN" sz="2000" i="1" kern="0" dirty="0">
                                            <a:latin typeface="Cambria Math" panose="02040503050406030204" pitchFamily="18" charset="0"/>
                                          </a:rPr>
                                          <m:t>𝑝</m:t>
                                        </m:r>
                                      </m:sup>
                                    </m:sSubSup>
                                    <m:r>
                                      <m:rPr>
                                        <m:brk m:alnAt="7"/>
                                      </m:rPr>
                                      <a:rPr lang="en-US" altLang="zh-CN" sz="2000" i="1" kern="0" dirty="0">
                                        <a:latin typeface="Cambria Math" panose="02040503050406030204" pitchFamily="18" charset="0"/>
                                      </a:rPr>
                                      <m:t>)</m:t>
                                    </m:r>
                                  </m:e>
                                </m:mr>
                              </m:m>
                            </m:e>
                          </m:mr>
                          <m:mr>
                            <m:e>
                              <m:r>
                                <a:rPr lang="en-US" altLang="zh-CN" sz="2000" i="1" kern="0" dirty="0" smtClean="0">
                                  <a:latin typeface="Cambria Math" panose="02040503050406030204" pitchFamily="18" charset="0"/>
                                </a:rPr>
                                <m:t>⋮</m:t>
                              </m:r>
                            </m:e>
                          </m:mr>
                          <m:mr>
                            <m:e>
                              <m:sSub>
                                <m:sSubPr>
                                  <m:ctrlPr>
                                    <a:rPr lang="en-US" altLang="zh-CN" sz="2000" i="1" kern="0" dirty="0">
                                      <a:latin typeface="Cambria Math" panose="02040503050406030204" pitchFamily="18" charset="0"/>
                                    </a:rPr>
                                  </m:ctrlPr>
                                </m:sSubPr>
                                <m:e>
                                  <m:r>
                                    <a:rPr lang="en-US" altLang="zh-CN" sz="2000" i="1" kern="0" dirty="0">
                                      <a:latin typeface="Cambria Math" panose="02040503050406030204" pitchFamily="18" charset="0"/>
                                    </a:rPr>
                                    <m:t>𝑓</m:t>
                                  </m:r>
                                </m:e>
                                <m:sub>
                                  <m:r>
                                    <a:rPr lang="en-US" altLang="zh-CN" sz="2000" i="1" kern="0" dirty="0" smtClean="0">
                                      <a:latin typeface="Cambria Math" panose="02040503050406030204" pitchFamily="18" charset="0"/>
                                    </a:rPr>
                                    <m:t>𝑛</m:t>
                                  </m:r>
                                </m:sub>
                              </m:sSub>
                              <m:r>
                                <m:rPr>
                                  <m:brk m:alnAt="7"/>
                                </m:rPr>
                                <a:rPr lang="en-US" altLang="zh-CN" sz="2000" i="1" kern="0" dirty="0">
                                  <a:latin typeface="Cambria Math" panose="02040503050406030204" pitchFamily="18" charset="0"/>
                                </a:rPr>
                                <m:t>(</m:t>
                              </m:r>
                              <m:sSubSup>
                                <m:sSubSupPr>
                                  <m:ctrlPr>
                                    <a:rPr lang="en-US" altLang="zh-CN" sz="2000" i="1" kern="0" dirty="0">
                                      <a:latin typeface="Cambria Math" panose="02040503050406030204" pitchFamily="18" charset="0"/>
                                    </a:rPr>
                                  </m:ctrlPr>
                                </m:sSubSupPr>
                                <m:e>
                                  <m:r>
                                    <a:rPr lang="en-US" altLang="zh-CN" sz="2000" i="1" kern="0" dirty="0">
                                      <a:latin typeface="Cambria Math" panose="02040503050406030204" pitchFamily="18" charset="0"/>
                                    </a:rPr>
                                    <m:t>𝑥</m:t>
                                  </m:r>
                                </m:e>
                                <m:sub>
                                  <m:r>
                                    <a:rPr lang="en-US" altLang="zh-CN" sz="2000" i="1" kern="0" dirty="0">
                                      <a:latin typeface="Cambria Math" panose="02040503050406030204" pitchFamily="18" charset="0"/>
                                    </a:rPr>
                                    <m:t>1</m:t>
                                  </m:r>
                                </m:sub>
                                <m:sup>
                                  <m:r>
                                    <a:rPr lang="en-US" altLang="zh-CN" sz="2000" i="1" kern="0" dirty="0">
                                      <a:latin typeface="Cambria Math" panose="02040503050406030204" pitchFamily="18" charset="0"/>
                                    </a:rPr>
                                    <m:t>𝑝</m:t>
                                  </m:r>
                                </m:sup>
                              </m:sSubSup>
                              <m:r>
                                <m:rPr>
                                  <m:brk m:alnAt="7"/>
                                </m:rPr>
                                <a:rPr lang="en-US" altLang="zh-CN" sz="2000" i="1" kern="0" dirty="0">
                                  <a:latin typeface="Cambria Math" panose="02040503050406030204" pitchFamily="18" charset="0"/>
                                </a:rPr>
                                <m:t>,</m:t>
                              </m:r>
                              <m:sSubSup>
                                <m:sSubSupPr>
                                  <m:ctrlPr>
                                    <a:rPr lang="en-US" altLang="zh-CN" sz="2000" i="1" kern="0" dirty="0">
                                      <a:latin typeface="Cambria Math" panose="02040503050406030204" pitchFamily="18" charset="0"/>
                                    </a:rPr>
                                  </m:ctrlPr>
                                </m:sSubSupPr>
                                <m:e>
                                  <m:r>
                                    <a:rPr lang="en-US" altLang="zh-CN" sz="2000" i="1" kern="0" dirty="0">
                                      <a:latin typeface="Cambria Math" panose="02040503050406030204" pitchFamily="18" charset="0"/>
                                    </a:rPr>
                                    <m:t>𝑥</m:t>
                                  </m:r>
                                </m:e>
                                <m:sub>
                                  <m:r>
                                    <a:rPr lang="en-US" altLang="zh-CN" sz="2000" i="1" kern="0" dirty="0">
                                      <a:latin typeface="Cambria Math" panose="02040503050406030204" pitchFamily="18" charset="0"/>
                                    </a:rPr>
                                    <m:t>2</m:t>
                                  </m:r>
                                </m:sub>
                                <m:sup>
                                  <m:r>
                                    <a:rPr lang="en-US" altLang="zh-CN" sz="2000" i="1" kern="0" dirty="0">
                                      <a:latin typeface="Cambria Math" panose="02040503050406030204" pitchFamily="18" charset="0"/>
                                    </a:rPr>
                                    <m:t>𝑝</m:t>
                                  </m:r>
                                </m:sup>
                              </m:sSubSup>
                              <m:r>
                                <m:rPr>
                                  <m:brk m:alnAt="7"/>
                                </m:rPr>
                                <a:rPr lang="en-US" altLang="zh-CN" sz="2000" i="1" kern="0" dirty="0">
                                  <a:latin typeface="Cambria Math" panose="02040503050406030204" pitchFamily="18" charset="0"/>
                                </a:rPr>
                                <m:t>,</m:t>
                              </m:r>
                              <m:r>
                                <a:rPr lang="en-US" altLang="zh-CN" sz="2000" i="1" kern="0" dirty="0">
                                  <a:latin typeface="Cambria Math" panose="02040503050406030204" pitchFamily="18" charset="0"/>
                                </a:rPr>
                                <m:t>⋯,</m:t>
                              </m:r>
                              <m:sSubSup>
                                <m:sSubSupPr>
                                  <m:ctrlPr>
                                    <a:rPr lang="en-US" altLang="zh-CN" sz="2000" i="1" kern="0" dirty="0">
                                      <a:latin typeface="Cambria Math" panose="02040503050406030204" pitchFamily="18" charset="0"/>
                                    </a:rPr>
                                  </m:ctrlPr>
                                </m:sSubSupPr>
                                <m:e>
                                  <m:r>
                                    <a:rPr lang="en-US" altLang="zh-CN" sz="2000" i="1" kern="0" dirty="0">
                                      <a:latin typeface="Cambria Math" panose="02040503050406030204" pitchFamily="18" charset="0"/>
                                    </a:rPr>
                                    <m:t>𝑥</m:t>
                                  </m:r>
                                </m:e>
                                <m:sub>
                                  <m:r>
                                    <a:rPr lang="en-US" altLang="zh-CN" sz="2000" i="1" kern="0" dirty="0">
                                      <a:latin typeface="Cambria Math" panose="02040503050406030204" pitchFamily="18" charset="0"/>
                                    </a:rPr>
                                    <m:t>𝑛</m:t>
                                  </m:r>
                                </m:sub>
                                <m:sup>
                                  <m:r>
                                    <a:rPr lang="en-US" altLang="zh-CN" sz="2000" i="1" kern="0" dirty="0">
                                      <a:latin typeface="Cambria Math" panose="02040503050406030204" pitchFamily="18" charset="0"/>
                                    </a:rPr>
                                    <m:t>𝑝</m:t>
                                  </m:r>
                                </m:sup>
                              </m:sSubSup>
                              <m:r>
                                <m:rPr>
                                  <m:brk m:alnAt="7"/>
                                </m:rPr>
                                <a:rPr lang="en-US" altLang="zh-CN" sz="2000" i="1" kern="0" dirty="0">
                                  <a:latin typeface="Cambria Math" panose="02040503050406030204" pitchFamily="18" charset="0"/>
                                </a:rPr>
                                <m:t>)</m:t>
                              </m:r>
                            </m:e>
                          </m:mr>
                        </m:m>
                      </m:e>
                    </m:d>
                  </m:oMath>
                </a14:m>
                <a:endParaRPr kumimoji="1" lang="zh-CN" altLang="en-US" sz="2000" kern="0" dirty="0"/>
              </a:p>
            </p:txBody>
          </p:sp>
        </mc:Choice>
        <mc:Fallback>
          <p:sp>
            <p:nvSpPr>
              <p:cNvPr id="7" name="内容占位符 2">
                <a:extLst>
                  <a:ext uri="{FF2B5EF4-FFF2-40B4-BE49-F238E27FC236}">
                    <a16:creationId xmlns:a16="http://schemas.microsoft.com/office/drawing/2014/main" id="{9FB22AAD-6DEB-DE49-95F9-16B46B5F8EDD}"/>
                  </a:ext>
                </a:extLst>
              </p:cNvPr>
              <p:cNvSpPr txBox="1">
                <a:spLocks noRot="1" noChangeAspect="1" noMove="1" noResize="1" noEditPoints="1" noAdjustHandles="1" noChangeArrowheads="1" noChangeShapeType="1" noTextEdit="1"/>
              </p:cNvSpPr>
              <p:nvPr/>
            </p:nvSpPr>
            <p:spPr>
              <a:xfrm>
                <a:off x="4873558" y="1417638"/>
                <a:ext cx="4114800" cy="4525963"/>
              </a:xfrm>
              <a:prstGeom prst="rect">
                <a:avLst/>
              </a:prstGeom>
              <a:blipFill>
                <a:blip r:embed="rId6"/>
                <a:stretch>
                  <a:fillRect l="-1852" t="-8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4737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282829-37DD-3944-9B7F-AB456EFE3E21}"/>
              </a:ext>
            </a:extLst>
          </p:cNvPr>
          <p:cNvSpPr>
            <a:spLocks noGrp="1"/>
          </p:cNvSpPr>
          <p:nvPr>
            <p:ph type="title"/>
          </p:nvPr>
        </p:nvSpPr>
        <p:spPr/>
        <p:txBody>
          <a:bodyPr/>
          <a:lstStyle/>
          <a:p>
            <a:pPr algn="l"/>
            <a:r>
              <a:rPr kumimoji="1" lang="en-US" altLang="zh-CN" dirty="0"/>
              <a:t>Koopman</a:t>
            </a:r>
            <a:r>
              <a:rPr kumimoji="1" lang="zh-CN" altLang="en-US" dirty="0"/>
              <a:t> </a:t>
            </a:r>
            <a:r>
              <a:rPr kumimoji="1" lang="en-US" altLang="zh-CN" dirty="0"/>
              <a:t>Operator</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7A27D8A-130D-8A4E-B22A-A9A400DBC9A1}"/>
                  </a:ext>
                </a:extLst>
              </p:cNvPr>
              <p:cNvSpPr>
                <a:spLocks noGrp="1"/>
              </p:cNvSpPr>
              <p:nvPr>
                <p:ph idx="1"/>
              </p:nvPr>
            </p:nvSpPr>
            <p:spPr>
              <a:xfrm>
                <a:off x="457200" y="1353791"/>
                <a:ext cx="8579296" cy="4781128"/>
              </a:xfrm>
            </p:spPr>
            <p:txBody>
              <a:bodyPr/>
              <a:lstStyle/>
              <a:p>
                <a:r>
                  <a:rPr lang="en-US" altLang="zh-CN" sz="2800" dirty="0"/>
                  <a:t>Definition</a:t>
                </a:r>
              </a:p>
              <a:p>
                <a:pPr marL="0" indent="0">
                  <a:buNone/>
                </a:pPr>
                <a14:m>
                  <m:oMathPara xmlns:m="http://schemas.openxmlformats.org/officeDocument/2006/math">
                    <m:oMathParaPr>
                      <m:jc m:val="center"/>
                    </m:oMathParaPr>
                    <m:oMath xmlns:m="http://schemas.openxmlformats.org/officeDocument/2006/math">
                      <m:r>
                        <a:rPr lang="en-US" altLang="zh-CN" sz="2800" i="1">
                          <a:latin typeface="Cambria Math" panose="02040503050406030204" pitchFamily="18" charset="0"/>
                        </a:rPr>
                        <m:t>𝑈</m:t>
                      </m:r>
                      <m:r>
                        <a:rPr lang="en-US" altLang="zh-CN" sz="2800" b="0" i="1" smtClean="0">
                          <a:latin typeface="Cambria Math" panose="02040503050406030204" pitchFamily="18" charset="0"/>
                        </a:rPr>
                        <m:t>𝑓</m:t>
                      </m:r>
                      <m:d>
                        <m:dPr>
                          <m:ctrlPr>
                            <a:rPr lang="zh-CN"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a:latin typeface="Cambria Math" panose="02040503050406030204" pitchFamily="18" charset="0"/>
                        </a:rPr>
                        <m:t>=</m:t>
                      </m:r>
                      <m:r>
                        <a:rPr lang="en-US" altLang="zh-CN" sz="2800" b="0" i="1" smtClean="0">
                          <a:latin typeface="Cambria Math" panose="02040503050406030204" pitchFamily="18" charset="0"/>
                        </a:rPr>
                        <m:t>𝑓</m:t>
                      </m:r>
                      <m:d>
                        <m:dPr>
                          <m:ctrlPr>
                            <a:rPr lang="zh-CN" altLang="zh-CN" sz="2800" i="1">
                              <a:latin typeface="Cambria Math" panose="02040503050406030204" pitchFamily="18" charset="0"/>
                            </a:rPr>
                          </m:ctrlPr>
                        </m:dPr>
                        <m:e>
                          <m:r>
                            <a:rPr lang="en-US" altLang="zh-CN" sz="2800" i="1">
                              <a:latin typeface="Cambria Math" panose="02040503050406030204" pitchFamily="18" charset="0"/>
                            </a:rPr>
                            <m:t>𝑇</m:t>
                          </m:r>
                          <m:d>
                            <m:dPr>
                              <m:ctrlPr>
                                <a:rPr lang="zh-CN" altLang="zh-CN" sz="2800" i="1">
                                  <a:latin typeface="Cambria Math" panose="02040503050406030204" pitchFamily="18" charset="0"/>
                                </a:rPr>
                              </m:ctrlPr>
                            </m:dPr>
                            <m:e>
                              <m:r>
                                <a:rPr lang="en-US" altLang="zh-CN" sz="2800" i="1">
                                  <a:latin typeface="Cambria Math" panose="02040503050406030204" pitchFamily="18" charset="0"/>
                                </a:rPr>
                                <m:t>𝑥</m:t>
                              </m:r>
                            </m:e>
                          </m:d>
                        </m:e>
                      </m:d>
                      <m:r>
                        <a:rPr lang="en-US" altLang="zh-CN" sz="2800">
                          <a:latin typeface="Cambria Math" panose="02040503050406030204" pitchFamily="18" charset="0"/>
                        </a:rPr>
                        <m:t>=</m:t>
                      </m:r>
                      <m:acc>
                        <m:accPr>
                          <m:chr m:val="̃"/>
                          <m:ctrlPr>
                            <a:rPr lang="en-US" altLang="zh-CN" sz="2800" i="1" smtClean="0">
                              <a:latin typeface="Cambria Math" panose="02040503050406030204" pitchFamily="18" charset="0"/>
                            </a:rPr>
                          </m:ctrlPr>
                        </m:accPr>
                        <m:e>
                          <m:r>
                            <a:rPr lang="en-US" altLang="zh-CN" sz="2800" b="0" i="1" smtClean="0">
                              <a:latin typeface="Cambria Math" panose="02040503050406030204" pitchFamily="18" charset="0"/>
                            </a:rPr>
                            <m:t>𝑓</m:t>
                          </m:r>
                        </m:e>
                      </m:acc>
                      <m:d>
                        <m:dPr>
                          <m:ctrlPr>
                            <a:rPr lang="zh-CN" altLang="zh-CN" sz="2800" i="1">
                              <a:latin typeface="Cambria Math" panose="02040503050406030204" pitchFamily="18" charset="0"/>
                            </a:rPr>
                          </m:ctrlPr>
                        </m:dPr>
                        <m:e>
                          <m:r>
                            <a:rPr lang="en-US" altLang="zh-CN" sz="2800" i="1">
                              <a:latin typeface="Cambria Math" panose="02040503050406030204" pitchFamily="18" charset="0"/>
                            </a:rPr>
                            <m:t>𝑥</m:t>
                          </m:r>
                        </m:e>
                      </m:d>
                    </m:oMath>
                  </m:oMathPara>
                </a14:m>
                <a:endParaRPr lang="en-US" altLang="zh-CN" dirty="0"/>
              </a:p>
              <a:p>
                <a:pPr marL="0" indent="0">
                  <a:buNone/>
                </a:pPr>
                <a:r>
                  <a:rPr lang="en-US" altLang="zh-CN" sz="2000" dirty="0"/>
                  <a:t>For</a:t>
                </a:r>
                <a:r>
                  <a:rPr lang="zh-CN" altLang="en-US" sz="2000" dirty="0"/>
                  <a:t> </a:t>
                </a:r>
                <a:r>
                  <a:rPr lang="en-US" altLang="zh-CN" sz="2000" dirty="0"/>
                  <a:t>a</a:t>
                </a:r>
                <a:r>
                  <a:rPr lang="zh-CN" altLang="en-US" sz="2000" dirty="0"/>
                  <a:t> </a:t>
                </a:r>
                <a:r>
                  <a:rPr lang="en-US" altLang="zh-CN" sz="2000" dirty="0"/>
                  <a:t>fixed</a:t>
                </a:r>
                <a:r>
                  <a:rPr lang="zh-CN" altLang="en-US" sz="2000" dirty="0"/>
                  <a:t> </a:t>
                </a:r>
                <a:r>
                  <a:rPr lang="en-US" altLang="zh-CN" sz="2000" dirty="0"/>
                  <a:t>time</a:t>
                </a:r>
                <a:r>
                  <a:rPr lang="zh-CN" altLang="en-US" sz="2000" dirty="0"/>
                  <a:t> </a:t>
                </a:r>
                <a:r>
                  <a:rPr lang="en-US" altLang="zh-CN" sz="2000" dirty="0"/>
                  <a:t>t,</a:t>
                </a:r>
                <a:r>
                  <a:rPr lang="zh-CN" altLang="en-US" sz="2000" dirty="0"/>
                  <a:t> </a:t>
                </a:r>
                <a:endParaRPr lang="en-US" altLang="zh-CN" sz="2000" b="0"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𝑈</m:t>
                          </m:r>
                        </m:e>
                        <m:sup>
                          <m:r>
                            <a:rPr lang="en-US" altLang="zh-CN" sz="2800" b="0" i="1" smtClean="0">
                              <a:latin typeface="Cambria Math" panose="02040503050406030204" pitchFamily="18" charset="0"/>
                            </a:rPr>
                            <m:t>𝑡</m:t>
                          </m:r>
                        </m:sup>
                      </m:sSup>
                      <m:r>
                        <a:rPr lang="en-US" altLang="zh-CN" sz="2800" b="0" i="1" smtClean="0">
                          <a:latin typeface="Cambria Math" panose="02040503050406030204" pitchFamily="18" charset="0"/>
                        </a:rPr>
                        <m:t>𝑓</m:t>
                      </m:r>
                      <m:d>
                        <m:dPr>
                          <m:ctrlPr>
                            <a:rPr lang="zh-CN"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a:latin typeface="Cambria Math" panose="02040503050406030204" pitchFamily="18" charset="0"/>
                        </a:rPr>
                        <m:t>=</m:t>
                      </m:r>
                      <m:r>
                        <a:rPr lang="en-US" altLang="zh-CN" sz="2800" b="0" i="1" smtClean="0">
                          <a:latin typeface="Cambria Math" panose="02040503050406030204" pitchFamily="18" charset="0"/>
                        </a:rPr>
                        <m:t>𝑓</m:t>
                      </m:r>
                      <m:d>
                        <m:dPr>
                          <m:ctrlPr>
                            <a:rPr lang="zh-CN" altLang="zh-CN" sz="2800" i="1">
                              <a:latin typeface="Cambria Math" panose="02040503050406030204" pitchFamily="18" charset="0"/>
                            </a:rPr>
                          </m:ctrlPr>
                        </m:dPr>
                        <m:e>
                          <m:sSup>
                            <m:sSupPr>
                              <m:ctrlPr>
                                <a:rPr lang="en-US" altLang="zh-CN" sz="2800" i="1" smtClean="0">
                                  <a:latin typeface="Cambria Math" panose="02040503050406030204" pitchFamily="18" charset="0"/>
                                </a:rPr>
                              </m:ctrlPr>
                            </m:sSupPr>
                            <m:e>
                              <m:r>
                                <a:rPr lang="en-US" altLang="zh-CN" sz="2800" b="0" i="1" smtClean="0">
                                  <a:latin typeface="Cambria Math" panose="02040503050406030204" pitchFamily="18" charset="0"/>
                                </a:rPr>
                                <m:t>𝑇</m:t>
                              </m:r>
                            </m:e>
                            <m:sup>
                              <m:r>
                                <a:rPr lang="en-US" altLang="zh-CN" sz="2800" b="0" i="1" smtClean="0">
                                  <a:latin typeface="Cambria Math" panose="02040503050406030204" pitchFamily="18" charset="0"/>
                                </a:rPr>
                                <m:t>𝑡</m:t>
                              </m:r>
                            </m:sup>
                          </m:sSup>
                          <m:d>
                            <m:dPr>
                              <m:ctrlPr>
                                <a:rPr lang="zh-CN" altLang="zh-CN" sz="2800" i="1">
                                  <a:latin typeface="Cambria Math" panose="02040503050406030204" pitchFamily="18" charset="0"/>
                                </a:rPr>
                              </m:ctrlPr>
                            </m:dPr>
                            <m:e>
                              <m:r>
                                <a:rPr lang="en-US" altLang="zh-CN" sz="2800" i="1">
                                  <a:latin typeface="Cambria Math" panose="02040503050406030204" pitchFamily="18" charset="0"/>
                                </a:rPr>
                                <m:t>𝑥</m:t>
                              </m:r>
                            </m:e>
                          </m:d>
                        </m:e>
                      </m:d>
                      <m:r>
                        <a:rPr lang="en-US" altLang="zh-CN" sz="2800">
                          <a:latin typeface="Cambria Math" panose="02040503050406030204" pitchFamily="18" charset="0"/>
                        </a:rPr>
                        <m:t>=</m:t>
                      </m:r>
                      <m:sSup>
                        <m:sSupPr>
                          <m:ctrlPr>
                            <a:rPr lang="en-US" altLang="zh-CN" sz="2800" i="1" smtClean="0">
                              <a:latin typeface="Cambria Math" panose="02040503050406030204" pitchFamily="18" charset="0"/>
                            </a:rPr>
                          </m:ctrlPr>
                        </m:sSupPr>
                        <m:e>
                          <m:acc>
                            <m:accPr>
                              <m:chr m:val="̃"/>
                              <m:ctrlPr>
                                <a:rPr lang="en-US" altLang="zh-CN" sz="2800" b="0" i="1" smtClean="0">
                                  <a:latin typeface="Cambria Math" panose="02040503050406030204" pitchFamily="18" charset="0"/>
                                </a:rPr>
                              </m:ctrlPr>
                            </m:accPr>
                            <m:e>
                              <m:r>
                                <a:rPr lang="en-US" altLang="zh-CN" sz="2800" b="0" i="1" smtClean="0">
                                  <a:latin typeface="Cambria Math" panose="02040503050406030204" pitchFamily="18" charset="0"/>
                                </a:rPr>
                                <m:t>𝑓</m:t>
                              </m:r>
                            </m:e>
                          </m:acc>
                        </m:e>
                        <m:sup>
                          <m:r>
                            <a:rPr lang="en-US" altLang="zh-CN" sz="2800" b="0" i="1" smtClean="0">
                              <a:latin typeface="Cambria Math" panose="02040503050406030204" pitchFamily="18" charset="0"/>
                            </a:rPr>
                            <m:t>𝑡</m:t>
                          </m:r>
                        </m:sup>
                      </m:sSup>
                      <m:d>
                        <m:dPr>
                          <m:ctrlPr>
                            <a:rPr lang="zh-CN" altLang="zh-CN" sz="2800" i="1">
                              <a:latin typeface="Cambria Math" panose="02040503050406030204" pitchFamily="18" charset="0"/>
                            </a:rPr>
                          </m:ctrlPr>
                        </m:dPr>
                        <m:e>
                          <m:r>
                            <a:rPr lang="en-US" altLang="zh-CN" sz="2800" i="1">
                              <a:latin typeface="Cambria Math" panose="02040503050406030204" pitchFamily="18" charset="0"/>
                            </a:rPr>
                            <m:t>𝑥</m:t>
                          </m:r>
                        </m:e>
                      </m:d>
                    </m:oMath>
                  </m:oMathPara>
                </a14:m>
                <a:endParaRPr lang="en-US" altLang="zh-CN" dirty="0"/>
              </a:p>
              <a:p>
                <a:r>
                  <a:rPr lang="en-US" altLang="zh-CN" sz="2400" dirty="0"/>
                  <a:t>For Example</a:t>
                </a:r>
              </a:p>
              <a:p>
                <a:pPr marL="0" indent="0">
                  <a:buNone/>
                </a:pPr>
                <a:r>
                  <a:rPr lang="en-US" altLang="zh-CN" sz="2400" b="0" dirty="0"/>
                  <a:t>	</a:t>
                </a:r>
                <a14:m>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2</m:t>
                        </m:r>
                      </m:sup>
                    </m:sSup>
                  </m:oMath>
                </a14:m>
                <a:endParaRPr lang="en-US" altLang="zh-CN" sz="2400" b="0" i="1" dirty="0">
                  <a:latin typeface="Cambria Math" panose="02040503050406030204" pitchFamily="18" charset="0"/>
                </a:endParaRPr>
              </a:p>
              <a:p>
                <a:pPr marL="0" indent="0">
                  <a:buNone/>
                </a:pPr>
                <a:r>
                  <a:rPr lang="en-US" altLang="zh-CN" sz="2400" dirty="0"/>
                  <a:t>	</a:t>
                </a:r>
                <a14:m>
                  <m:oMath xmlns:m="http://schemas.openxmlformats.org/officeDocument/2006/math">
                    <m:acc>
                      <m:accPr>
                        <m:chr m:val="̇"/>
                        <m:ctrlPr>
                          <a:rPr lang="zh-CN" altLang="en-US" sz="2400" i="1" smtClean="0">
                            <a:latin typeface="Cambria Math" panose="02040503050406030204" pitchFamily="18" charset="0"/>
                          </a:rPr>
                        </m:ctrlPr>
                      </m:accPr>
                      <m:e>
                        <m:r>
                          <a:rPr lang="en-US" altLang="zh-CN" sz="2400" b="0" i="1" smtClean="0">
                            <a:latin typeface="Cambria Math" panose="02040503050406030204" pitchFamily="18" charset="0"/>
                          </a:rPr>
                          <m:t>𝑥</m:t>
                        </m:r>
                      </m:e>
                    </m:acc>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  </m:t>
                    </m:r>
                    <m:r>
                      <m:rPr>
                        <m:nor/>
                      </m:rPr>
                      <a:rPr lang="zh-CN" altLang="en-US" sz="2400"/>
                      <m:t>⇒</m:t>
                    </m:r>
                    <m:r>
                      <m:rPr>
                        <m:nor/>
                      </m:rPr>
                      <a:rPr lang="en-US" altLang="zh-CN" sz="2400" b="0" i="0" smtClean="0"/>
                      <m:t>  </m:t>
                    </m:r>
                    <m:r>
                      <m:rPr>
                        <m:nor/>
                      </m:rPr>
                      <a:rPr lang="en-US" altLang="zh-CN" sz="2400" b="0" i="0" smtClean="0"/>
                      <m:t>x</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𝑡</m:t>
                        </m:r>
                      </m:e>
                    </m:d>
                    <m:r>
                      <m:rPr>
                        <m:nor/>
                      </m:rPr>
                      <a:rPr lang="en-US" altLang="zh-CN" sz="2400" b="0" i="0" smtClean="0"/>
                      <m:t>=</m:t>
                    </m:r>
                    <m:r>
                      <m:rPr>
                        <m:nor/>
                      </m:rPr>
                      <a:rPr lang="en-US" altLang="zh-CN" sz="2400" b="0" i="0" smtClean="0"/>
                      <m:t>x</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0</m:t>
                        </m:r>
                      </m:e>
                    </m:d>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𝑒</m:t>
                        </m:r>
                      </m:e>
                      <m:sup>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𝑡</m:t>
                        </m:r>
                      </m:sup>
                    </m:sSup>
                    <m:r>
                      <a:rPr lang="en-US" altLang="zh-CN" sz="2400" b="0" i="1" smtClean="0">
                        <a:latin typeface="Cambria Math" panose="02040503050406030204" pitchFamily="18" charset="0"/>
                      </a:rPr>
                      <m:t>  </m:t>
                    </m:r>
                    <m:r>
                      <m:rPr>
                        <m:nor/>
                      </m:rPr>
                      <a:rPr lang="zh-CN" altLang="en-US" sz="2400"/>
                      <m:t>⇒</m:t>
                    </m:r>
                    <m:r>
                      <m:rPr>
                        <m:nor/>
                      </m:rPr>
                      <a:rPr lang="en-US" altLang="zh-CN" sz="2400" b="0" i="0" smtClean="0"/>
                      <m:t>  </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𝑇</m:t>
                        </m:r>
                      </m:e>
                      <m:sup>
                        <m:r>
                          <a:rPr lang="en-US" altLang="zh-CN" sz="2400" b="0" i="1" smtClean="0">
                            <a:latin typeface="Cambria Math" panose="02040503050406030204" pitchFamily="18" charset="0"/>
                          </a:rPr>
                          <m:t>𝑡</m:t>
                        </m:r>
                      </m:sup>
                    </m:sSup>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𝑒</m:t>
                        </m:r>
                      </m:e>
                      <m:sup>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𝑡</m:t>
                        </m:r>
                      </m:sup>
                    </m:sSup>
                  </m:oMath>
                </a14:m>
                <a:endParaRPr lang="en-US" altLang="zh-CN" sz="2400" b="0" i="1" dirty="0">
                  <a:latin typeface="Cambria Math" panose="02040503050406030204" pitchFamily="18" charset="0"/>
                </a:endParaRPr>
              </a:p>
              <a:p>
                <a:pPr marL="0" indent="0">
                  <a:buNone/>
                </a:pPr>
                <a:r>
                  <a:rPr lang="en-US" altLang="zh-CN" sz="2400" dirty="0"/>
                  <a:t>	</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𝑈</m:t>
                        </m:r>
                      </m:e>
                      <m:sup>
                        <m:r>
                          <a:rPr lang="en-US" altLang="zh-CN" sz="2400" b="0" i="1" smtClean="0">
                            <a:latin typeface="Cambria Math" panose="02040503050406030204" pitchFamily="18" charset="0"/>
                          </a:rPr>
                          <m:t>𝑡</m:t>
                        </m:r>
                      </m:sup>
                    </m:sSup>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𝑇</m:t>
                            </m:r>
                          </m:e>
                          <m:sup>
                            <m:r>
                              <a:rPr lang="en-US" altLang="zh-CN" sz="2400" i="1">
                                <a:latin typeface="Cambria Math" panose="02040503050406030204" pitchFamily="18" charset="0"/>
                              </a:rPr>
                              <m:t>𝑡</m:t>
                            </m:r>
                          </m:sup>
                        </m:sSup>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𝑒</m:t>
                            </m:r>
                          </m:e>
                          <m:sup>
                            <m:r>
                              <a:rPr lang="en-US" altLang="zh-CN" sz="2400" i="1">
                                <a:latin typeface="Cambria Math" panose="02040503050406030204" pitchFamily="18" charset="0"/>
                              </a:rPr>
                              <m:t>−2</m:t>
                            </m:r>
                            <m:r>
                              <a:rPr lang="en-US" altLang="zh-CN" sz="2400" i="1">
                                <a:latin typeface="Cambria Math" panose="02040503050406030204" pitchFamily="18" charset="0"/>
                              </a:rPr>
                              <m:t>𝑡</m:t>
                            </m:r>
                          </m:sup>
                        </m:sSup>
                      </m:e>
                    </m:d>
                    <m:r>
                      <a:rPr lang="en-US" altLang="zh-CN" sz="2400" b="0" i="0"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2</m:t>
                        </m:r>
                      </m:sup>
                    </m:sSup>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𝑒</m:t>
                        </m:r>
                      </m:e>
                      <m:sup>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𝑡</m:t>
                        </m:r>
                      </m:sup>
                    </m:sSup>
                    <m:r>
                      <a:rPr lang="en-US" altLang="zh-CN" sz="2400">
                        <a:latin typeface="Cambria Math" panose="02040503050406030204" pitchFamily="18" charset="0"/>
                      </a:rPr>
                      <m:t>=</m:t>
                    </m:r>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𝑓</m:t>
                        </m:r>
                      </m:e>
                    </m:acc>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e>
                    </m:d>
                  </m:oMath>
                </a14:m>
                <a:endParaRPr lang="en-US" altLang="zh-CN" dirty="0"/>
              </a:p>
              <a:p>
                <a:pPr marL="0" indent="0">
                  <a:buNone/>
                </a:pPr>
                <a:endParaRPr lang="zh-CN" altLang="zh-CN" dirty="0"/>
              </a:p>
              <a:p>
                <a:pPr marL="0" indent="0">
                  <a:buNone/>
                </a:pPr>
                <a:r>
                  <a:rPr kumimoji="1" lang="zh-CN" altLang="en-US" sz="2400" b="1" dirty="0">
                    <a:solidFill>
                      <a:srgbClr val="C00000"/>
                    </a:solidFill>
                  </a:rPr>
                  <a:t>* </a:t>
                </a:r>
                <a:r>
                  <a:rPr kumimoji="1" lang="en" altLang="zh-CN" sz="2400" b="1" dirty="0">
                    <a:solidFill>
                      <a:srgbClr val="C00000"/>
                    </a:solidFill>
                  </a:rPr>
                  <a:t>The Koopman operator describes the evolution of a function</a:t>
                </a:r>
                <a:r>
                  <a:rPr kumimoji="1" lang="en-US" altLang="zh-CN" sz="2400" b="1" dirty="0">
                    <a:solidFill>
                      <a:srgbClr val="C00000"/>
                    </a:solidFill>
                  </a:rPr>
                  <a:t>.</a:t>
                </a:r>
                <a:endParaRPr kumimoji="1" lang="zh-CN" altLang="en-US" sz="2400" b="1" dirty="0">
                  <a:solidFill>
                    <a:srgbClr val="C00000"/>
                  </a:solidFill>
                </a:endParaRPr>
              </a:p>
            </p:txBody>
          </p:sp>
        </mc:Choice>
        <mc:Fallback>
          <p:sp>
            <p:nvSpPr>
              <p:cNvPr id="3" name="内容占位符 2">
                <a:extLst>
                  <a:ext uri="{FF2B5EF4-FFF2-40B4-BE49-F238E27FC236}">
                    <a16:creationId xmlns:a16="http://schemas.microsoft.com/office/drawing/2014/main" id="{87A27D8A-130D-8A4E-B22A-A9A400DBC9A1}"/>
                  </a:ext>
                </a:extLst>
              </p:cNvPr>
              <p:cNvSpPr>
                <a:spLocks noGrp="1" noRot="1" noChangeAspect="1" noMove="1" noResize="1" noEditPoints="1" noAdjustHandles="1" noChangeArrowheads="1" noChangeShapeType="1" noTextEdit="1"/>
              </p:cNvSpPr>
              <p:nvPr>
                <p:ph idx="1"/>
              </p:nvPr>
            </p:nvSpPr>
            <p:spPr>
              <a:xfrm>
                <a:off x="457200" y="1353791"/>
                <a:ext cx="8579296" cy="4781128"/>
              </a:xfrm>
              <a:blipFill>
                <a:blip r:embed="rId2"/>
                <a:stretch>
                  <a:fillRect l="-1331" t="-1326" b="-53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E3BEAB5-BB02-1340-94E4-C070AEB44D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p:pic>
        <p:nvPicPr>
          <p:cNvPr id="5" name="图片 4">
            <a:extLst>
              <a:ext uri="{FF2B5EF4-FFF2-40B4-BE49-F238E27FC236}">
                <a16:creationId xmlns:a16="http://schemas.microsoft.com/office/drawing/2014/main" id="{200E07BD-CDD5-9244-A076-2F08C6D144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53" y="6149192"/>
            <a:ext cx="2075575" cy="664184"/>
          </a:xfrm>
          <a:prstGeom prst="rect">
            <a:avLst/>
          </a:prstGeom>
        </p:spPr>
      </p:pic>
    </p:spTree>
    <p:extLst>
      <p:ext uri="{BB962C8B-B14F-4D97-AF65-F5344CB8AC3E}">
        <p14:creationId xmlns:p14="http://schemas.microsoft.com/office/powerpoint/2010/main" val="2270894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885519-C287-1F4C-BC1E-F41C6C27C6D1}"/>
              </a:ext>
            </a:extLst>
          </p:cNvPr>
          <p:cNvSpPr>
            <a:spLocks noGrp="1"/>
          </p:cNvSpPr>
          <p:nvPr>
            <p:ph type="title"/>
          </p:nvPr>
        </p:nvSpPr>
        <p:spPr/>
        <p:txBody>
          <a:bodyPr/>
          <a:lstStyle/>
          <a:p>
            <a:pPr algn="l"/>
            <a:r>
              <a:rPr lang="en-US" altLang="zh-CN" sz="4000" dirty="0"/>
              <a:t>Koopman Operator in Function Space</a:t>
            </a:r>
            <a:endParaRPr kumimoji="1" lang="zh-CN" altLang="en-US" sz="40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4F232A0-AA09-F946-9BF2-C80CF312C41A}"/>
                  </a:ext>
                </a:extLst>
              </p:cNvPr>
              <p:cNvSpPr>
                <a:spLocks noGrp="1"/>
              </p:cNvSpPr>
              <p:nvPr>
                <p:ph idx="1"/>
              </p:nvPr>
            </p:nvSpPr>
            <p:spPr>
              <a:xfrm>
                <a:off x="431170" y="1417638"/>
                <a:ext cx="8229600" cy="4525963"/>
              </a:xfrm>
            </p:spPr>
            <p:txBody>
              <a:bodyPr/>
              <a:lstStyle/>
              <a:p>
                <a:r>
                  <a:rPr lang="en-US" altLang="zh-CN" sz="2400" dirty="0"/>
                  <a:t>Observable functions</a:t>
                </a:r>
              </a:p>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groupChr>
                        <m:groupChrPr>
                          <m:chr m:val="→"/>
                          <m:vertJc m:val="bot"/>
                          <m:ctrlPr>
                            <a:rPr lang="en-US" altLang="zh-CN" sz="2400" b="0" i="1" smtClean="0">
                              <a:latin typeface="Cambria Math" panose="02040503050406030204" pitchFamily="18" charset="0"/>
                            </a:rPr>
                          </m:ctrlPr>
                        </m:groupChrPr>
                        <m:e>
                          <m:r>
                            <m:rPr>
                              <m:brk m:alnAt="2"/>
                            </m:rPr>
                            <a:rPr lang="en-US" altLang="zh-CN" sz="2400" b="0" i="1" smtClean="0">
                              <a:latin typeface="Cambria Math" panose="02040503050406030204" pitchFamily="18" charset="0"/>
                            </a:rPr>
                            <m:t>𝑡</m:t>
                          </m:r>
                        </m:e>
                      </m:groupCh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𝑓</m:t>
                          </m:r>
                        </m:e>
                      </m:acc>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oMath>
                  </m:oMathPara>
                </a14:m>
                <a:endParaRPr lang="en-US" altLang="zh-CN" sz="2400" dirty="0"/>
              </a:p>
              <a:p>
                <a:r>
                  <a:rPr lang="en-US" altLang="zh-CN" sz="2400" dirty="0"/>
                  <a:t>Expression by Koopman Operator </a:t>
                </a:r>
              </a:p>
              <a:p>
                <a:pPr marL="0" indent="0" algn="ctr">
                  <a:buNone/>
                </a:pPr>
                <a:r>
                  <a:rPr lang="en-US" altLang="zh-CN" sz="2400" dirty="0"/>
                  <a:t> </a:t>
                </a:r>
                <a14:m>
                  <m:oMath xmlns:m="http://schemas.openxmlformats.org/officeDocument/2006/math">
                    <m:r>
                      <a:rPr lang="en-US" altLang="zh-CN" sz="2400" b="0" i="1" smtClean="0">
                        <a:latin typeface="Cambria Math" panose="02040503050406030204" pitchFamily="18" charset="0"/>
                      </a:rPr>
                      <m:t>𝑈𝑓</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m:t>
                            </m:r>
                          </m:sub>
                        </m:sSub>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m:t>
                    </m:r>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𝑓</m:t>
                        </m:r>
                      </m:e>
                    </m:acc>
                  </m:oMath>
                </a14:m>
                <a:r>
                  <a:rPr lang="en-US" altLang="zh-CN" sz="2800" dirty="0"/>
                  <a:t>(</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𝑥</m:t>
                        </m:r>
                      </m:e>
                      <m:sub>
                        <m:r>
                          <a:rPr lang="en-US" altLang="zh-CN" sz="2400" b="0" i="1" dirty="0" smtClean="0">
                            <a:latin typeface="Cambria Math" panose="02040503050406030204" pitchFamily="18" charset="0"/>
                          </a:rPr>
                          <m:t>𝑝</m:t>
                        </m:r>
                      </m:sub>
                    </m:sSub>
                  </m:oMath>
                </a14:m>
                <a:r>
                  <a:rPr lang="en-US" altLang="zh-CN" sz="2800" dirty="0"/>
                  <a:t>)</a:t>
                </a:r>
              </a:p>
              <a:p>
                <a:r>
                  <a:rPr lang="en-US" altLang="zh-CN" sz="2800" dirty="0"/>
                  <a:t>In m-</a:t>
                </a:r>
                <a:r>
                  <a:rPr lang="en-US" altLang="zh-CN" sz="2400" dirty="0"/>
                  <a:t>dimensional </a:t>
                </a:r>
                <a:r>
                  <a:rPr lang="en-US" altLang="zh-CN" sz="2800" dirty="0"/>
                  <a:t>Function Space  </a:t>
                </a:r>
              </a:p>
              <a:p>
                <a:pPr marL="0" indent="0">
                  <a:buNone/>
                </a:pPr>
                <a:r>
                  <a:rPr lang="en-US" altLang="zh-CN" sz="2800" dirty="0"/>
                  <a:t>	f</a:t>
                </a:r>
                <a14:m>
                  <m:oMath xmlns:m="http://schemas.openxmlformats.org/officeDocument/2006/math">
                    <m:d>
                      <m:dPr>
                        <m:ctrlPr>
                          <a:rPr lang="en-US" altLang="zh-CN" sz="2400" i="1" smtClean="0">
                            <a:latin typeface="Cambria Math" panose="02040503050406030204" pitchFamily="18" charset="0"/>
                          </a:rPr>
                        </m:ctrlPr>
                      </m:d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m:t>
                            </m:r>
                          </m:sub>
                        </m:sSub>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𝑚</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𝑔</m:t>
                            </m:r>
                          </m:e>
                          <m:sub>
                            <m:r>
                              <a:rPr lang="en-US" altLang="zh-CN" sz="2400" b="0" i="1" smtClean="0">
                                <a:latin typeface="Cambria Math" panose="02040503050406030204" pitchFamily="18" charset="0"/>
                              </a:rPr>
                              <m:t>𝑖</m:t>
                            </m:r>
                          </m:sub>
                        </m:sSub>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m:t>
                                </m:r>
                              </m:sub>
                            </m:sSub>
                          </m:e>
                        </m:d>
                      </m:e>
                    </m:nary>
                  </m:oMath>
                </a14:m>
                <a:endParaRPr lang="en-US" altLang="zh-CN" sz="2800" dirty="0"/>
              </a:p>
              <a:p>
                <a:pPr marL="0" indent="0">
                  <a:buNone/>
                </a:pPr>
                <a:r>
                  <a:rPr lang="en-US" altLang="zh-CN" sz="2400" dirty="0"/>
                  <a:t>	</a:t>
                </a:r>
                <a14:m>
                  <m:oMath xmlns:m="http://schemas.openxmlformats.org/officeDocument/2006/math">
                    <m:r>
                      <a:rPr lang="en-US" altLang="zh-CN" sz="2400" b="0" i="1" smtClean="0">
                        <a:latin typeface="Cambria Math" panose="02040503050406030204" pitchFamily="18" charset="0"/>
                      </a:rPr>
                      <m:t>𝑈𝑓</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m:t>
                            </m:r>
                          </m:sub>
                        </m:sSub>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𝑚</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𝑈</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𝑔</m:t>
                            </m:r>
                          </m:e>
                          <m:sub>
                            <m:r>
                              <a:rPr lang="en-US" altLang="zh-CN" sz="2400" b="0" i="1" smtClean="0">
                                <a:latin typeface="Cambria Math" panose="02040503050406030204" pitchFamily="18" charset="0"/>
                              </a:rPr>
                              <m:t>𝑖</m:t>
                            </m:r>
                          </m:sub>
                        </m:sSub>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m:t>
                                </m:r>
                              </m:sub>
                            </m:sSub>
                          </m:e>
                        </m:d>
                      </m:e>
                    </m:nary>
                    <m:r>
                      <a:rPr lang="en-US" altLang="zh-CN" sz="2400" b="0" i="1" smtClean="0">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b="0" i="1" smtClean="0">
                            <a:latin typeface="Cambria Math" panose="02040503050406030204" pitchFamily="18" charset="0"/>
                          </a:rPr>
                          <m:t>𝑚</m:t>
                        </m:r>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𝑖</m:t>
                            </m:r>
                          </m:sub>
                        </m:sSub>
                        <m:sSub>
                          <m:sSubPr>
                            <m:ctrlPr>
                              <a:rPr lang="en-US" altLang="zh-CN" sz="2400" i="1" smtClean="0">
                                <a:latin typeface="Cambria Math" panose="02040503050406030204" pitchFamily="18" charset="0"/>
                              </a:rPr>
                            </m:ctrlPr>
                          </m:sSub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𝑔</m:t>
                                </m:r>
                              </m:e>
                            </m:acc>
                          </m:e>
                          <m:sub>
                            <m:r>
                              <a:rPr lang="en-US" altLang="zh-CN" sz="2400" b="0" i="1" smtClean="0">
                                <a:latin typeface="Cambria Math" panose="02040503050406030204" pitchFamily="18" charset="0"/>
                              </a:rPr>
                              <m:t>𝑖</m:t>
                            </m:r>
                          </m:sub>
                        </m:sSub>
                        <m:d>
                          <m:dPr>
                            <m:ctrlPr>
                              <a:rPr lang="en-US" altLang="zh-CN" sz="2400" i="1" smtClean="0">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𝑝</m:t>
                                </m:r>
                              </m:sub>
                            </m:sSub>
                          </m:e>
                        </m:d>
                      </m:e>
                    </m:nary>
                  </m:oMath>
                </a14:m>
                <a:r>
                  <a:rPr lang="en-US" altLang="zh-CN" sz="2400" dirty="0"/>
                  <a:t>=</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𝑓</m:t>
                        </m:r>
                      </m:e>
                    </m:acc>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𝑝</m:t>
                            </m:r>
                          </m:sub>
                        </m:sSub>
                      </m:e>
                    </m:d>
                  </m:oMath>
                </a14:m>
                <a:endParaRPr lang="en-US" altLang="zh-CN" sz="2400" dirty="0"/>
              </a:p>
              <a:p>
                <a:pPr marL="0" indent="0">
                  <a:buNone/>
                </a:pPr>
                <a:r>
                  <a:rPr lang="en-US" altLang="zh-CN" sz="2400" dirty="0"/>
                  <a:t>	</a:t>
                </a:r>
                <a14:m>
                  <m:oMath xmlns:m="http://schemas.openxmlformats.org/officeDocument/2006/math">
                    <m:r>
                      <a:rPr lang="en-US" altLang="zh-CN" sz="2400" i="1">
                        <a:latin typeface="Cambria Math" panose="02040503050406030204" pitchFamily="18" charset="0"/>
                      </a:rPr>
                      <m:t>𝑈𝑓</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𝑝</m:t>
                            </m:r>
                          </m:sub>
                        </m:sSub>
                      </m:e>
                    </m:d>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b="0" i="1" smtClean="0">
                            <a:latin typeface="Cambria Math" panose="02040503050406030204" pitchFamily="18" charset="0"/>
                          </a:rPr>
                          <m:t>𝑚</m:t>
                        </m:r>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𝑖</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𝑔</m:t>
                            </m:r>
                          </m:e>
                          <m:sub>
                            <m:r>
                              <a:rPr lang="en-US" altLang="zh-CN" sz="2400" i="1">
                                <a:latin typeface="Cambria Math" panose="02040503050406030204" pitchFamily="18" charset="0"/>
                              </a:rPr>
                              <m:t>𝑖</m:t>
                            </m:r>
                          </m:sub>
                        </m:sSub>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𝑝</m:t>
                                </m:r>
                                <m:r>
                                  <a:rPr lang="en-US" altLang="zh-CN" sz="2400" b="0" i="1" smtClean="0">
                                    <a:latin typeface="Cambria Math" panose="02040503050406030204" pitchFamily="18" charset="0"/>
                                  </a:rPr>
                                  <m:t>+1</m:t>
                                </m:r>
                              </m:sub>
                            </m:sSub>
                          </m:e>
                        </m:d>
                      </m:e>
                    </m:nary>
                    <m:r>
                      <a:rPr lang="en-US" altLang="zh-CN" sz="2400" b="0" i="0" smtClean="0">
                        <a:latin typeface="Cambria Math" panose="02040503050406030204" pitchFamily="18" charset="0"/>
                      </a:rPr>
                      <m:t>=</m:t>
                    </m:r>
                  </m:oMath>
                </a14:m>
                <a:r>
                  <a:rPr lang="en-US" altLang="zh-CN" sz="2400" dirty="0"/>
                  <a:t>f</a:t>
                </a:r>
                <a14:m>
                  <m:oMath xmlns:m="http://schemas.openxmlformats.org/officeDocument/2006/math">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+1</m:t>
                            </m:r>
                          </m:sub>
                        </m:sSub>
                      </m:e>
                    </m:d>
                  </m:oMath>
                </a14:m>
                <a:endParaRPr kumimoji="1" lang="zh-CN" altLang="en-US" sz="2400" dirty="0"/>
              </a:p>
            </p:txBody>
          </p:sp>
        </mc:Choice>
        <mc:Fallback xmlns="">
          <p:sp>
            <p:nvSpPr>
              <p:cNvPr id="3" name="内容占位符 2">
                <a:extLst>
                  <a:ext uri="{FF2B5EF4-FFF2-40B4-BE49-F238E27FC236}">
                    <a16:creationId xmlns:a16="http://schemas.microsoft.com/office/drawing/2014/main" id="{14F232A0-AA09-F946-9BF2-C80CF312C41A}"/>
                  </a:ext>
                </a:extLst>
              </p:cNvPr>
              <p:cNvSpPr>
                <a:spLocks noGrp="1" noRot="1" noChangeAspect="1" noMove="1" noResize="1" noEditPoints="1" noAdjustHandles="1" noChangeArrowheads="1" noChangeShapeType="1" noTextEdit="1"/>
              </p:cNvSpPr>
              <p:nvPr>
                <p:ph idx="1"/>
              </p:nvPr>
            </p:nvSpPr>
            <p:spPr>
              <a:xfrm>
                <a:off x="431170" y="1417638"/>
                <a:ext cx="8229600" cy="4525963"/>
              </a:xfrm>
              <a:blipFill>
                <a:blip r:embed="rId2"/>
                <a:stretch>
                  <a:fillRect l="-1233" t="-1120" b="-6162"/>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6F01CDE0-F2F2-AA41-9AE8-947C8F891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316" y="6165304"/>
            <a:ext cx="2597961" cy="780306"/>
          </a:xfrm>
          <a:prstGeom prst="rect">
            <a:avLst/>
          </a:prstGeom>
        </p:spPr>
      </p:pic>
      <p:pic>
        <p:nvPicPr>
          <p:cNvPr id="5" name="图片 4">
            <a:extLst>
              <a:ext uri="{FF2B5EF4-FFF2-40B4-BE49-F238E27FC236}">
                <a16:creationId xmlns:a16="http://schemas.microsoft.com/office/drawing/2014/main" id="{DDB120AB-D981-5746-A5B3-C56C181173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53" y="6149192"/>
            <a:ext cx="2075575" cy="664184"/>
          </a:xfrm>
          <a:prstGeom prst="rect">
            <a:avLst/>
          </a:prstGeom>
        </p:spPr>
      </p:pic>
    </p:spTree>
    <p:extLst>
      <p:ext uri="{BB962C8B-B14F-4D97-AF65-F5344CB8AC3E}">
        <p14:creationId xmlns:p14="http://schemas.microsoft.com/office/powerpoint/2010/main" val="3217953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F88991-9B09-6F42-90F1-0C73980E1D77}"/>
              </a:ext>
            </a:extLst>
          </p:cNvPr>
          <p:cNvSpPr>
            <a:spLocks noGrp="1"/>
          </p:cNvSpPr>
          <p:nvPr>
            <p:ph type="title"/>
          </p:nvPr>
        </p:nvSpPr>
        <p:spPr/>
        <p:txBody>
          <a:bodyPr/>
          <a:lstStyle/>
          <a:p>
            <a:pPr algn="l"/>
            <a:r>
              <a:rPr kumimoji="1" lang="en-US" altLang="zh-CN" sz="2800" dirty="0"/>
              <a:t>Eigenvalues</a:t>
            </a:r>
            <a:r>
              <a:rPr kumimoji="1" lang="zh-CN" altLang="en-US" sz="2800" dirty="0"/>
              <a:t> </a:t>
            </a:r>
            <a:r>
              <a:rPr kumimoji="1" lang="en-US" altLang="zh-CN" sz="2800" dirty="0"/>
              <a:t>and</a:t>
            </a:r>
            <a:r>
              <a:rPr kumimoji="1" lang="zh-CN" altLang="en-US" sz="2800" dirty="0"/>
              <a:t> </a:t>
            </a:r>
            <a:r>
              <a:rPr kumimoji="1" lang="en-US" altLang="zh-CN" sz="2800" dirty="0"/>
              <a:t>Eigenfunctions</a:t>
            </a:r>
            <a:r>
              <a:rPr kumimoji="1" lang="zh-CN" altLang="en-US" sz="2800" dirty="0"/>
              <a:t> </a:t>
            </a:r>
            <a:r>
              <a:rPr kumimoji="1" lang="en-US" altLang="zh-CN" sz="2800" dirty="0"/>
              <a:t>of</a:t>
            </a:r>
            <a:r>
              <a:rPr kumimoji="1" lang="zh-CN" altLang="en-US" sz="2800" dirty="0"/>
              <a:t> </a:t>
            </a:r>
            <a:r>
              <a:rPr kumimoji="1" lang="en-US" altLang="zh-CN" sz="2800" dirty="0"/>
              <a:t>Koopman</a:t>
            </a:r>
            <a:r>
              <a:rPr kumimoji="1" lang="zh-CN" altLang="en-US" sz="2800" dirty="0"/>
              <a:t> </a:t>
            </a:r>
            <a:r>
              <a:rPr kumimoji="1" lang="en-US" altLang="zh-CN" sz="2800" dirty="0"/>
              <a:t>Operator</a:t>
            </a:r>
            <a:endParaRPr kumimoji="1" lang="zh-CN" altLang="en-US" sz="28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CDE9725-A35A-0F45-B433-0CA5CF61E798}"/>
                  </a:ext>
                </a:extLst>
              </p:cNvPr>
              <p:cNvSpPr>
                <a:spLocks noGrp="1"/>
              </p:cNvSpPr>
              <p:nvPr>
                <p:ph idx="1"/>
              </p:nvPr>
            </p:nvSpPr>
            <p:spPr>
              <a:xfrm>
                <a:off x="448624" y="1268760"/>
                <a:ext cx="8229600" cy="4453955"/>
              </a:xfrm>
            </p:spPr>
            <p:txBody>
              <a:bodyPr/>
              <a:lstStyle/>
              <a:p>
                <a:r>
                  <a:rPr lang="en-US" altLang="zh-CN" sz="2800" dirty="0"/>
                  <a:t>According</a:t>
                </a:r>
                <a:r>
                  <a:rPr lang="zh-CN" altLang="en-US" sz="2800" dirty="0"/>
                  <a:t> </a:t>
                </a:r>
                <a:r>
                  <a:rPr lang="en-US" altLang="zh-CN" sz="2800" dirty="0"/>
                  <a:t>to</a:t>
                </a:r>
                <a:r>
                  <a:rPr lang="zh-CN" altLang="en-US" sz="2800" dirty="0"/>
                  <a:t> </a:t>
                </a:r>
                <a:r>
                  <a:rPr lang="en-US" altLang="zh-CN" sz="2800" dirty="0"/>
                  <a:t>the</a:t>
                </a:r>
                <a:r>
                  <a:rPr lang="zh-CN" altLang="en-US" sz="2800" dirty="0"/>
                  <a:t> </a:t>
                </a:r>
                <a:r>
                  <a:rPr lang="en-US" altLang="zh-CN" sz="2800" dirty="0"/>
                  <a:t>definition</a:t>
                </a:r>
              </a:p>
              <a:p>
                <a:pPr marL="0" indent="0">
                  <a:buNone/>
                </a:pPr>
                <a14:m>
                  <m:oMathPara xmlns:m="http://schemas.openxmlformats.org/officeDocument/2006/math">
                    <m:oMathParaPr>
                      <m:jc m:val="center"/>
                    </m:oMathParaPr>
                    <m:oMath xmlns:m="http://schemas.openxmlformats.org/officeDocument/2006/math">
                      <m:r>
                        <a:rPr lang="en-US" altLang="zh-CN" sz="2800" b="0" i="1" smtClean="0">
                          <a:latin typeface="Cambria Math" panose="02040503050406030204" pitchFamily="18" charset="0"/>
                        </a:rPr>
                        <m:t>𝑈</m:t>
                      </m:r>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𝜑</m:t>
                          </m:r>
                        </m:e>
                        <m:sub>
                          <m:r>
                            <a:rPr lang="en-US" altLang="zh-CN" sz="2800" b="0" i="1" smtClean="0">
                              <a:latin typeface="Cambria Math" panose="02040503050406030204" pitchFamily="18" charset="0"/>
                            </a:rPr>
                            <m:t>𝑘</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𝜑</m:t>
                          </m:r>
                        </m:e>
                        <m:sub>
                          <m:r>
                            <a:rPr lang="en-US" altLang="zh-CN" sz="2800" b="0" i="1" smtClean="0">
                              <a:latin typeface="Cambria Math" panose="02040503050406030204" pitchFamily="18" charset="0"/>
                            </a:rPr>
                            <m:t>𝑘</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𝑇</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e>
                      </m:d>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m:rPr>
                              <m:sty m:val="p"/>
                            </m:rPr>
                            <a:rPr lang="el-GR" altLang="zh-CN" sz="2800" b="0" i="1" smtClean="0">
                              <a:latin typeface="Cambria Math" panose="02040503050406030204" pitchFamily="18" charset="0"/>
                              <a:ea typeface="Cambria Math" panose="02040503050406030204" pitchFamily="18" charset="0"/>
                            </a:rPr>
                            <m:t>λ</m:t>
                          </m:r>
                        </m:e>
                        <m:sub>
                          <m:r>
                            <a:rPr lang="en-US" altLang="zh-CN" sz="2800" b="0" i="1" smtClean="0">
                              <a:latin typeface="Cambria Math" panose="02040503050406030204" pitchFamily="18" charset="0"/>
                            </a:rPr>
                            <m:t>𝑘</m:t>
                          </m:r>
                        </m:sub>
                      </m:sSub>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𝜑</m:t>
                          </m:r>
                        </m:e>
                        <m:sub>
                          <m:r>
                            <a:rPr lang="en-US" altLang="zh-CN" sz="2800" b="0" i="1" smtClean="0">
                              <a:latin typeface="Cambria Math" panose="02040503050406030204" pitchFamily="18" charset="0"/>
                            </a:rPr>
                            <m:t>𝑘</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oMath>
                  </m:oMathPara>
                </a14:m>
                <a:endParaRPr lang="en-US" altLang="zh-CN" sz="2800" dirty="0"/>
              </a:p>
              <a:p>
                <a:pPr marL="0" indent="0">
                  <a:buNone/>
                </a:pPr>
                <a:endParaRPr lang="en-US" altLang="zh-CN" sz="2800" dirty="0"/>
              </a:p>
              <a:p>
                <a:r>
                  <a:rPr lang="en-US" altLang="zh-CN" sz="2800" dirty="0"/>
                  <a:t>In</a:t>
                </a:r>
                <a:r>
                  <a:rPr lang="zh-CN" altLang="en-US" sz="2800" dirty="0"/>
                  <a:t> </a:t>
                </a:r>
                <a:r>
                  <a:rPr lang="en-US" altLang="zh-CN" sz="2800" dirty="0"/>
                  <a:t>function space</a:t>
                </a:r>
              </a:p>
              <a:p>
                <a:pPr marL="0" indent="0">
                  <a:buNone/>
                </a:pPr>
                <a:r>
                  <a:rPr lang="en-US" altLang="zh-CN" sz="2800" dirty="0"/>
                  <a:t>		</a:t>
                </a:r>
                <a14:m>
                  <m:oMath xmlns:m="http://schemas.openxmlformats.org/officeDocument/2006/math">
                    <m:r>
                      <a:rPr lang="zh-CN" altLang="en-US" sz="2800" i="1" dirty="0" smtClean="0">
                        <a:latin typeface="Cambria Math" panose="02040503050406030204" pitchFamily="18" charset="0"/>
                      </a:rPr>
                      <m:t>𝜑</m:t>
                    </m:r>
                    <m:d>
                      <m:dPr>
                        <m:ctrlPr>
                          <a:rPr lang="en-US" altLang="zh-CN" sz="2800" i="1">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i="1">
                        <a:latin typeface="Cambria Math" panose="02040503050406030204" pitchFamily="18" charset="0"/>
                      </a:rPr>
                      <m:t>=</m:t>
                    </m:r>
                    <m:nary>
                      <m:naryPr>
                        <m:chr m:val="∑"/>
                        <m:limLoc m:val="subSup"/>
                        <m:ctrlPr>
                          <a:rPr lang="en-US" altLang="zh-CN" sz="2800" i="1" smtClean="0">
                            <a:latin typeface="Cambria Math" panose="02040503050406030204" pitchFamily="18" charset="0"/>
                          </a:rPr>
                        </m:ctrlPr>
                      </m:naryPr>
                      <m:sub>
                        <m:r>
                          <m:rPr>
                            <m:brk m:alnAt="25"/>
                          </m:rP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=1</m:t>
                        </m:r>
                      </m:sub>
                      <m:sup>
                        <m:r>
                          <a:rPr lang="en-US" altLang="zh-CN" sz="2800" b="0" i="1" smtClean="0">
                            <a:latin typeface="Cambria Math" panose="02040503050406030204" pitchFamily="18" charset="0"/>
                          </a:rPr>
                          <m:t>𝑚</m:t>
                        </m:r>
                      </m:sup>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𝑎</m:t>
                            </m:r>
                          </m:e>
                          <m:sub>
                            <m:r>
                              <a:rPr lang="en-US" altLang="zh-CN" sz="2800" i="1">
                                <a:latin typeface="Cambria Math" panose="02040503050406030204" pitchFamily="18" charset="0"/>
                              </a:rPr>
                              <m:t>𝑖</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𝑔</m:t>
                            </m:r>
                          </m:e>
                          <m:sub>
                            <m:r>
                              <a:rPr lang="en-US" altLang="zh-CN" sz="2800" i="1">
                                <a:latin typeface="Cambria Math" panose="02040503050406030204" pitchFamily="18" charset="0"/>
                              </a:rPr>
                              <m:t>𝑖</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nary>
                  </m:oMath>
                </a14:m>
                <a:endParaRPr lang="en-US" altLang="zh-CN" sz="2800" i="1" dirty="0">
                  <a:latin typeface="Cambria Math" panose="02040503050406030204" pitchFamily="18" charset="0"/>
                </a:endParaRPr>
              </a:p>
              <a:p>
                <a:pPr marL="0" indent="0">
                  <a:buNone/>
                </a:pPr>
                <a:r>
                  <a:rPr lang="en-US" altLang="zh-CN" sz="2800" dirty="0"/>
                  <a:t>		</a:t>
                </a:r>
                <a14:m>
                  <m:oMath xmlns:m="http://schemas.openxmlformats.org/officeDocument/2006/math">
                    <m:r>
                      <a:rPr lang="en-US" altLang="zh-CN" sz="2800" i="1" smtClean="0">
                        <a:latin typeface="Cambria Math" panose="02040503050406030204" pitchFamily="18" charset="0"/>
                      </a:rPr>
                      <m:t>𝑈</m:t>
                    </m:r>
                    <m:r>
                      <a:rPr lang="zh-CN" altLang="en-US" sz="2800" i="1" dirty="0" smtClean="0">
                        <a:latin typeface="Cambria Math" panose="02040503050406030204" pitchFamily="18" charset="0"/>
                      </a:rPr>
                      <m:t>𝜑</m:t>
                    </m:r>
                    <m:d>
                      <m:dPr>
                        <m:ctrlPr>
                          <a:rPr lang="en-US" altLang="zh-CN" sz="2800" i="1" dirty="0" smtClean="0">
                            <a:latin typeface="Cambria Math" panose="02040503050406030204" pitchFamily="18" charset="0"/>
                          </a:rPr>
                        </m:ctrlPr>
                      </m:dPr>
                      <m:e>
                        <m:r>
                          <a:rPr lang="en-US" altLang="zh-CN" sz="2800" b="0" i="1" dirty="0" smtClean="0">
                            <a:latin typeface="Cambria Math" panose="02040503050406030204" pitchFamily="18" charset="0"/>
                          </a:rPr>
                          <m:t>𝑥</m:t>
                        </m:r>
                      </m:e>
                    </m:d>
                    <m:r>
                      <a:rPr lang="en-US" altLang="zh-CN" sz="2800" b="0" i="1" dirty="0" smtClean="0">
                        <a:latin typeface="Cambria Math" panose="02040503050406030204" pitchFamily="18" charset="0"/>
                      </a:rPr>
                      <m:t>=</m:t>
                    </m:r>
                    <m:nary>
                      <m:naryPr>
                        <m:chr m:val="∑"/>
                        <m:limLoc m:val="subSup"/>
                        <m:ctrlPr>
                          <a:rPr lang="en-US" altLang="zh-CN" sz="2800" b="0" i="1" dirty="0" smtClean="0">
                            <a:latin typeface="Cambria Math" panose="02040503050406030204" pitchFamily="18" charset="0"/>
                          </a:rPr>
                        </m:ctrlPr>
                      </m:naryPr>
                      <m:sub>
                        <m:r>
                          <m:rPr>
                            <m:brk m:alnAt="25"/>
                          </m:rPr>
                          <a:rPr lang="en-US" altLang="zh-CN" sz="2800" b="0" i="1" dirty="0" smtClean="0">
                            <a:latin typeface="Cambria Math" panose="02040503050406030204" pitchFamily="18" charset="0"/>
                          </a:rPr>
                          <m:t>𝑖</m:t>
                        </m:r>
                        <m:r>
                          <a:rPr lang="en-US" altLang="zh-CN" sz="2800" b="0" i="1" dirty="0" smtClean="0">
                            <a:latin typeface="Cambria Math" panose="02040503050406030204" pitchFamily="18" charset="0"/>
                          </a:rPr>
                          <m:t>=1</m:t>
                        </m:r>
                      </m:sub>
                      <m:sup>
                        <m:r>
                          <a:rPr lang="en-US" altLang="zh-CN" sz="2800" b="0" i="1" dirty="0" smtClean="0">
                            <a:latin typeface="Cambria Math" panose="02040503050406030204" pitchFamily="18" charset="0"/>
                          </a:rPr>
                          <m:t>𝑚</m:t>
                        </m:r>
                      </m:sup>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𝑎</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𝑈</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𝑔</m:t>
                            </m:r>
                          </m:e>
                          <m:sub>
                            <m:r>
                              <a:rPr lang="en-US" altLang="zh-CN" sz="2800" i="1">
                                <a:latin typeface="Cambria Math" panose="02040503050406030204" pitchFamily="18" charset="0"/>
                              </a:rPr>
                              <m:t>𝑖</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nary>
                    <m:r>
                      <a:rPr lang="en-US" altLang="zh-CN" sz="2800" b="0" i="1" dirty="0" smtClean="0">
                        <a:latin typeface="Cambria Math" panose="02040503050406030204" pitchFamily="18" charset="0"/>
                      </a:rPr>
                      <m:t>=</m:t>
                    </m:r>
                    <m:nary>
                      <m:naryPr>
                        <m:chr m:val="∑"/>
                        <m:limLoc m:val="subSup"/>
                        <m:ctrlPr>
                          <a:rPr lang="en-US" altLang="zh-CN" sz="2800" b="0" i="1" dirty="0" smtClean="0">
                            <a:latin typeface="Cambria Math" panose="02040503050406030204" pitchFamily="18" charset="0"/>
                          </a:rPr>
                        </m:ctrlPr>
                      </m:naryPr>
                      <m:sub>
                        <m:r>
                          <m:rPr>
                            <m:brk m:alnAt="25"/>
                          </m:rPr>
                          <a:rPr lang="en-US" altLang="zh-CN" sz="2800" b="0" i="1" dirty="0" smtClean="0">
                            <a:latin typeface="Cambria Math" panose="02040503050406030204" pitchFamily="18" charset="0"/>
                          </a:rPr>
                          <m:t>𝑖</m:t>
                        </m:r>
                        <m:r>
                          <a:rPr lang="en-US" altLang="zh-CN" sz="2800" b="0" i="1" dirty="0" smtClean="0">
                            <a:latin typeface="Cambria Math" panose="02040503050406030204" pitchFamily="18" charset="0"/>
                          </a:rPr>
                          <m:t>=1</m:t>
                        </m:r>
                      </m:sub>
                      <m:sup>
                        <m:r>
                          <a:rPr lang="en-US" altLang="zh-CN" sz="2800" b="0" i="1" dirty="0" smtClean="0">
                            <a:latin typeface="Cambria Math" panose="02040503050406030204" pitchFamily="18" charset="0"/>
                          </a:rPr>
                          <m:t>𝑚</m:t>
                        </m:r>
                      </m:sup>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𝑎</m:t>
                            </m:r>
                          </m:e>
                          <m:sub>
                            <m:r>
                              <a:rPr lang="en-US" altLang="zh-CN" sz="2800" i="1">
                                <a:latin typeface="Cambria Math" panose="02040503050406030204" pitchFamily="18" charset="0"/>
                              </a:rPr>
                              <m:t>𝑖</m:t>
                            </m:r>
                          </m:sub>
                        </m:sSub>
                        <m:sSub>
                          <m:sSubPr>
                            <m:ctrlPr>
                              <a:rPr lang="en-US" altLang="zh-CN" sz="2800" i="1">
                                <a:latin typeface="Cambria Math" panose="02040503050406030204" pitchFamily="18" charset="0"/>
                              </a:rPr>
                            </m:ctrlPr>
                          </m:sSubPr>
                          <m:e>
                            <m:acc>
                              <m:accPr>
                                <m:chr m:val="̃"/>
                                <m:ctrlPr>
                                  <a:rPr lang="en-US" altLang="zh-CN" sz="2800" i="1">
                                    <a:latin typeface="Cambria Math" panose="02040503050406030204" pitchFamily="18" charset="0"/>
                                  </a:rPr>
                                </m:ctrlPr>
                              </m:accPr>
                              <m:e>
                                <m:r>
                                  <a:rPr lang="en-US" altLang="zh-CN" sz="2800" i="1">
                                    <a:latin typeface="Cambria Math" panose="02040503050406030204" pitchFamily="18" charset="0"/>
                                  </a:rPr>
                                  <m:t>𝑔</m:t>
                                </m:r>
                              </m:e>
                            </m:acc>
                          </m:e>
                          <m:sub>
                            <m:r>
                              <a:rPr lang="en-US" altLang="zh-CN" sz="2800" i="1">
                                <a:latin typeface="Cambria Math" panose="02040503050406030204" pitchFamily="18" charset="0"/>
                              </a:rPr>
                              <m:t>𝑖</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nary>
                  </m:oMath>
                </a14:m>
                <a:endParaRPr lang="en-US" altLang="zh-CN" sz="2800" dirty="0"/>
              </a:p>
              <a:p>
                <a:pPr marL="0" indent="0">
                  <a:buNone/>
                </a:pPr>
                <a:r>
                  <a:rPr lang="en-US" altLang="zh-CN" sz="2800" dirty="0"/>
                  <a:t>		</a:t>
                </a:r>
                <a14:m>
                  <m:oMath xmlns:m="http://schemas.openxmlformats.org/officeDocument/2006/math">
                    <m:r>
                      <a:rPr lang="en-US" altLang="zh-CN" sz="2800" i="1">
                        <a:latin typeface="Cambria Math" panose="02040503050406030204" pitchFamily="18" charset="0"/>
                      </a:rPr>
                      <m:t>𝑈</m:t>
                    </m:r>
                    <m:r>
                      <a:rPr lang="zh-CN" altLang="en-US" sz="2800" i="1" dirty="0">
                        <a:latin typeface="Cambria Math" panose="02040503050406030204" pitchFamily="18" charset="0"/>
                      </a:rPr>
                      <m:t>𝜑</m:t>
                    </m:r>
                    <m:d>
                      <m:dPr>
                        <m:ctrlPr>
                          <a:rPr lang="en-US" altLang="zh-CN" sz="2800" i="1" dirty="0">
                            <a:latin typeface="Cambria Math" panose="02040503050406030204" pitchFamily="18" charset="0"/>
                          </a:rPr>
                        </m:ctrlPr>
                      </m:dPr>
                      <m:e>
                        <m:r>
                          <a:rPr lang="en-US" altLang="zh-CN" sz="2800" i="1" dirty="0">
                            <a:latin typeface="Cambria Math" panose="02040503050406030204" pitchFamily="18" charset="0"/>
                          </a:rPr>
                          <m:t>𝑥</m:t>
                        </m:r>
                      </m:e>
                    </m:d>
                  </m:oMath>
                </a14:m>
                <a:r>
                  <a:rPr lang="en-US" altLang="zh-CN" sz="2800" dirty="0"/>
                  <a:t>=</a:t>
                </a:r>
                <a14:m>
                  <m:oMath xmlns:m="http://schemas.openxmlformats.org/officeDocument/2006/math">
                    <m:r>
                      <m:rPr>
                        <m:sty m:val="p"/>
                      </m:rPr>
                      <a:rPr lang="el-GR" altLang="zh-CN" sz="2800" i="1" dirty="0" smtClean="0">
                        <a:latin typeface="Cambria Math" panose="02040503050406030204" pitchFamily="18" charset="0"/>
                        <a:ea typeface="Cambria Math" panose="02040503050406030204" pitchFamily="18" charset="0"/>
                      </a:rPr>
                      <m:t>λ</m:t>
                    </m:r>
                    <m:r>
                      <a:rPr lang="zh-CN" altLang="en-US" sz="2800" i="1" dirty="0">
                        <a:latin typeface="Cambria Math" panose="02040503050406030204" pitchFamily="18" charset="0"/>
                      </a:rPr>
                      <m:t>𝜑</m:t>
                    </m:r>
                    <m:d>
                      <m:dPr>
                        <m:ctrlPr>
                          <a:rPr lang="en-US" altLang="zh-CN" sz="2800" i="1" dirty="0">
                            <a:latin typeface="Cambria Math" panose="02040503050406030204" pitchFamily="18" charset="0"/>
                          </a:rPr>
                        </m:ctrlPr>
                      </m:dPr>
                      <m:e>
                        <m:r>
                          <a:rPr lang="en-US" altLang="zh-CN" sz="2800" i="1" dirty="0">
                            <a:latin typeface="Cambria Math" panose="02040503050406030204" pitchFamily="18" charset="0"/>
                          </a:rPr>
                          <m:t>𝑥</m:t>
                        </m:r>
                      </m:e>
                    </m:d>
                  </m:oMath>
                </a14:m>
                <a:r>
                  <a:rPr lang="en-US" altLang="zh-CN" sz="2800" dirty="0"/>
                  <a:t>=</a:t>
                </a:r>
                <a14:m>
                  <m:oMath xmlns:m="http://schemas.openxmlformats.org/officeDocument/2006/math">
                    <m:nary>
                      <m:naryPr>
                        <m:chr m:val="∑"/>
                        <m:limLoc m:val="subSup"/>
                        <m:ctrlPr>
                          <a:rPr lang="en-US" altLang="zh-CN" sz="2800" i="1" smtClean="0">
                            <a:latin typeface="Cambria Math" panose="02040503050406030204" pitchFamily="18" charset="0"/>
                          </a:rPr>
                        </m:ctrlPr>
                      </m:naryPr>
                      <m:sub>
                        <m:r>
                          <m:rPr>
                            <m:brk m:alnAt="25"/>
                          </m:rP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=1</m:t>
                        </m:r>
                      </m:sub>
                      <m:sup>
                        <m:r>
                          <a:rPr lang="en-US" altLang="zh-CN" sz="2800" b="0" i="1" smtClean="0">
                            <a:latin typeface="Cambria Math" panose="02040503050406030204" pitchFamily="18" charset="0"/>
                          </a:rPr>
                          <m:t>𝑚</m:t>
                        </m:r>
                      </m:sup>
                      <m:e>
                        <m:sSub>
                          <m:sSubPr>
                            <m:ctrlPr>
                              <a:rPr lang="en-US" altLang="zh-CN" sz="2800" i="1">
                                <a:latin typeface="Cambria Math" panose="02040503050406030204" pitchFamily="18" charset="0"/>
                              </a:rPr>
                            </m:ctrlPr>
                          </m:sSubPr>
                          <m:e>
                            <m:r>
                              <m:rPr>
                                <m:sty m:val="p"/>
                              </m:rPr>
                              <a:rPr lang="el-GR" altLang="zh-CN" sz="2800" i="1" smtClean="0">
                                <a:latin typeface="Cambria Math" panose="02040503050406030204" pitchFamily="18" charset="0"/>
                                <a:ea typeface="Cambria Math" panose="02040503050406030204" pitchFamily="18" charset="0"/>
                              </a:rPr>
                              <m:t>λ</m:t>
                            </m:r>
                            <m:r>
                              <a:rPr lang="en-US" altLang="zh-CN" sz="2800" i="1">
                                <a:latin typeface="Cambria Math" panose="02040503050406030204" pitchFamily="18" charset="0"/>
                              </a:rPr>
                              <m:t>𝑎</m:t>
                            </m:r>
                          </m:e>
                          <m:sub>
                            <m:r>
                              <a:rPr lang="en-US" altLang="zh-CN" sz="2800" i="1">
                                <a:latin typeface="Cambria Math" panose="02040503050406030204" pitchFamily="18" charset="0"/>
                              </a:rPr>
                              <m:t>𝑖</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𝑔</m:t>
                            </m:r>
                          </m:e>
                          <m:sub>
                            <m:r>
                              <a:rPr lang="en-US" altLang="zh-CN" sz="2800" i="1">
                                <a:latin typeface="Cambria Math" panose="02040503050406030204" pitchFamily="18" charset="0"/>
                              </a:rPr>
                              <m:t>𝑖</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nary>
                  </m:oMath>
                </a14:m>
                <a:endParaRPr lang="en-US" altLang="zh-CN" sz="2800" dirty="0"/>
              </a:p>
            </p:txBody>
          </p:sp>
        </mc:Choice>
        <mc:Fallback xmlns="">
          <p:sp>
            <p:nvSpPr>
              <p:cNvPr id="3" name="内容占位符 2">
                <a:extLst>
                  <a:ext uri="{FF2B5EF4-FFF2-40B4-BE49-F238E27FC236}">
                    <a16:creationId xmlns:a16="http://schemas.microsoft.com/office/drawing/2014/main" id="{1CDE9725-A35A-0F45-B433-0CA5CF61E798}"/>
                  </a:ext>
                </a:extLst>
              </p:cNvPr>
              <p:cNvSpPr>
                <a:spLocks noGrp="1" noRot="1" noChangeAspect="1" noMove="1" noResize="1" noEditPoints="1" noAdjustHandles="1" noChangeArrowheads="1" noChangeShapeType="1" noTextEdit="1"/>
              </p:cNvSpPr>
              <p:nvPr>
                <p:ph idx="1"/>
              </p:nvPr>
            </p:nvSpPr>
            <p:spPr>
              <a:xfrm>
                <a:off x="448624" y="1268760"/>
                <a:ext cx="8229600" cy="4453955"/>
              </a:xfrm>
              <a:blipFill>
                <a:blip r:embed="rId2"/>
                <a:stretch>
                  <a:fillRect l="-1233" t="-1420" b="-284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3328BB0B-4F4C-E040-856F-5922E7651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p:pic>
        <p:nvPicPr>
          <p:cNvPr id="5" name="图片 4">
            <a:extLst>
              <a:ext uri="{FF2B5EF4-FFF2-40B4-BE49-F238E27FC236}">
                <a16:creationId xmlns:a16="http://schemas.microsoft.com/office/drawing/2014/main" id="{336837EA-3D62-CA49-BB3F-D95E4E0CB3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53" y="6149192"/>
            <a:ext cx="2075575" cy="664184"/>
          </a:xfrm>
          <a:prstGeom prst="rect">
            <a:avLst/>
          </a:prstGeom>
        </p:spPr>
      </p:pic>
    </p:spTree>
    <p:extLst>
      <p:ext uri="{BB962C8B-B14F-4D97-AF65-F5344CB8AC3E}">
        <p14:creationId xmlns:p14="http://schemas.microsoft.com/office/powerpoint/2010/main" val="2753718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AE9DA75-FFF4-7645-A818-21CA8F2EAF54}"/>
                  </a:ext>
                </a:extLst>
              </p:cNvPr>
              <p:cNvSpPr>
                <a:spLocks noGrp="1"/>
              </p:cNvSpPr>
              <p:nvPr>
                <p:ph idx="1"/>
              </p:nvPr>
            </p:nvSpPr>
            <p:spPr/>
            <p:txBody>
              <a:bodyPr/>
              <a:lstStyle/>
              <a:p>
                <a14:m>
                  <m:oMath xmlns:m="http://schemas.openxmlformats.org/officeDocument/2006/math">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𝜑</m:t>
                        </m:r>
                      </m:e>
                      <m:sub>
                        <m:r>
                          <a:rPr lang="en-US" altLang="zh-CN" sz="2400" b="0" i="1" smtClean="0">
                            <a:latin typeface="Cambria Math" panose="02040503050406030204" pitchFamily="18" charset="0"/>
                          </a:rPr>
                          <m:t>𝑘</m:t>
                        </m:r>
                      </m:sub>
                    </m:sSub>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m:t>
                            </m:r>
                          </m:sub>
                        </m:sSub>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𝑈</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𝜑</m:t>
                        </m:r>
                      </m:e>
                      <m:sub>
                        <m:r>
                          <a:rPr lang="en-US" altLang="zh-CN" sz="2400" i="1">
                            <a:latin typeface="Cambria Math" panose="02040503050406030204" pitchFamily="18" charset="0"/>
                          </a:rPr>
                          <m:t>𝑘</m:t>
                        </m:r>
                      </m:sub>
                    </m:sSub>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𝑝</m:t>
                            </m:r>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m:t>
                    </m:r>
                    <m:r>
                      <m:rPr>
                        <m:sty m:val="p"/>
                      </m:rPr>
                      <a:rPr lang="el-GR" altLang="zh-CN" sz="2400" b="0" i="1" smtClean="0">
                        <a:latin typeface="Cambria Math" panose="02040503050406030204" pitchFamily="18" charset="0"/>
                        <a:ea typeface="Cambria Math" panose="02040503050406030204" pitchFamily="18" charset="0"/>
                      </a:rPr>
                      <m:t>λ</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𝜑</m:t>
                        </m:r>
                      </m:e>
                      <m:sub>
                        <m:r>
                          <a:rPr lang="en-US" altLang="zh-CN" sz="2400" i="1">
                            <a:latin typeface="Cambria Math" panose="02040503050406030204" pitchFamily="18" charset="0"/>
                          </a:rPr>
                          <m:t>𝑘</m:t>
                        </m:r>
                      </m:sub>
                    </m:sSub>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𝑝</m:t>
                            </m:r>
                            <m:r>
                              <a:rPr lang="en-US" altLang="zh-CN" sz="2400" i="1">
                                <a:latin typeface="Cambria Math" panose="02040503050406030204" pitchFamily="18" charset="0"/>
                              </a:rPr>
                              <m:t>−1</m:t>
                            </m:r>
                          </m:sub>
                        </m:sSub>
                      </m:e>
                    </m:d>
                    <m:r>
                      <a:rPr lang="en-US" altLang="zh-CN" sz="2400" b="0" i="0" smtClean="0">
                        <a:latin typeface="Cambria Math" panose="02040503050406030204" pitchFamily="18" charset="0"/>
                      </a:rPr>
                      <m:t>=</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m:rPr>
                            <m:sty m:val="p"/>
                          </m:rPr>
                          <a:rPr lang="el-GR" altLang="zh-CN" sz="2400" b="0" i="1" smtClean="0">
                            <a:latin typeface="Cambria Math" panose="02040503050406030204" pitchFamily="18" charset="0"/>
                            <a:ea typeface="Cambria Math" panose="02040503050406030204" pitchFamily="18" charset="0"/>
                          </a:rPr>
                          <m:t>λ</m:t>
                        </m:r>
                      </m:e>
                      <m:sup>
                        <m:r>
                          <a:rPr lang="en-US" altLang="zh-CN" sz="2400" b="0" i="1" smtClean="0">
                            <a:latin typeface="Cambria Math" panose="02040503050406030204" pitchFamily="18" charset="0"/>
                          </a:rPr>
                          <m:t>𝑝</m:t>
                        </m:r>
                      </m:sup>
                    </m:sSup>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𝜑</m:t>
                        </m:r>
                      </m:e>
                      <m:sub>
                        <m:r>
                          <a:rPr lang="en-US" altLang="zh-CN" sz="2400" i="1">
                            <a:latin typeface="Cambria Math" panose="02040503050406030204" pitchFamily="18" charset="0"/>
                          </a:rPr>
                          <m:t>𝑘</m:t>
                        </m:r>
                      </m:sub>
                    </m:sSub>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0</m:t>
                            </m:r>
                          </m:sub>
                        </m:sSub>
                      </m:e>
                    </m:d>
                  </m:oMath>
                </a14:m>
                <a:endParaRPr lang="en-US" altLang="zh-CN" sz="2400" dirty="0"/>
              </a:p>
              <a:p>
                <a:pPr marL="0" indent="0">
                  <a:buNone/>
                </a:pPr>
                <a:r>
                  <a:rPr lang="en-US" altLang="zh-CN" sz="2400" dirty="0"/>
                  <a:t>when </a:t>
                </a:r>
                <a14:m>
                  <m:oMath xmlns:m="http://schemas.openxmlformats.org/officeDocument/2006/math">
                    <m:sSub>
                      <m:sSubPr>
                        <m:ctrlPr>
                          <a:rPr lang="en-US" altLang="zh-CN" sz="2400" i="1">
                            <a:latin typeface="Cambria Math" panose="02040503050406030204" pitchFamily="18" charset="0"/>
                          </a:rPr>
                        </m:ctrlPr>
                      </m:sSubPr>
                      <m:e>
                        <m:r>
                          <m:rPr>
                            <m:sty m:val="p"/>
                          </m:rPr>
                          <a:rPr lang="el-GR" altLang="zh-CN" sz="2400" i="1">
                            <a:latin typeface="Cambria Math" panose="02040503050406030204" pitchFamily="18" charset="0"/>
                            <a:ea typeface="Cambria Math" panose="02040503050406030204" pitchFamily="18" charset="0"/>
                          </a:rPr>
                          <m:t>λ</m:t>
                        </m:r>
                      </m:e>
                      <m:sub>
                        <m:r>
                          <a:rPr lang="en-US" altLang="zh-CN" sz="2400" i="1">
                            <a:latin typeface="Cambria Math" panose="02040503050406030204" pitchFamily="18" charset="0"/>
                          </a:rPr>
                          <m:t>𝑘</m:t>
                        </m:r>
                      </m:sub>
                    </m:sSub>
                    <m:r>
                      <a:rPr lang="en-US" altLang="zh-CN" sz="2400" i="1">
                        <a:latin typeface="Cambria Math" panose="02040503050406030204" pitchFamily="18" charset="0"/>
                      </a:rPr>
                      <m:t>=1</m:t>
                    </m:r>
                    <m:r>
                      <a:rPr lang="en-US" altLang="zh-CN" sz="2400" b="0" i="1" smtClean="0">
                        <a:latin typeface="Cambria Math" panose="02040503050406030204" pitchFamily="18" charset="0"/>
                      </a:rPr>
                      <m:t> , </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𝜑</m:t>
                        </m:r>
                      </m:e>
                      <m:sub>
                        <m:r>
                          <a:rPr lang="en-US" altLang="zh-CN" sz="2400" i="1">
                            <a:latin typeface="Cambria Math" panose="02040503050406030204" pitchFamily="18" charset="0"/>
                          </a:rPr>
                          <m:t>𝑘</m:t>
                        </m:r>
                      </m:sub>
                    </m:sSub>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𝑝</m:t>
                            </m:r>
                          </m:sub>
                        </m:sSub>
                      </m:e>
                    </m:d>
                  </m:oMath>
                </a14:m>
                <a:r>
                  <a:rPr lang="en-US" altLang="zh-CN" sz="2400" dirty="0"/>
                  <a:t>=</a:t>
                </a:r>
                <a14:m>
                  <m:oMath xmlns:m="http://schemas.openxmlformats.org/officeDocument/2006/math">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𝜑</m:t>
                        </m:r>
                      </m:e>
                      <m:sub>
                        <m:r>
                          <a:rPr lang="en-US" altLang="zh-CN" sz="2400" i="1">
                            <a:latin typeface="Cambria Math" panose="02040503050406030204" pitchFamily="18" charset="0"/>
                          </a:rPr>
                          <m:t>𝑘</m:t>
                        </m:r>
                      </m:sub>
                    </m:sSub>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𝑝</m:t>
                            </m:r>
                            <m:r>
                              <a:rPr lang="en-US" altLang="zh-CN" sz="2400" b="0" i="1" smtClean="0">
                                <a:latin typeface="Cambria Math" panose="02040503050406030204" pitchFamily="18" charset="0"/>
                              </a:rPr>
                              <m:t>−1</m:t>
                            </m:r>
                          </m:sub>
                        </m:sSub>
                      </m:e>
                    </m:d>
                  </m:oMath>
                </a14:m>
                <a:r>
                  <a:rPr lang="en-US" altLang="zh-CN" sz="2400" dirty="0"/>
                  <a:t>=</a:t>
                </a:r>
                <a14:m>
                  <m:oMath xmlns:m="http://schemas.openxmlformats.org/officeDocument/2006/math">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𝜑</m:t>
                        </m:r>
                      </m:e>
                      <m:sub>
                        <m:r>
                          <a:rPr lang="en-US" altLang="zh-CN" sz="2400" i="1">
                            <a:latin typeface="Cambria Math" panose="02040503050406030204" pitchFamily="18" charset="0"/>
                          </a:rPr>
                          <m:t>𝑘</m:t>
                        </m:r>
                      </m:sub>
                    </m:sSub>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0</m:t>
                            </m:r>
                          </m:sub>
                        </m:sSub>
                      </m:e>
                    </m:d>
                  </m:oMath>
                </a14:m>
                <a:endParaRPr lang="en-US" altLang="zh-CN" sz="2400" dirty="0"/>
              </a:p>
              <a:p>
                <a:pPr marL="0" indent="0">
                  <a:buNone/>
                </a:pPr>
                <a:endParaRPr lang="en-US" altLang="zh-CN" sz="2400" dirty="0"/>
              </a:p>
              <a:p>
                <a:r>
                  <a:rPr kumimoji="1" lang="en" altLang="zh-CN" sz="2400" dirty="0"/>
                  <a:t>Points with the </a:t>
                </a:r>
                <a:r>
                  <a:rPr kumimoji="1" lang="en-US" altLang="zh-CN" sz="2400" dirty="0"/>
                  <a:t>same</a:t>
                </a:r>
                <a:r>
                  <a:rPr kumimoji="1" lang="zh-CN" altLang="en-US" sz="2400" dirty="0"/>
                  <a:t> </a:t>
                </a:r>
                <a:r>
                  <a:rPr kumimoji="1" lang="en-US" altLang="zh-CN" sz="2400" dirty="0"/>
                  <a:t>eigenfunction</a:t>
                </a:r>
                <a:r>
                  <a:rPr kumimoji="1" lang="zh-CN" altLang="en-US" sz="2400" dirty="0"/>
                  <a:t> </a:t>
                </a:r>
                <a:r>
                  <a:rPr kumimoji="1" lang="en-US" altLang="zh-CN" sz="2400" dirty="0"/>
                  <a:t>values</a:t>
                </a:r>
                <a:r>
                  <a:rPr kumimoji="1" lang="zh-CN" altLang="en-US" sz="2400" dirty="0"/>
                  <a:t> </a:t>
                </a:r>
                <a:r>
                  <a:rPr kumimoji="1" lang="en-US" altLang="zh-CN" sz="2400" dirty="0"/>
                  <a:t>of</a:t>
                </a:r>
                <a:r>
                  <a:rPr kumimoji="1" lang="zh-CN" altLang="en-US" sz="2400" dirty="0"/>
                  <a:t> </a:t>
                </a:r>
                <a:r>
                  <a:rPr kumimoji="1" lang="en" altLang="zh-CN" sz="2400" dirty="0"/>
                  <a:t>eigen</a:t>
                </a:r>
                <a:r>
                  <a:rPr kumimoji="1" lang="en-US" altLang="zh-CN" sz="2400" dirty="0"/>
                  <a:t>value</a:t>
                </a:r>
                <a:r>
                  <a:rPr kumimoji="1" lang="en" altLang="zh-CN" sz="2400" dirty="0"/>
                  <a:t> </a:t>
                </a:r>
                <a14:m>
                  <m:oMath xmlns:m="http://schemas.openxmlformats.org/officeDocument/2006/math">
                    <m:d>
                      <m:dPr>
                        <m:begChr m:val="|"/>
                        <m:endChr m:val="|"/>
                        <m:ctrlPr>
                          <a:rPr kumimoji="1" lang="en-US" altLang="zh-CN" sz="2400" i="1" smtClean="0">
                            <a:latin typeface="Cambria Math" panose="02040503050406030204" pitchFamily="18" charset="0"/>
                          </a:rPr>
                        </m:ctrlPr>
                      </m:dPr>
                      <m:e>
                        <m:sSub>
                          <m:sSubPr>
                            <m:ctrlPr>
                              <a:rPr kumimoji="1" lang="en-US" altLang="zh-CN" sz="2400" i="1" smtClean="0">
                                <a:latin typeface="Cambria Math" panose="02040503050406030204" pitchFamily="18" charset="0"/>
                              </a:rPr>
                            </m:ctrlPr>
                          </m:sSubPr>
                          <m:e>
                            <m:r>
                              <a:rPr kumimoji="1" lang="en-US" altLang="zh-CN" sz="2400" i="1" smtClean="0">
                                <a:latin typeface="Cambria Math" panose="02040503050406030204" pitchFamily="18" charset="0"/>
                                <a:ea typeface="Cambria Math" panose="02040503050406030204" pitchFamily="18" charset="0"/>
                              </a:rPr>
                              <m:t>𝜆</m:t>
                            </m:r>
                          </m:e>
                          <m:sub>
                            <m:r>
                              <a:rPr kumimoji="1" lang="en-US" altLang="zh-CN" sz="2400" b="0" i="1" smtClean="0">
                                <a:latin typeface="Cambria Math" panose="02040503050406030204" pitchFamily="18" charset="0"/>
                              </a:rPr>
                              <m:t>𝑘</m:t>
                            </m:r>
                          </m:sub>
                        </m:sSub>
                      </m:e>
                    </m:d>
                    <m:r>
                      <a:rPr kumimoji="1" lang="en-US" altLang="zh-CN" sz="2400" i="1">
                        <a:latin typeface="Cambria Math" panose="02040503050406030204" pitchFamily="18" charset="0"/>
                      </a:rPr>
                      <m:t>=1</m:t>
                    </m:r>
                  </m:oMath>
                </a14:m>
                <a:r>
                  <a:rPr kumimoji="1" lang="en" altLang="zh-CN" sz="2400" dirty="0"/>
                  <a:t> belong to an </a:t>
                </a:r>
                <a:r>
                  <a:rPr kumimoji="1" lang="en" altLang="zh-CN" sz="2400" b="1" dirty="0"/>
                  <a:t>invariant set</a:t>
                </a:r>
                <a:r>
                  <a:rPr kumimoji="1" lang="en" altLang="zh-CN" sz="2400" dirty="0"/>
                  <a:t>.</a:t>
                </a:r>
              </a:p>
              <a:p>
                <a:r>
                  <a:rPr kumimoji="1" lang="en" altLang="zh-CN" sz="2400" dirty="0"/>
                  <a:t>In dynamics, invariant sets are closely related to </a:t>
                </a:r>
                <a:r>
                  <a:rPr kumimoji="1" lang="en" altLang="zh-CN" sz="2400" b="1" dirty="0"/>
                  <a:t>periodic orbits</a:t>
                </a:r>
                <a:r>
                  <a:rPr kumimoji="1" lang="en" altLang="zh-CN" sz="2400" dirty="0"/>
                  <a:t>.</a:t>
                </a:r>
                <a:endParaRPr kumimoji="1" lang="zh-CN" altLang="en-US" sz="2400" dirty="0"/>
              </a:p>
            </p:txBody>
          </p:sp>
        </mc:Choice>
        <mc:Fallback>
          <p:sp>
            <p:nvSpPr>
              <p:cNvPr id="3" name="内容占位符 2">
                <a:extLst>
                  <a:ext uri="{FF2B5EF4-FFF2-40B4-BE49-F238E27FC236}">
                    <a16:creationId xmlns:a16="http://schemas.microsoft.com/office/drawing/2014/main" id="{6AE9DA75-FFF4-7645-A818-21CA8F2EAF54}"/>
                  </a:ext>
                </a:extLst>
              </p:cNvPr>
              <p:cNvSpPr>
                <a:spLocks noGrp="1" noRot="1" noChangeAspect="1" noMove="1" noResize="1" noEditPoints="1" noAdjustHandles="1" noChangeArrowheads="1" noChangeShapeType="1" noTextEdit="1"/>
              </p:cNvSpPr>
              <p:nvPr>
                <p:ph idx="1"/>
              </p:nvPr>
            </p:nvSpPr>
            <p:spPr>
              <a:blipFill>
                <a:blip r:embed="rId2"/>
                <a:stretch>
                  <a:fillRect l="-1235"/>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C04EACD9-4C88-EF42-9A04-2B2E6CE44402}"/>
              </a:ext>
            </a:extLst>
          </p:cNvPr>
          <p:cNvSpPr>
            <a:spLocks noGrp="1"/>
          </p:cNvSpPr>
          <p:nvPr>
            <p:ph type="title"/>
          </p:nvPr>
        </p:nvSpPr>
        <p:spPr>
          <a:xfrm>
            <a:off x="457200" y="274638"/>
            <a:ext cx="8229600" cy="1143000"/>
          </a:xfrm>
        </p:spPr>
        <p:txBody>
          <a:bodyPr/>
          <a:lstStyle/>
          <a:p>
            <a:pPr algn="l"/>
            <a:r>
              <a:rPr kumimoji="1" lang="en-US" altLang="zh-CN" sz="2800" dirty="0"/>
              <a:t>Eigenvalues</a:t>
            </a:r>
            <a:r>
              <a:rPr kumimoji="1" lang="zh-CN" altLang="en-US" sz="2800" dirty="0"/>
              <a:t> </a:t>
            </a:r>
            <a:r>
              <a:rPr kumimoji="1" lang="en-US" altLang="zh-CN" sz="2800" dirty="0"/>
              <a:t>and</a:t>
            </a:r>
            <a:r>
              <a:rPr kumimoji="1" lang="zh-CN" altLang="en-US" sz="2800" dirty="0"/>
              <a:t> </a:t>
            </a:r>
            <a:r>
              <a:rPr kumimoji="1" lang="en-US" altLang="zh-CN" sz="2800" dirty="0"/>
              <a:t>Eigenfunctions</a:t>
            </a:r>
            <a:r>
              <a:rPr kumimoji="1" lang="zh-CN" altLang="en-US" sz="2800" dirty="0"/>
              <a:t> </a:t>
            </a:r>
            <a:r>
              <a:rPr kumimoji="1" lang="en-US" altLang="zh-CN" sz="2800" dirty="0"/>
              <a:t>of</a:t>
            </a:r>
            <a:r>
              <a:rPr kumimoji="1" lang="zh-CN" altLang="en-US" sz="2800" dirty="0"/>
              <a:t> </a:t>
            </a:r>
            <a:r>
              <a:rPr kumimoji="1" lang="en-US" altLang="zh-CN" sz="2800" dirty="0"/>
              <a:t>Koopman</a:t>
            </a:r>
            <a:r>
              <a:rPr kumimoji="1" lang="zh-CN" altLang="en-US" sz="2800" dirty="0"/>
              <a:t> </a:t>
            </a:r>
            <a:r>
              <a:rPr kumimoji="1" lang="en-US" altLang="zh-CN" sz="2800" dirty="0"/>
              <a:t>Operator</a:t>
            </a:r>
            <a:endParaRPr kumimoji="1" lang="zh-CN" altLang="en-US" sz="2800" dirty="0"/>
          </a:p>
        </p:txBody>
      </p:sp>
      <p:pic>
        <p:nvPicPr>
          <p:cNvPr id="5" name="图片 4">
            <a:extLst>
              <a:ext uri="{FF2B5EF4-FFF2-40B4-BE49-F238E27FC236}">
                <a16:creationId xmlns:a16="http://schemas.microsoft.com/office/drawing/2014/main" id="{E0B0B6BB-4E7B-6644-BCD4-AD6D3BABFC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p:pic>
        <p:nvPicPr>
          <p:cNvPr id="6" name="图片 5">
            <a:extLst>
              <a:ext uri="{FF2B5EF4-FFF2-40B4-BE49-F238E27FC236}">
                <a16:creationId xmlns:a16="http://schemas.microsoft.com/office/drawing/2014/main" id="{EB3CD822-22EE-0C4F-BA36-1E2BAFC74B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53" y="6149192"/>
            <a:ext cx="2075575" cy="664184"/>
          </a:xfrm>
          <a:prstGeom prst="rect">
            <a:avLst/>
          </a:prstGeom>
        </p:spPr>
      </p:pic>
    </p:spTree>
    <p:extLst>
      <p:ext uri="{BB962C8B-B14F-4D97-AF65-F5344CB8AC3E}">
        <p14:creationId xmlns:p14="http://schemas.microsoft.com/office/powerpoint/2010/main" val="3966491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2BB4EF5-5A63-8C46-BBB7-D6A61146F4D0}"/>
                  </a:ext>
                </a:extLst>
              </p:cNvPr>
              <p:cNvSpPr>
                <a:spLocks noGrp="1"/>
              </p:cNvSpPr>
              <p:nvPr>
                <p:ph idx="1"/>
              </p:nvPr>
            </p:nvSpPr>
            <p:spPr>
              <a:xfrm>
                <a:off x="457200" y="1196752"/>
                <a:ext cx="8229600" cy="5256584"/>
              </a:xfrm>
            </p:spPr>
            <p:txBody>
              <a:bodyPr/>
              <a:lstStyle/>
              <a:p>
                <a14:m>
                  <m:oMath xmlns:m="http://schemas.openxmlformats.org/officeDocument/2006/math">
                    <m:r>
                      <m:rPr>
                        <m:sty m:val="p"/>
                      </m:rPr>
                      <a:rPr lang="en-US" altLang="zh-CN" sz="1600" smtClean="0">
                        <a:latin typeface="Cambria Math" panose="02040503050406030204" pitchFamily="18" charset="0"/>
                      </a:rPr>
                      <m:t>K</m:t>
                    </m:r>
                    <m:r>
                      <a:rPr lang="en-US" altLang="zh-CN" sz="1600" smtClean="0">
                        <a:latin typeface="Cambria Math" panose="02040503050406030204" pitchFamily="18" charset="0"/>
                      </a:rPr>
                      <m:t>=</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g</m:t>
                            </m:r>
                          </m:e>
                          <m:sub>
                            <m:r>
                              <a:rPr lang="en-US" altLang="zh-CN" sz="1600" i="1">
                                <a:latin typeface="Cambria Math" panose="02040503050406030204" pitchFamily="18" charset="0"/>
                              </a:rPr>
                              <m:t>1</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𝑝</m:t>
                                </m:r>
                              </m:sub>
                            </m:sSub>
                          </m:e>
                        </m:d>
                        <m:r>
                          <a:rPr lang="en-US" altLang="zh-CN" sz="1600">
                            <a:latin typeface="Cambria Math" panose="02040503050406030204" pitchFamily="18" charset="0"/>
                          </a:rPr>
                          <m:t>,</m:t>
                        </m:r>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g</m:t>
                            </m:r>
                          </m:e>
                          <m:sub>
                            <m:r>
                              <a:rPr lang="en-US" altLang="zh-CN" sz="1600" i="1">
                                <a:latin typeface="Cambria Math" panose="02040503050406030204" pitchFamily="18" charset="0"/>
                              </a:rPr>
                              <m:t>2</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𝑝</m:t>
                                </m:r>
                              </m:sub>
                            </m:sSub>
                          </m:e>
                        </m:d>
                        <m:r>
                          <a:rPr lang="en-US" altLang="zh-CN" sz="1600">
                            <a:latin typeface="Cambria Math" panose="02040503050406030204" pitchFamily="18" charset="0"/>
                          </a:rPr>
                          <m:t>,…,</m:t>
                        </m:r>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g</m:t>
                            </m:r>
                          </m:e>
                          <m:sub>
                            <m:r>
                              <a:rPr lang="en-US" altLang="zh-CN" sz="1600" i="1">
                                <a:latin typeface="Cambria Math" panose="02040503050406030204" pitchFamily="18" charset="0"/>
                              </a:rPr>
                              <m:t>𝑚</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𝑝</m:t>
                                </m:r>
                              </m:sub>
                            </m:sSub>
                          </m:e>
                        </m:d>
                      </m:e>
                    </m:d>
                    <m:r>
                      <a:rPr lang="en-US" altLang="zh-CN" sz="1600">
                        <a:latin typeface="Cambria Math" panose="02040503050406030204" pitchFamily="18" charset="0"/>
                      </a:rPr>
                      <m:t>=</m:t>
                    </m:r>
                    <m:d>
                      <m:dPr>
                        <m:ctrlPr>
                          <a:rPr lang="zh-CN" altLang="zh-CN" sz="1600" i="1">
                            <a:latin typeface="Cambria Math" panose="02040503050406030204" pitchFamily="18" charset="0"/>
                          </a:rPr>
                        </m:ctrlPr>
                      </m:dPr>
                      <m:e>
                        <m:m>
                          <m:mPr>
                            <m:mcs>
                              <m:mc>
                                <m:mcPr>
                                  <m:count m:val="2"/>
                                  <m:mcJc m:val="center"/>
                                </m:mcPr>
                              </m:mc>
                            </m:mcs>
                            <m:ctrlPr>
                              <a:rPr lang="zh-CN" altLang="zh-CN" sz="1600" i="1">
                                <a:latin typeface="Cambria Math" panose="02040503050406030204" pitchFamily="18" charset="0"/>
                              </a:rPr>
                            </m:ctrlPr>
                          </m:mPr>
                          <m:mr>
                            <m:e>
                              <m:m>
                                <m:mPr>
                                  <m:mcs>
                                    <m:mc>
                                      <m:mcPr>
                                        <m:count m:val="2"/>
                                        <m:mcJc m:val="center"/>
                                      </m:mcPr>
                                    </m:mc>
                                  </m:mcs>
                                  <m:ctrlPr>
                                    <a:rPr lang="zh-CN" altLang="zh-CN" sz="1600" i="1">
                                      <a:latin typeface="Cambria Math" panose="02040503050406030204" pitchFamily="18" charset="0"/>
                                    </a:rPr>
                                  </m:ctrlPr>
                                </m:mPr>
                                <m:m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g</m:t>
                                        </m:r>
                                      </m:e>
                                      <m:sub>
                                        <m:r>
                                          <a:rPr lang="en-US" altLang="zh-CN" sz="1600" i="1">
                                            <a:latin typeface="Cambria Math" panose="02040503050406030204" pitchFamily="18" charset="0"/>
                                          </a:rPr>
                                          <m:t>1</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x</m:t>
                                            </m:r>
                                          </m:e>
                                          <m: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i="1">
                                                    <a:latin typeface="Cambria Math" panose="02040503050406030204" pitchFamily="18" charset="0"/>
                                                  </a:rPr>
                                                  <m:t>1</m:t>
                                                </m:r>
                                              </m:sub>
                                            </m:sSub>
                                          </m:sub>
                                        </m:sSub>
                                      </m:e>
                                    </m:d>
                                  </m:e>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g</m:t>
                                        </m:r>
                                      </m:e>
                                      <m:sub>
                                        <m:r>
                                          <a:rPr lang="en-US" altLang="zh-CN" sz="1600" i="1">
                                            <a:latin typeface="Cambria Math" panose="02040503050406030204" pitchFamily="18" charset="0"/>
                                          </a:rPr>
                                          <m:t>2</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x</m:t>
                                            </m:r>
                                          </m:e>
                                          <m: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i="1">
                                                    <a:latin typeface="Cambria Math" panose="02040503050406030204" pitchFamily="18" charset="0"/>
                                                  </a:rPr>
                                                  <m:t>1</m:t>
                                                </m:r>
                                              </m:sub>
                                            </m:sSub>
                                          </m:sub>
                                        </m:sSub>
                                      </m:e>
                                    </m:d>
                                  </m:e>
                                </m:mr>
                                <m:m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g</m:t>
                                        </m:r>
                                      </m:e>
                                      <m:sub>
                                        <m:r>
                                          <a:rPr lang="en-US" altLang="zh-CN" sz="1600" i="1">
                                            <a:latin typeface="Cambria Math" panose="02040503050406030204" pitchFamily="18" charset="0"/>
                                          </a:rPr>
                                          <m:t>1</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x</m:t>
                                            </m:r>
                                          </m:e>
                                          <m: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i="1">
                                                    <a:latin typeface="Cambria Math" panose="02040503050406030204" pitchFamily="18" charset="0"/>
                                                  </a:rPr>
                                                  <m:t>2</m:t>
                                                </m:r>
                                              </m:sub>
                                            </m:sSub>
                                          </m:sub>
                                        </m:sSub>
                                      </m:e>
                                    </m:d>
                                  </m:e>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g</m:t>
                                        </m:r>
                                      </m:e>
                                      <m:sub>
                                        <m:r>
                                          <a:rPr lang="en-US" altLang="zh-CN" sz="1600" i="1">
                                            <a:latin typeface="Cambria Math" panose="02040503050406030204" pitchFamily="18" charset="0"/>
                                          </a:rPr>
                                          <m:t>2</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x</m:t>
                                            </m:r>
                                          </m:e>
                                          <m: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i="1">
                                                    <a:latin typeface="Cambria Math" panose="02040503050406030204" pitchFamily="18" charset="0"/>
                                                  </a:rPr>
                                                  <m:t>2</m:t>
                                                </m:r>
                                              </m:sub>
                                            </m:sSub>
                                          </m:sub>
                                        </m:sSub>
                                      </m:e>
                                    </m:d>
                                  </m:e>
                                </m:mr>
                              </m:m>
                            </m:e>
                            <m:e>
                              <m:m>
                                <m:mPr>
                                  <m:mcs>
                                    <m:mc>
                                      <m:mcPr>
                                        <m:count m:val="2"/>
                                        <m:mcJc m:val="center"/>
                                      </m:mcPr>
                                    </m:mc>
                                  </m:mcs>
                                  <m:ctrlPr>
                                    <a:rPr lang="zh-CN" altLang="zh-CN" sz="1600" i="1">
                                      <a:latin typeface="Cambria Math" panose="02040503050406030204" pitchFamily="18" charset="0"/>
                                    </a:rPr>
                                  </m:ctrlPr>
                                </m:mPr>
                                <m:mr>
                                  <m:e>
                                    <m:r>
                                      <a:rPr lang="en-US" altLang="zh-CN" sz="1600" i="1">
                                        <a:latin typeface="Cambria Math" panose="02040503050406030204" pitchFamily="18" charset="0"/>
                                      </a:rPr>
                                      <m:t>⋯</m:t>
                                    </m:r>
                                  </m:e>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g</m:t>
                                        </m:r>
                                      </m:e>
                                      <m:sub>
                                        <m:r>
                                          <a:rPr lang="en-US" altLang="zh-CN" sz="1600" i="1">
                                            <a:latin typeface="Cambria Math" panose="02040503050406030204" pitchFamily="18" charset="0"/>
                                          </a:rPr>
                                          <m:t>𝑚</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x</m:t>
                                            </m:r>
                                          </m:e>
                                          <m: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i="1">
                                                    <a:latin typeface="Cambria Math" panose="02040503050406030204" pitchFamily="18" charset="0"/>
                                                  </a:rPr>
                                                  <m:t>1</m:t>
                                                </m:r>
                                              </m:sub>
                                            </m:sSub>
                                          </m:sub>
                                        </m:sSub>
                                      </m:e>
                                    </m:d>
                                  </m:e>
                                </m:mr>
                                <m:mr>
                                  <m:e>
                                    <m:r>
                                      <a:rPr lang="en-US" altLang="zh-CN" sz="1600" i="1">
                                        <a:latin typeface="Cambria Math" panose="02040503050406030204" pitchFamily="18" charset="0"/>
                                      </a:rPr>
                                      <m:t>⋯</m:t>
                                    </m:r>
                                  </m:e>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g</m:t>
                                        </m:r>
                                      </m:e>
                                      <m:sub>
                                        <m:r>
                                          <a:rPr lang="en-US" altLang="zh-CN" sz="1600" i="1">
                                            <a:latin typeface="Cambria Math" panose="02040503050406030204" pitchFamily="18" charset="0"/>
                                          </a:rPr>
                                          <m:t>𝑚</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x</m:t>
                                            </m:r>
                                          </m:e>
                                          <m: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i="1">
                                                    <a:latin typeface="Cambria Math" panose="02040503050406030204" pitchFamily="18" charset="0"/>
                                                  </a:rPr>
                                                  <m:t>2</m:t>
                                                </m:r>
                                              </m:sub>
                                            </m:sSub>
                                          </m:sub>
                                        </m:sSub>
                                      </m:e>
                                    </m:d>
                                  </m:e>
                                </m:mr>
                              </m:m>
                            </m:e>
                          </m:mr>
                          <m:mr>
                            <m:e>
                              <m:m>
                                <m:mPr>
                                  <m:mcs>
                                    <m:mc>
                                      <m:mcPr>
                                        <m:count m:val="2"/>
                                        <m:mcJc m:val="center"/>
                                      </m:mcPr>
                                    </m:mc>
                                  </m:mcs>
                                  <m:ctrlPr>
                                    <a:rPr lang="zh-CN" altLang="zh-CN" sz="1600" i="1">
                                      <a:latin typeface="Cambria Math" panose="02040503050406030204" pitchFamily="18" charset="0"/>
                                    </a:rPr>
                                  </m:ctrlPr>
                                </m:mPr>
                                <m:mr>
                                  <m:e>
                                    <m:r>
                                      <a:rPr lang="en-US" altLang="zh-CN" sz="1600" i="1">
                                        <a:latin typeface="Cambria Math" panose="02040503050406030204" pitchFamily="18" charset="0"/>
                                      </a:rPr>
                                      <m:t>⋮</m:t>
                                    </m:r>
                                  </m:e>
                                  <m:e>
                                    <m:r>
                                      <a:rPr lang="en-US" altLang="zh-CN" sz="1600" i="1">
                                        <a:latin typeface="Cambria Math" panose="02040503050406030204" pitchFamily="18" charset="0"/>
                                      </a:rPr>
                                      <m:t>⋮</m:t>
                                    </m:r>
                                  </m:e>
                                </m:mr>
                                <m:m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g</m:t>
                                        </m:r>
                                      </m:e>
                                      <m:sub>
                                        <m:r>
                                          <a:rPr lang="en-US" altLang="zh-CN" sz="1600" i="1">
                                            <a:latin typeface="Cambria Math" panose="02040503050406030204" pitchFamily="18" charset="0"/>
                                          </a:rPr>
                                          <m:t>1</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x</m:t>
                                            </m:r>
                                          </m:e>
                                          <m: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i="1">
                                                    <a:latin typeface="Cambria Math" panose="02040503050406030204" pitchFamily="18" charset="0"/>
                                                  </a:rPr>
                                                  <m:t>𝑛</m:t>
                                                </m:r>
                                              </m:sub>
                                            </m:sSub>
                                          </m:sub>
                                        </m:sSub>
                                      </m:e>
                                    </m:d>
                                  </m:e>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g</m:t>
                                        </m:r>
                                      </m:e>
                                      <m:sub>
                                        <m:r>
                                          <a:rPr lang="en-US" altLang="zh-CN" sz="1600" i="1">
                                            <a:latin typeface="Cambria Math" panose="02040503050406030204" pitchFamily="18" charset="0"/>
                                          </a:rPr>
                                          <m:t>2</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x</m:t>
                                            </m:r>
                                          </m:e>
                                          <m: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i="1">
                                                    <a:latin typeface="Cambria Math" panose="02040503050406030204" pitchFamily="18" charset="0"/>
                                                  </a:rPr>
                                                  <m:t>𝑛</m:t>
                                                </m:r>
                                              </m:sub>
                                            </m:sSub>
                                          </m:sub>
                                        </m:sSub>
                                      </m:e>
                                    </m:d>
                                  </m:e>
                                </m:mr>
                              </m:m>
                            </m:e>
                            <m:e>
                              <m:m>
                                <m:mPr>
                                  <m:mcs>
                                    <m:mc>
                                      <m:mcPr>
                                        <m:count m:val="2"/>
                                        <m:mcJc m:val="center"/>
                                      </m:mcPr>
                                    </m:mc>
                                  </m:mcs>
                                  <m:ctrlPr>
                                    <a:rPr lang="zh-CN" altLang="zh-CN" sz="1600" i="1">
                                      <a:latin typeface="Cambria Math" panose="02040503050406030204" pitchFamily="18" charset="0"/>
                                    </a:rPr>
                                  </m:ctrlPr>
                                </m:mPr>
                                <m:mr>
                                  <m:e>
                                    <m:r>
                                      <a:rPr lang="en-US" altLang="zh-CN" sz="1600" i="1">
                                        <a:latin typeface="Cambria Math" panose="02040503050406030204" pitchFamily="18" charset="0"/>
                                      </a:rPr>
                                      <m:t>⋱</m:t>
                                    </m:r>
                                  </m:e>
                                  <m:e>
                                    <m:r>
                                      <a:rPr lang="en-US" altLang="zh-CN" sz="1600" i="1">
                                        <a:latin typeface="Cambria Math" panose="02040503050406030204" pitchFamily="18" charset="0"/>
                                      </a:rPr>
                                      <m:t>⋮</m:t>
                                    </m:r>
                                  </m:e>
                                </m:mr>
                                <m:mr>
                                  <m:e>
                                    <m:r>
                                      <a:rPr lang="en-US" altLang="zh-CN" sz="1600" i="1">
                                        <a:latin typeface="Cambria Math" panose="02040503050406030204" pitchFamily="18" charset="0"/>
                                      </a:rPr>
                                      <m:t>⋯</m:t>
                                    </m:r>
                                  </m:e>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g</m:t>
                                        </m:r>
                                      </m:e>
                                      <m:sub>
                                        <m:r>
                                          <a:rPr lang="en-US" altLang="zh-CN" sz="1600" i="1">
                                            <a:latin typeface="Cambria Math" panose="02040503050406030204" pitchFamily="18" charset="0"/>
                                          </a:rPr>
                                          <m:t>𝑚</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x</m:t>
                                            </m:r>
                                          </m:e>
                                          <m: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i="1">
                                                    <a:latin typeface="Cambria Math" panose="02040503050406030204" pitchFamily="18" charset="0"/>
                                                  </a:rPr>
                                                  <m:t>𝑛</m:t>
                                                </m:r>
                                              </m:sub>
                                            </m:sSub>
                                          </m:sub>
                                        </m:sSub>
                                      </m:e>
                                    </m:d>
                                  </m:e>
                                </m:mr>
                              </m:m>
                            </m:e>
                          </m:mr>
                        </m:m>
                      </m:e>
                    </m:d>
                  </m:oMath>
                </a14:m>
                <a:endParaRPr lang="zh-CN" altLang="zh-CN" sz="1600" dirty="0"/>
              </a:p>
              <a:p>
                <a14:m>
                  <m:oMath xmlns:m="http://schemas.openxmlformats.org/officeDocument/2006/math">
                    <m:r>
                      <m:rPr>
                        <m:sty m:val="p"/>
                      </m:rPr>
                      <a:rPr lang="en-US" altLang="zh-CN" sz="1600">
                        <a:latin typeface="Cambria Math" panose="02040503050406030204" pitchFamily="18" charset="0"/>
                      </a:rPr>
                      <m:t>L</m:t>
                    </m:r>
                    <m:r>
                      <a:rPr lang="en-US" altLang="zh-CN" sz="1600">
                        <a:latin typeface="Cambria Math" panose="02040503050406030204" pitchFamily="18" charset="0"/>
                      </a:rPr>
                      <m:t>=</m:t>
                    </m:r>
                    <m:d>
                      <m:dPr>
                        <m:ctrlPr>
                          <a:rPr lang="zh-CN"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m:rPr>
                                    <m:sty m:val="p"/>
                                  </m:rPr>
                                  <a:rPr lang="en-US" altLang="zh-CN" sz="1600">
                                    <a:latin typeface="Cambria Math" panose="02040503050406030204" pitchFamily="18" charset="0"/>
                                  </a:rPr>
                                  <m:t>g</m:t>
                                </m:r>
                              </m:e>
                            </m:acc>
                          </m:e>
                          <m:sub>
                            <m:r>
                              <a:rPr lang="en-US" altLang="zh-CN" sz="1600">
                                <a:latin typeface="Cambria Math" panose="02040503050406030204" pitchFamily="18" charset="0"/>
                              </a:rPr>
                              <m:t>1</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x</m:t>
                                </m:r>
                              </m:e>
                              <m:sub>
                                <m:r>
                                  <m:rPr>
                                    <m:sty m:val="p"/>
                                  </m:rPr>
                                  <a:rPr lang="en-US" altLang="zh-CN" sz="1600">
                                    <a:latin typeface="Cambria Math" panose="02040503050406030204" pitchFamily="18" charset="0"/>
                                  </a:rPr>
                                  <m:t>p</m:t>
                                </m:r>
                              </m:sub>
                            </m:sSub>
                          </m:e>
                        </m:d>
                        <m:r>
                          <a:rPr lang="en-US" altLang="zh-CN" sz="1600">
                            <a:latin typeface="Cambria Math" panose="02040503050406030204" pitchFamily="18" charset="0"/>
                          </a:rPr>
                          <m:t>,</m:t>
                        </m:r>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m:rPr>
                                    <m:sty m:val="p"/>
                                  </m:rPr>
                                  <a:rPr lang="en-US" altLang="zh-CN" sz="1600">
                                    <a:latin typeface="Cambria Math" panose="02040503050406030204" pitchFamily="18" charset="0"/>
                                  </a:rPr>
                                  <m:t>g</m:t>
                                </m:r>
                              </m:e>
                            </m:acc>
                          </m:e>
                          <m:sub>
                            <m:r>
                              <a:rPr lang="en-US" altLang="zh-CN" sz="1600" b="0" i="0" smtClean="0">
                                <a:latin typeface="Cambria Math" panose="02040503050406030204" pitchFamily="18" charset="0"/>
                              </a:rPr>
                              <m:t>2</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x</m:t>
                                </m:r>
                              </m:e>
                              <m:sub>
                                <m:r>
                                  <m:rPr>
                                    <m:sty m:val="p"/>
                                  </m:rPr>
                                  <a:rPr lang="en-US" altLang="zh-CN" sz="1600">
                                    <a:latin typeface="Cambria Math" panose="02040503050406030204" pitchFamily="18" charset="0"/>
                                  </a:rPr>
                                  <m:t>p</m:t>
                                </m:r>
                              </m:sub>
                            </m:sSub>
                          </m:e>
                        </m:d>
                        <m:r>
                          <a:rPr lang="en-US" altLang="zh-CN" sz="1600">
                            <a:latin typeface="Cambria Math" panose="02040503050406030204" pitchFamily="18" charset="0"/>
                          </a:rPr>
                          <m:t>,…,</m:t>
                        </m:r>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m:rPr>
                                    <m:sty m:val="p"/>
                                  </m:rPr>
                                  <a:rPr lang="en-US" altLang="zh-CN" sz="1600">
                                    <a:latin typeface="Cambria Math" panose="02040503050406030204" pitchFamily="18" charset="0"/>
                                  </a:rPr>
                                  <m:t>g</m:t>
                                </m:r>
                              </m:e>
                            </m:acc>
                          </m:e>
                          <m:sub>
                            <m:r>
                              <m:rPr>
                                <m:sty m:val="p"/>
                              </m:rPr>
                              <a:rPr lang="en-US" altLang="zh-CN" sz="1600" b="0" i="0" smtClean="0">
                                <a:latin typeface="Cambria Math" panose="02040503050406030204" pitchFamily="18" charset="0"/>
                              </a:rPr>
                              <m:t>m</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x</m:t>
                                </m:r>
                              </m:e>
                              <m:sub>
                                <m:r>
                                  <m:rPr>
                                    <m:sty m:val="p"/>
                                  </m:rPr>
                                  <a:rPr lang="en-US" altLang="zh-CN" sz="1600">
                                    <a:latin typeface="Cambria Math" panose="02040503050406030204" pitchFamily="18" charset="0"/>
                                  </a:rPr>
                                  <m:t>p</m:t>
                                </m:r>
                              </m:sub>
                            </m:sSub>
                          </m:e>
                        </m:d>
                      </m:e>
                    </m:d>
                    <m:r>
                      <a:rPr lang="en-US" altLang="zh-CN" sz="1600">
                        <a:latin typeface="Cambria Math" panose="02040503050406030204" pitchFamily="18" charset="0"/>
                      </a:rPr>
                      <m:t>=</m:t>
                    </m:r>
                    <m:d>
                      <m:dPr>
                        <m:ctrlPr>
                          <a:rPr lang="zh-CN" altLang="zh-CN" sz="1600" i="1">
                            <a:latin typeface="Cambria Math" panose="02040503050406030204" pitchFamily="18" charset="0"/>
                          </a:rPr>
                        </m:ctrlPr>
                      </m:dPr>
                      <m:e>
                        <m:m>
                          <m:mPr>
                            <m:mcs>
                              <m:mc>
                                <m:mcPr>
                                  <m:count m:val="2"/>
                                  <m:mcJc m:val="center"/>
                                </m:mcPr>
                              </m:mc>
                            </m:mcs>
                            <m:ctrlPr>
                              <a:rPr lang="zh-CN" altLang="zh-CN" sz="1600" i="1">
                                <a:latin typeface="Cambria Math" panose="02040503050406030204" pitchFamily="18" charset="0"/>
                              </a:rPr>
                            </m:ctrlPr>
                          </m:mPr>
                          <m:mr>
                            <m:e>
                              <m:m>
                                <m:mPr>
                                  <m:mcs>
                                    <m:mc>
                                      <m:mcPr>
                                        <m:count m:val="2"/>
                                        <m:mcJc m:val="center"/>
                                      </m:mcPr>
                                    </m:mc>
                                  </m:mcs>
                                  <m:ctrlPr>
                                    <a:rPr lang="zh-CN" altLang="zh-CN" sz="1600" i="1">
                                      <a:latin typeface="Cambria Math" panose="02040503050406030204" pitchFamily="18" charset="0"/>
                                    </a:rPr>
                                  </m:ctrlPr>
                                </m:mPr>
                                <m:mr>
                                  <m:e>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m:rPr>
                                                <m:sty m:val="p"/>
                                              </m:rPr>
                                              <a:rPr lang="en-US" altLang="zh-CN" sz="1600">
                                                <a:latin typeface="Cambria Math" panose="02040503050406030204" pitchFamily="18" charset="0"/>
                                              </a:rPr>
                                              <m:t>g</m:t>
                                            </m:r>
                                          </m:e>
                                        </m:acc>
                                      </m:e>
                                      <m:sub>
                                        <m:r>
                                          <a:rPr lang="en-US" altLang="zh-CN" sz="1600">
                                            <a:latin typeface="Cambria Math" panose="02040503050406030204" pitchFamily="18" charset="0"/>
                                          </a:rPr>
                                          <m:t>1</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x</m:t>
                                            </m:r>
                                          </m:e>
                                          <m:sub>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p</m:t>
                                                </m:r>
                                              </m:e>
                                              <m:sub>
                                                <m:r>
                                                  <a:rPr lang="en-US" altLang="zh-CN" sz="1600">
                                                    <a:latin typeface="Cambria Math" panose="02040503050406030204" pitchFamily="18" charset="0"/>
                                                  </a:rPr>
                                                  <m:t>1</m:t>
                                                </m:r>
                                              </m:sub>
                                            </m:sSub>
                                          </m:sub>
                                        </m:sSub>
                                      </m:e>
                                    </m:d>
                                  </m:e>
                                  <m:e>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m:rPr>
                                                <m:sty m:val="p"/>
                                              </m:rPr>
                                              <a:rPr lang="en-US" altLang="zh-CN" sz="1600">
                                                <a:latin typeface="Cambria Math" panose="02040503050406030204" pitchFamily="18" charset="0"/>
                                              </a:rPr>
                                              <m:t>g</m:t>
                                            </m:r>
                                          </m:e>
                                        </m:acc>
                                      </m:e>
                                      <m:sub>
                                        <m:r>
                                          <a:rPr lang="en-US" altLang="zh-CN" sz="1600">
                                            <a:latin typeface="Cambria Math" panose="02040503050406030204" pitchFamily="18" charset="0"/>
                                          </a:rPr>
                                          <m:t>2</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x</m:t>
                                            </m:r>
                                          </m:e>
                                          <m:sub>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p</m:t>
                                                </m:r>
                                              </m:e>
                                              <m:sub>
                                                <m:r>
                                                  <a:rPr lang="en-US" altLang="zh-CN" sz="1600">
                                                    <a:latin typeface="Cambria Math" panose="02040503050406030204" pitchFamily="18" charset="0"/>
                                                  </a:rPr>
                                                  <m:t>1</m:t>
                                                </m:r>
                                              </m:sub>
                                            </m:sSub>
                                          </m:sub>
                                        </m:sSub>
                                      </m:e>
                                    </m:d>
                                  </m:e>
                                </m:mr>
                                <m:mr>
                                  <m:e>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m:rPr>
                                                <m:sty m:val="p"/>
                                              </m:rPr>
                                              <a:rPr lang="en-US" altLang="zh-CN" sz="1600">
                                                <a:latin typeface="Cambria Math" panose="02040503050406030204" pitchFamily="18" charset="0"/>
                                              </a:rPr>
                                              <m:t>g</m:t>
                                            </m:r>
                                          </m:e>
                                        </m:acc>
                                      </m:e>
                                      <m:sub>
                                        <m:r>
                                          <a:rPr lang="en-US" altLang="zh-CN" sz="1600">
                                            <a:latin typeface="Cambria Math" panose="02040503050406030204" pitchFamily="18" charset="0"/>
                                          </a:rPr>
                                          <m:t>1</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x</m:t>
                                            </m:r>
                                          </m:e>
                                          <m:sub>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p</m:t>
                                                </m:r>
                                              </m:e>
                                              <m:sub>
                                                <m:r>
                                                  <a:rPr lang="en-US" altLang="zh-CN" sz="1600">
                                                    <a:latin typeface="Cambria Math" panose="02040503050406030204" pitchFamily="18" charset="0"/>
                                                  </a:rPr>
                                                  <m:t>2</m:t>
                                                </m:r>
                                              </m:sub>
                                            </m:sSub>
                                          </m:sub>
                                        </m:sSub>
                                      </m:e>
                                    </m:d>
                                  </m:e>
                                  <m:e>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m:rPr>
                                                <m:sty m:val="p"/>
                                              </m:rPr>
                                              <a:rPr lang="en-US" altLang="zh-CN" sz="1600">
                                                <a:latin typeface="Cambria Math" panose="02040503050406030204" pitchFamily="18" charset="0"/>
                                              </a:rPr>
                                              <m:t>g</m:t>
                                            </m:r>
                                          </m:e>
                                        </m:acc>
                                      </m:e>
                                      <m:sub>
                                        <m:r>
                                          <a:rPr lang="en-US" altLang="zh-CN" sz="1600">
                                            <a:latin typeface="Cambria Math" panose="02040503050406030204" pitchFamily="18" charset="0"/>
                                          </a:rPr>
                                          <m:t>2</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x</m:t>
                                            </m:r>
                                          </m:e>
                                          <m:sub>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p</m:t>
                                                </m:r>
                                              </m:e>
                                              <m:sub>
                                                <m:r>
                                                  <a:rPr lang="en-US" altLang="zh-CN" sz="1600">
                                                    <a:latin typeface="Cambria Math" panose="02040503050406030204" pitchFamily="18" charset="0"/>
                                                  </a:rPr>
                                                  <m:t>2</m:t>
                                                </m:r>
                                              </m:sub>
                                            </m:sSub>
                                          </m:sub>
                                        </m:sSub>
                                      </m:e>
                                    </m:d>
                                  </m:e>
                                </m:mr>
                              </m:m>
                            </m:e>
                            <m:e>
                              <m:m>
                                <m:mPr>
                                  <m:mcs>
                                    <m:mc>
                                      <m:mcPr>
                                        <m:count m:val="2"/>
                                        <m:mcJc m:val="center"/>
                                      </m:mcPr>
                                    </m:mc>
                                  </m:mcs>
                                  <m:ctrlPr>
                                    <a:rPr lang="zh-CN" altLang="zh-CN" sz="1600" i="1">
                                      <a:latin typeface="Cambria Math" panose="02040503050406030204" pitchFamily="18" charset="0"/>
                                    </a:rPr>
                                  </m:ctrlPr>
                                </m:mPr>
                                <m:mr>
                                  <m:e>
                                    <m:r>
                                      <a:rPr lang="en-US" altLang="zh-CN" sz="1600">
                                        <a:latin typeface="Cambria Math" panose="02040503050406030204" pitchFamily="18" charset="0"/>
                                      </a:rPr>
                                      <m:t>⋯</m:t>
                                    </m:r>
                                  </m:e>
                                  <m:e>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m:rPr>
                                                <m:sty m:val="p"/>
                                              </m:rPr>
                                              <a:rPr lang="en-US" altLang="zh-CN" sz="1600">
                                                <a:latin typeface="Cambria Math" panose="02040503050406030204" pitchFamily="18" charset="0"/>
                                              </a:rPr>
                                              <m:t>g</m:t>
                                            </m:r>
                                          </m:e>
                                        </m:acc>
                                      </m:e>
                                      <m:sub>
                                        <m:r>
                                          <m:rPr>
                                            <m:sty m:val="p"/>
                                          </m:rPr>
                                          <a:rPr lang="en-US" altLang="zh-CN" sz="1600">
                                            <a:latin typeface="Cambria Math" panose="02040503050406030204" pitchFamily="18" charset="0"/>
                                          </a:rPr>
                                          <m:t>m</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x</m:t>
                                            </m:r>
                                          </m:e>
                                          <m:sub>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p</m:t>
                                                </m:r>
                                              </m:e>
                                              <m:sub>
                                                <m:r>
                                                  <a:rPr lang="en-US" altLang="zh-CN" sz="1600">
                                                    <a:latin typeface="Cambria Math" panose="02040503050406030204" pitchFamily="18" charset="0"/>
                                                  </a:rPr>
                                                  <m:t>1</m:t>
                                                </m:r>
                                              </m:sub>
                                            </m:sSub>
                                          </m:sub>
                                        </m:sSub>
                                      </m:e>
                                    </m:d>
                                  </m:e>
                                </m:mr>
                                <m:mr>
                                  <m:e>
                                    <m:r>
                                      <a:rPr lang="en-US" altLang="zh-CN" sz="1600">
                                        <a:latin typeface="Cambria Math" panose="02040503050406030204" pitchFamily="18" charset="0"/>
                                      </a:rPr>
                                      <m:t>⋯</m:t>
                                    </m:r>
                                  </m:e>
                                  <m:e>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m:rPr>
                                                <m:sty m:val="p"/>
                                              </m:rPr>
                                              <a:rPr lang="en-US" altLang="zh-CN" sz="1600">
                                                <a:latin typeface="Cambria Math" panose="02040503050406030204" pitchFamily="18" charset="0"/>
                                              </a:rPr>
                                              <m:t>g</m:t>
                                            </m:r>
                                          </m:e>
                                        </m:acc>
                                      </m:e>
                                      <m:sub>
                                        <m:r>
                                          <m:rPr>
                                            <m:sty m:val="p"/>
                                          </m:rPr>
                                          <a:rPr lang="en-US" altLang="zh-CN" sz="1600">
                                            <a:latin typeface="Cambria Math" panose="02040503050406030204" pitchFamily="18" charset="0"/>
                                          </a:rPr>
                                          <m:t>m</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x</m:t>
                                            </m:r>
                                          </m:e>
                                          <m:sub>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p</m:t>
                                                </m:r>
                                              </m:e>
                                              <m:sub>
                                                <m:r>
                                                  <a:rPr lang="en-US" altLang="zh-CN" sz="1600">
                                                    <a:latin typeface="Cambria Math" panose="02040503050406030204" pitchFamily="18" charset="0"/>
                                                  </a:rPr>
                                                  <m:t>2</m:t>
                                                </m:r>
                                              </m:sub>
                                            </m:sSub>
                                          </m:sub>
                                        </m:sSub>
                                      </m:e>
                                    </m:d>
                                  </m:e>
                                </m:mr>
                              </m:m>
                            </m:e>
                          </m:mr>
                          <m:mr>
                            <m:e>
                              <m:m>
                                <m:mPr>
                                  <m:mcs>
                                    <m:mc>
                                      <m:mcPr>
                                        <m:count m:val="2"/>
                                        <m:mcJc m:val="center"/>
                                      </m:mcPr>
                                    </m:mc>
                                  </m:mcs>
                                  <m:ctrlPr>
                                    <a:rPr lang="zh-CN" altLang="zh-CN" sz="1600" i="1">
                                      <a:latin typeface="Cambria Math" panose="02040503050406030204" pitchFamily="18" charset="0"/>
                                    </a:rPr>
                                  </m:ctrlPr>
                                </m:mPr>
                                <m:mr>
                                  <m:e>
                                    <m:r>
                                      <a:rPr lang="en-US" altLang="zh-CN" sz="1600">
                                        <a:latin typeface="Cambria Math" panose="02040503050406030204" pitchFamily="18" charset="0"/>
                                      </a:rPr>
                                      <m:t>⋮</m:t>
                                    </m:r>
                                  </m:e>
                                  <m:e>
                                    <m:r>
                                      <a:rPr lang="en-US" altLang="zh-CN" sz="1600">
                                        <a:latin typeface="Cambria Math" panose="02040503050406030204" pitchFamily="18" charset="0"/>
                                      </a:rPr>
                                      <m:t>⋮</m:t>
                                    </m:r>
                                  </m:e>
                                </m:mr>
                                <m:mr>
                                  <m:e>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m:rPr>
                                                <m:sty m:val="p"/>
                                              </m:rPr>
                                              <a:rPr lang="en-US" altLang="zh-CN" sz="1600">
                                                <a:latin typeface="Cambria Math" panose="02040503050406030204" pitchFamily="18" charset="0"/>
                                              </a:rPr>
                                              <m:t>g</m:t>
                                            </m:r>
                                          </m:e>
                                        </m:acc>
                                      </m:e>
                                      <m:sub>
                                        <m:r>
                                          <a:rPr lang="en-US" altLang="zh-CN" sz="1600">
                                            <a:latin typeface="Cambria Math" panose="02040503050406030204" pitchFamily="18" charset="0"/>
                                          </a:rPr>
                                          <m:t>1</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x</m:t>
                                            </m:r>
                                          </m:e>
                                          <m:sub>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p</m:t>
                                                </m:r>
                                              </m:e>
                                              <m:sub>
                                                <m:r>
                                                  <m:rPr>
                                                    <m:sty m:val="p"/>
                                                  </m:rPr>
                                                  <a:rPr lang="en-US" altLang="zh-CN" sz="1600">
                                                    <a:latin typeface="Cambria Math" panose="02040503050406030204" pitchFamily="18" charset="0"/>
                                                  </a:rPr>
                                                  <m:t>n</m:t>
                                                </m:r>
                                              </m:sub>
                                            </m:sSub>
                                          </m:sub>
                                        </m:sSub>
                                      </m:e>
                                    </m:d>
                                  </m:e>
                                  <m:e>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m:rPr>
                                                <m:sty m:val="p"/>
                                              </m:rPr>
                                              <a:rPr lang="en-US" altLang="zh-CN" sz="1600">
                                                <a:latin typeface="Cambria Math" panose="02040503050406030204" pitchFamily="18" charset="0"/>
                                              </a:rPr>
                                              <m:t>g</m:t>
                                            </m:r>
                                          </m:e>
                                        </m:acc>
                                      </m:e>
                                      <m:sub>
                                        <m:r>
                                          <a:rPr lang="en-US" altLang="zh-CN" sz="1600">
                                            <a:latin typeface="Cambria Math" panose="02040503050406030204" pitchFamily="18" charset="0"/>
                                          </a:rPr>
                                          <m:t>2</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x</m:t>
                                            </m:r>
                                          </m:e>
                                          <m:sub>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p</m:t>
                                                </m:r>
                                              </m:e>
                                              <m:sub>
                                                <m:r>
                                                  <m:rPr>
                                                    <m:sty m:val="p"/>
                                                  </m:rPr>
                                                  <a:rPr lang="en-US" altLang="zh-CN" sz="1600">
                                                    <a:latin typeface="Cambria Math" panose="02040503050406030204" pitchFamily="18" charset="0"/>
                                                  </a:rPr>
                                                  <m:t>n</m:t>
                                                </m:r>
                                              </m:sub>
                                            </m:sSub>
                                          </m:sub>
                                        </m:sSub>
                                      </m:e>
                                    </m:d>
                                  </m:e>
                                </m:mr>
                              </m:m>
                            </m:e>
                            <m:e>
                              <m:m>
                                <m:mPr>
                                  <m:mcs>
                                    <m:mc>
                                      <m:mcPr>
                                        <m:count m:val="2"/>
                                        <m:mcJc m:val="center"/>
                                      </m:mcPr>
                                    </m:mc>
                                  </m:mcs>
                                  <m:ctrlPr>
                                    <a:rPr lang="zh-CN" altLang="zh-CN" sz="1600" i="1">
                                      <a:latin typeface="Cambria Math" panose="02040503050406030204" pitchFamily="18" charset="0"/>
                                    </a:rPr>
                                  </m:ctrlPr>
                                </m:mPr>
                                <m:mr>
                                  <m:e>
                                    <m:r>
                                      <a:rPr lang="en-US" altLang="zh-CN" sz="1600">
                                        <a:latin typeface="Cambria Math" panose="02040503050406030204" pitchFamily="18" charset="0"/>
                                      </a:rPr>
                                      <m:t>⋱</m:t>
                                    </m:r>
                                  </m:e>
                                  <m:e>
                                    <m:r>
                                      <a:rPr lang="en-US" altLang="zh-CN" sz="1600">
                                        <a:latin typeface="Cambria Math" panose="02040503050406030204" pitchFamily="18" charset="0"/>
                                      </a:rPr>
                                      <m:t>⋮</m:t>
                                    </m:r>
                                  </m:e>
                                </m:mr>
                                <m:mr>
                                  <m:e>
                                    <m:r>
                                      <a:rPr lang="en-US" altLang="zh-CN" sz="1600">
                                        <a:latin typeface="Cambria Math" panose="02040503050406030204" pitchFamily="18" charset="0"/>
                                      </a:rPr>
                                      <m:t>⋯</m:t>
                                    </m:r>
                                  </m:e>
                                  <m:e>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m:rPr>
                                                <m:sty m:val="p"/>
                                              </m:rPr>
                                              <a:rPr lang="en-US" altLang="zh-CN" sz="1600">
                                                <a:latin typeface="Cambria Math" panose="02040503050406030204" pitchFamily="18" charset="0"/>
                                              </a:rPr>
                                              <m:t>g</m:t>
                                            </m:r>
                                          </m:e>
                                        </m:acc>
                                      </m:e>
                                      <m:sub>
                                        <m:r>
                                          <m:rPr>
                                            <m:sty m:val="p"/>
                                          </m:rPr>
                                          <a:rPr lang="en-US" altLang="zh-CN" sz="1600">
                                            <a:latin typeface="Cambria Math" panose="02040503050406030204" pitchFamily="18" charset="0"/>
                                          </a:rPr>
                                          <m:t>m</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x</m:t>
                                            </m:r>
                                          </m:e>
                                          <m:sub>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p</m:t>
                                                </m:r>
                                              </m:e>
                                              <m:sub>
                                                <m:r>
                                                  <m:rPr>
                                                    <m:sty m:val="p"/>
                                                  </m:rPr>
                                                  <a:rPr lang="en-US" altLang="zh-CN" sz="1600">
                                                    <a:latin typeface="Cambria Math" panose="02040503050406030204" pitchFamily="18" charset="0"/>
                                                  </a:rPr>
                                                  <m:t>n</m:t>
                                                </m:r>
                                              </m:sub>
                                            </m:sSub>
                                          </m:sub>
                                        </m:sSub>
                                      </m:e>
                                    </m:d>
                                  </m:e>
                                </m:mr>
                              </m:m>
                            </m:e>
                          </m:mr>
                        </m:m>
                      </m:e>
                    </m:d>
                  </m:oMath>
                </a14:m>
                <a:endParaRPr lang="zh-CN" altLang="zh-CN" sz="1600" dirty="0"/>
              </a:p>
              <a:p>
                <a14:m>
                  <m:oMath xmlns:m="http://schemas.openxmlformats.org/officeDocument/2006/math">
                    <m:r>
                      <m:rPr>
                        <m:sty m:val="p"/>
                      </m:rPr>
                      <a:rPr lang="en-US" altLang="zh-CN" sz="1600">
                        <a:latin typeface="Cambria Math" panose="02040503050406030204" pitchFamily="18" charset="0"/>
                      </a:rPr>
                      <m:t>L</m:t>
                    </m:r>
                    <m:r>
                      <a:rPr lang="en-US" altLang="zh-CN" sz="1600">
                        <a:latin typeface="Cambria Math" panose="02040503050406030204" pitchFamily="18" charset="0"/>
                      </a:rPr>
                      <m:t>=</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g</m:t>
                            </m:r>
                          </m:e>
                          <m:sub>
                            <m:r>
                              <a:rPr lang="en-US" altLang="zh-CN" sz="1600" i="1">
                                <a:latin typeface="Cambria Math" panose="02040503050406030204" pitchFamily="18" charset="0"/>
                              </a:rPr>
                              <m:t>1</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𝑝</m:t>
                                </m:r>
                                <m:r>
                                  <a:rPr lang="en-US" altLang="zh-CN" sz="1600" i="1">
                                    <a:latin typeface="Cambria Math" panose="02040503050406030204" pitchFamily="18" charset="0"/>
                                  </a:rPr>
                                  <m:t>+1</m:t>
                                </m:r>
                              </m:sub>
                            </m:sSub>
                          </m:e>
                        </m:d>
                        <m:r>
                          <a:rPr lang="en-US" altLang="zh-CN" sz="1600">
                            <a:latin typeface="Cambria Math" panose="02040503050406030204" pitchFamily="18" charset="0"/>
                          </a:rPr>
                          <m:t>,</m:t>
                        </m:r>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g</m:t>
                            </m:r>
                          </m:e>
                          <m:sub>
                            <m:r>
                              <a:rPr lang="en-US" altLang="zh-CN" sz="1600" i="1">
                                <a:latin typeface="Cambria Math" panose="02040503050406030204" pitchFamily="18" charset="0"/>
                              </a:rPr>
                              <m:t>2</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𝑝</m:t>
                                </m:r>
                                <m:r>
                                  <a:rPr lang="en-US" altLang="zh-CN" sz="1600" i="1">
                                    <a:latin typeface="Cambria Math" panose="02040503050406030204" pitchFamily="18" charset="0"/>
                                  </a:rPr>
                                  <m:t>+1</m:t>
                                </m:r>
                              </m:sub>
                            </m:sSub>
                          </m:e>
                        </m:d>
                        <m:r>
                          <a:rPr lang="en-US" altLang="zh-CN" sz="1600">
                            <a:latin typeface="Cambria Math" panose="02040503050406030204" pitchFamily="18" charset="0"/>
                          </a:rPr>
                          <m:t>,…,</m:t>
                        </m:r>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g</m:t>
                            </m:r>
                          </m:e>
                          <m:sub>
                            <m:r>
                              <a:rPr lang="en-US" altLang="zh-CN" sz="1600" i="1">
                                <a:latin typeface="Cambria Math" panose="02040503050406030204" pitchFamily="18" charset="0"/>
                              </a:rPr>
                              <m:t>𝑚</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𝑝</m:t>
                                </m:r>
                                <m:r>
                                  <a:rPr lang="en-US" altLang="zh-CN" sz="1600" i="1">
                                    <a:latin typeface="Cambria Math" panose="02040503050406030204" pitchFamily="18" charset="0"/>
                                  </a:rPr>
                                  <m:t>+1</m:t>
                                </m:r>
                              </m:sub>
                            </m:sSub>
                          </m:e>
                        </m:d>
                      </m:e>
                    </m:d>
                    <m:r>
                      <a:rPr lang="en-US" altLang="zh-CN" sz="1600" i="1">
                        <a:latin typeface="Cambria Math" panose="02040503050406030204" pitchFamily="18" charset="0"/>
                      </a:rPr>
                      <m:t>=</m:t>
                    </m:r>
                    <m:d>
                      <m:dPr>
                        <m:ctrlPr>
                          <a:rPr lang="zh-CN" altLang="zh-CN" sz="1600" i="1">
                            <a:latin typeface="Cambria Math" panose="02040503050406030204" pitchFamily="18" charset="0"/>
                          </a:rPr>
                        </m:ctrlPr>
                      </m:dPr>
                      <m:e>
                        <m:m>
                          <m:mPr>
                            <m:mcs>
                              <m:mc>
                                <m:mcPr>
                                  <m:count m:val="2"/>
                                  <m:mcJc m:val="center"/>
                                </m:mcPr>
                              </m:mc>
                            </m:mcs>
                            <m:ctrlPr>
                              <a:rPr lang="zh-CN" altLang="zh-CN" sz="1600" i="1">
                                <a:latin typeface="Cambria Math" panose="02040503050406030204" pitchFamily="18" charset="0"/>
                              </a:rPr>
                            </m:ctrlPr>
                          </m:mPr>
                          <m:mr>
                            <m:e>
                              <m:m>
                                <m:mPr>
                                  <m:mcs>
                                    <m:mc>
                                      <m:mcPr>
                                        <m:count m:val="2"/>
                                        <m:mcJc m:val="center"/>
                                      </m:mcPr>
                                    </m:mc>
                                  </m:mcs>
                                  <m:ctrlPr>
                                    <a:rPr lang="zh-CN" altLang="zh-CN" sz="1600" i="1">
                                      <a:latin typeface="Cambria Math" panose="02040503050406030204" pitchFamily="18" charset="0"/>
                                    </a:rPr>
                                  </m:ctrlPr>
                                </m:mPr>
                                <m:m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g</m:t>
                                        </m:r>
                                      </m:e>
                                      <m:sub>
                                        <m:r>
                                          <a:rPr lang="en-US" altLang="zh-CN" sz="1600" i="1">
                                            <a:latin typeface="Cambria Math" panose="02040503050406030204" pitchFamily="18" charset="0"/>
                                          </a:rPr>
                                          <m:t>1</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x</m:t>
                                            </m:r>
                                          </m:e>
                                          <m: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+1</m:t>
                                            </m:r>
                                          </m:sub>
                                        </m:sSub>
                                      </m:e>
                                    </m:d>
                                  </m:e>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g</m:t>
                                        </m:r>
                                      </m:e>
                                      <m:sub>
                                        <m:r>
                                          <a:rPr lang="en-US" altLang="zh-CN" sz="1600" i="1">
                                            <a:latin typeface="Cambria Math" panose="02040503050406030204" pitchFamily="18" charset="0"/>
                                          </a:rPr>
                                          <m:t>2</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x</m:t>
                                            </m:r>
                                          </m:e>
                                          <m: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+1</m:t>
                                            </m:r>
                                          </m:sub>
                                        </m:sSub>
                                      </m:e>
                                    </m:d>
                                  </m:e>
                                </m:mr>
                                <m:m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g</m:t>
                                        </m:r>
                                      </m:e>
                                      <m:sub>
                                        <m:r>
                                          <a:rPr lang="en-US" altLang="zh-CN" sz="1600" i="1">
                                            <a:latin typeface="Cambria Math" panose="02040503050406030204" pitchFamily="18" charset="0"/>
                                          </a:rPr>
                                          <m:t>1</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x</m:t>
                                            </m:r>
                                          </m:e>
                                          <m: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i="1">
                                                    <a:latin typeface="Cambria Math" panose="02040503050406030204" pitchFamily="18" charset="0"/>
                                                  </a:rPr>
                                                  <m:t>2</m:t>
                                                </m:r>
                                              </m:sub>
                                            </m:sSub>
                                            <m:r>
                                              <a:rPr lang="en-US" altLang="zh-CN" sz="1600" i="1">
                                                <a:latin typeface="Cambria Math" panose="02040503050406030204" pitchFamily="18" charset="0"/>
                                              </a:rPr>
                                              <m:t>+1</m:t>
                                            </m:r>
                                          </m:sub>
                                        </m:sSub>
                                      </m:e>
                                    </m:d>
                                  </m:e>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g</m:t>
                                        </m:r>
                                      </m:e>
                                      <m:sub>
                                        <m:r>
                                          <a:rPr lang="en-US" altLang="zh-CN" sz="1600" i="1">
                                            <a:latin typeface="Cambria Math" panose="02040503050406030204" pitchFamily="18" charset="0"/>
                                          </a:rPr>
                                          <m:t>2</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x</m:t>
                                            </m:r>
                                          </m:e>
                                          <m: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i="1">
                                                    <a:latin typeface="Cambria Math" panose="02040503050406030204" pitchFamily="18" charset="0"/>
                                                  </a:rPr>
                                                  <m:t>2</m:t>
                                                </m:r>
                                              </m:sub>
                                            </m:sSub>
                                            <m:r>
                                              <a:rPr lang="en-US" altLang="zh-CN" sz="1600" i="1">
                                                <a:latin typeface="Cambria Math" panose="02040503050406030204" pitchFamily="18" charset="0"/>
                                              </a:rPr>
                                              <m:t>+1</m:t>
                                            </m:r>
                                          </m:sub>
                                        </m:sSub>
                                      </m:e>
                                    </m:d>
                                  </m:e>
                                </m:mr>
                              </m:m>
                            </m:e>
                            <m:e>
                              <m:m>
                                <m:mPr>
                                  <m:mcs>
                                    <m:mc>
                                      <m:mcPr>
                                        <m:count m:val="2"/>
                                        <m:mcJc m:val="center"/>
                                      </m:mcPr>
                                    </m:mc>
                                  </m:mcs>
                                  <m:ctrlPr>
                                    <a:rPr lang="zh-CN" altLang="zh-CN" sz="1600" i="1">
                                      <a:latin typeface="Cambria Math" panose="02040503050406030204" pitchFamily="18" charset="0"/>
                                    </a:rPr>
                                  </m:ctrlPr>
                                </m:mPr>
                                <m:mr>
                                  <m:e>
                                    <m:r>
                                      <a:rPr lang="en-US" altLang="zh-CN" sz="1600" i="1">
                                        <a:latin typeface="Cambria Math" panose="02040503050406030204" pitchFamily="18" charset="0"/>
                                      </a:rPr>
                                      <m:t>⋯</m:t>
                                    </m:r>
                                  </m:e>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g</m:t>
                                        </m:r>
                                      </m:e>
                                      <m:sub>
                                        <m:r>
                                          <a:rPr lang="en-US" altLang="zh-CN" sz="1600" i="1">
                                            <a:latin typeface="Cambria Math" panose="02040503050406030204" pitchFamily="18" charset="0"/>
                                          </a:rPr>
                                          <m:t>𝑚</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x</m:t>
                                            </m:r>
                                          </m:e>
                                          <m: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+1</m:t>
                                            </m:r>
                                          </m:sub>
                                        </m:sSub>
                                      </m:e>
                                    </m:d>
                                  </m:e>
                                </m:mr>
                                <m:mr>
                                  <m:e>
                                    <m:r>
                                      <a:rPr lang="en-US" altLang="zh-CN" sz="1600" i="1">
                                        <a:latin typeface="Cambria Math" panose="02040503050406030204" pitchFamily="18" charset="0"/>
                                      </a:rPr>
                                      <m:t>⋯</m:t>
                                    </m:r>
                                  </m:e>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g</m:t>
                                        </m:r>
                                      </m:e>
                                      <m:sub>
                                        <m:r>
                                          <a:rPr lang="en-US" altLang="zh-CN" sz="1600" i="1">
                                            <a:latin typeface="Cambria Math" panose="02040503050406030204" pitchFamily="18" charset="0"/>
                                          </a:rPr>
                                          <m:t>𝑚</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x</m:t>
                                            </m:r>
                                          </m:e>
                                          <m: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i="1">
                                                    <a:latin typeface="Cambria Math" panose="02040503050406030204" pitchFamily="18" charset="0"/>
                                                  </a:rPr>
                                                  <m:t>2</m:t>
                                                </m:r>
                                              </m:sub>
                                            </m:sSub>
                                            <m:r>
                                              <a:rPr lang="en-US" altLang="zh-CN" sz="1600" i="1">
                                                <a:latin typeface="Cambria Math" panose="02040503050406030204" pitchFamily="18" charset="0"/>
                                              </a:rPr>
                                              <m:t>+1</m:t>
                                            </m:r>
                                          </m:sub>
                                        </m:sSub>
                                      </m:e>
                                    </m:d>
                                  </m:e>
                                </m:mr>
                              </m:m>
                            </m:e>
                          </m:mr>
                          <m:mr>
                            <m:e>
                              <m:m>
                                <m:mPr>
                                  <m:mcs>
                                    <m:mc>
                                      <m:mcPr>
                                        <m:count m:val="2"/>
                                        <m:mcJc m:val="center"/>
                                      </m:mcPr>
                                    </m:mc>
                                  </m:mcs>
                                  <m:ctrlPr>
                                    <a:rPr lang="zh-CN" altLang="zh-CN" sz="1600" i="1">
                                      <a:latin typeface="Cambria Math" panose="02040503050406030204" pitchFamily="18" charset="0"/>
                                    </a:rPr>
                                  </m:ctrlPr>
                                </m:mPr>
                                <m:mr>
                                  <m:e>
                                    <m:r>
                                      <a:rPr lang="en-US" altLang="zh-CN" sz="1600" i="1">
                                        <a:latin typeface="Cambria Math" panose="02040503050406030204" pitchFamily="18" charset="0"/>
                                      </a:rPr>
                                      <m:t>⋮</m:t>
                                    </m:r>
                                  </m:e>
                                  <m:e>
                                    <m:r>
                                      <a:rPr lang="en-US" altLang="zh-CN" sz="1600" i="1">
                                        <a:latin typeface="Cambria Math" panose="02040503050406030204" pitchFamily="18" charset="0"/>
                                      </a:rPr>
                                      <m:t>⋮</m:t>
                                    </m:r>
                                  </m:e>
                                </m:mr>
                                <m:m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g</m:t>
                                        </m:r>
                                      </m:e>
                                      <m:sub>
                                        <m:r>
                                          <a:rPr lang="en-US" altLang="zh-CN" sz="1600" i="1">
                                            <a:latin typeface="Cambria Math" panose="02040503050406030204" pitchFamily="18" charset="0"/>
                                          </a:rPr>
                                          <m:t>1</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x</m:t>
                                            </m:r>
                                          </m:e>
                                          <m: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i="1">
                                                    <a:latin typeface="Cambria Math" panose="02040503050406030204" pitchFamily="18" charset="0"/>
                                                  </a:rPr>
                                                  <m:t>𝑛</m:t>
                                                </m:r>
                                              </m:sub>
                                            </m:sSub>
                                            <m:r>
                                              <a:rPr lang="en-US" altLang="zh-CN" sz="1600" i="1">
                                                <a:latin typeface="Cambria Math" panose="02040503050406030204" pitchFamily="18" charset="0"/>
                                              </a:rPr>
                                              <m:t>+1</m:t>
                                            </m:r>
                                          </m:sub>
                                        </m:sSub>
                                      </m:e>
                                    </m:d>
                                  </m:e>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g</m:t>
                                        </m:r>
                                      </m:e>
                                      <m:sub>
                                        <m:r>
                                          <a:rPr lang="en-US" altLang="zh-CN" sz="1600" i="1">
                                            <a:latin typeface="Cambria Math" panose="02040503050406030204" pitchFamily="18" charset="0"/>
                                          </a:rPr>
                                          <m:t>2</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x</m:t>
                                            </m:r>
                                          </m:e>
                                          <m: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i="1">
                                                    <a:latin typeface="Cambria Math" panose="02040503050406030204" pitchFamily="18" charset="0"/>
                                                  </a:rPr>
                                                  <m:t>𝑛</m:t>
                                                </m:r>
                                              </m:sub>
                                            </m:sSub>
                                            <m:r>
                                              <a:rPr lang="en-US" altLang="zh-CN" sz="1600" i="1">
                                                <a:latin typeface="Cambria Math" panose="02040503050406030204" pitchFamily="18" charset="0"/>
                                              </a:rPr>
                                              <m:t>+1</m:t>
                                            </m:r>
                                          </m:sub>
                                        </m:sSub>
                                      </m:e>
                                    </m:d>
                                  </m:e>
                                </m:mr>
                              </m:m>
                            </m:e>
                            <m:e>
                              <m:m>
                                <m:mPr>
                                  <m:mcs>
                                    <m:mc>
                                      <m:mcPr>
                                        <m:count m:val="2"/>
                                        <m:mcJc m:val="center"/>
                                      </m:mcPr>
                                    </m:mc>
                                  </m:mcs>
                                  <m:ctrlPr>
                                    <a:rPr lang="zh-CN" altLang="zh-CN" sz="1600" i="1">
                                      <a:latin typeface="Cambria Math" panose="02040503050406030204" pitchFamily="18" charset="0"/>
                                    </a:rPr>
                                  </m:ctrlPr>
                                </m:mPr>
                                <m:mr>
                                  <m:e>
                                    <m:r>
                                      <a:rPr lang="en-US" altLang="zh-CN" sz="1600" i="1">
                                        <a:latin typeface="Cambria Math" panose="02040503050406030204" pitchFamily="18" charset="0"/>
                                      </a:rPr>
                                      <m:t>⋱</m:t>
                                    </m:r>
                                  </m:e>
                                  <m:e>
                                    <m:r>
                                      <a:rPr lang="en-US" altLang="zh-CN" sz="1600" i="1">
                                        <a:latin typeface="Cambria Math" panose="02040503050406030204" pitchFamily="18" charset="0"/>
                                      </a:rPr>
                                      <m:t>⋮</m:t>
                                    </m:r>
                                  </m:e>
                                </m:mr>
                                <m:mr>
                                  <m:e>
                                    <m:r>
                                      <a:rPr lang="en-US" altLang="zh-CN" sz="1600" i="1">
                                        <a:latin typeface="Cambria Math" panose="02040503050406030204" pitchFamily="18" charset="0"/>
                                      </a:rPr>
                                      <m:t>⋯</m:t>
                                    </m:r>
                                  </m:e>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g</m:t>
                                        </m:r>
                                      </m:e>
                                      <m:sub>
                                        <m:r>
                                          <a:rPr lang="en-US" altLang="zh-CN" sz="1600" i="1">
                                            <a:latin typeface="Cambria Math" panose="02040503050406030204" pitchFamily="18" charset="0"/>
                                          </a:rPr>
                                          <m:t>𝑚</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x</m:t>
                                            </m:r>
                                          </m:e>
                                          <m: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i="1">
                                                    <a:latin typeface="Cambria Math" panose="02040503050406030204" pitchFamily="18" charset="0"/>
                                                  </a:rPr>
                                                  <m:t>𝑛</m:t>
                                                </m:r>
                                              </m:sub>
                                            </m:sSub>
                                            <m:r>
                                              <a:rPr lang="en-US" altLang="zh-CN" sz="1600" i="1">
                                                <a:latin typeface="Cambria Math" panose="02040503050406030204" pitchFamily="18" charset="0"/>
                                              </a:rPr>
                                              <m:t>+1</m:t>
                                            </m:r>
                                          </m:sub>
                                        </m:sSub>
                                      </m:e>
                                    </m:d>
                                  </m:e>
                                </m:mr>
                              </m:m>
                            </m:e>
                          </m:mr>
                        </m:m>
                      </m:e>
                    </m:d>
                  </m:oMath>
                </a14:m>
                <a:endParaRPr lang="en-US" altLang="zh-CN" sz="1600" dirty="0"/>
              </a:p>
              <a:p>
                <a:endParaRPr lang="en-US" altLang="zh-CN" sz="1600" dirty="0"/>
              </a:p>
              <a:p>
                <a:pPr marL="0" indent="0" algn="ctr">
                  <a:buNone/>
                </a:pPr>
                <a14:m>
                  <m:oMath xmlns:m="http://schemas.openxmlformats.org/officeDocument/2006/math">
                    <m:r>
                      <m:rPr>
                        <m:sty m:val="p"/>
                      </m:rPr>
                      <a:rPr lang="en-US" altLang="zh-CN" sz="1800" b="0" i="0" dirty="0" smtClean="0">
                        <a:latin typeface="Cambria Math" panose="02040503050406030204" pitchFamily="18" charset="0"/>
                      </a:rPr>
                      <m:t>U</m:t>
                    </m:r>
                    <m:d>
                      <m:dPr>
                        <m:ctrlPr>
                          <a:rPr lang="en-US" altLang="zh-CN" sz="1800" i="1" dirty="0">
                            <a:latin typeface="Cambria Math" panose="02040503050406030204" pitchFamily="18" charset="0"/>
                          </a:rPr>
                        </m:ctrlPr>
                      </m:dPr>
                      <m:e>
                        <m:sSub>
                          <m:sSubPr>
                            <m:ctrlPr>
                              <a:rPr lang="en-US" altLang="zh-CN" sz="1800" i="1" dirty="0">
                                <a:latin typeface="Cambria Math" panose="02040503050406030204" pitchFamily="18" charset="0"/>
                              </a:rPr>
                            </m:ctrlPr>
                          </m:sSubPr>
                          <m:e>
                            <m:r>
                              <a:rPr lang="en-US" altLang="zh-CN" sz="1800" i="1" dirty="0">
                                <a:latin typeface="Cambria Math" panose="02040503050406030204" pitchFamily="18" charset="0"/>
                              </a:rPr>
                              <m:t>𝑔</m:t>
                            </m:r>
                          </m:e>
                          <m:sub>
                            <m:r>
                              <a:rPr lang="en-US" altLang="zh-CN" sz="1800" i="1" dirty="0">
                                <a:latin typeface="Cambria Math" panose="02040503050406030204" pitchFamily="18" charset="0"/>
                              </a:rPr>
                              <m:t>1</m:t>
                            </m:r>
                          </m:sub>
                        </m:sSub>
                        <m:d>
                          <m:dPr>
                            <m:ctrlPr>
                              <a:rPr lang="en-US" altLang="zh-CN" sz="1800" i="1" dirty="0">
                                <a:latin typeface="Cambria Math" panose="02040503050406030204" pitchFamily="18" charset="0"/>
                              </a:rPr>
                            </m:ctrlPr>
                          </m:dPr>
                          <m:e>
                            <m:r>
                              <a:rPr lang="en-US" altLang="zh-CN" sz="1800" i="1" dirty="0">
                                <a:latin typeface="Cambria Math" panose="02040503050406030204" pitchFamily="18" charset="0"/>
                              </a:rPr>
                              <m:t>𝑥</m:t>
                            </m:r>
                          </m:e>
                        </m:d>
                        <m:r>
                          <a:rPr lang="en-US" altLang="zh-CN" sz="1800" i="1" dirty="0">
                            <a:latin typeface="Cambria Math" panose="02040503050406030204" pitchFamily="18" charset="0"/>
                          </a:rPr>
                          <m:t>,</m:t>
                        </m:r>
                        <m:sSub>
                          <m:sSubPr>
                            <m:ctrlPr>
                              <a:rPr lang="en-US" altLang="zh-CN" sz="1800" i="1" dirty="0">
                                <a:latin typeface="Cambria Math" panose="02040503050406030204" pitchFamily="18" charset="0"/>
                              </a:rPr>
                            </m:ctrlPr>
                          </m:sSubPr>
                          <m:e>
                            <m:r>
                              <a:rPr lang="en-US" altLang="zh-CN" sz="1800" i="1" dirty="0">
                                <a:latin typeface="Cambria Math" panose="02040503050406030204" pitchFamily="18" charset="0"/>
                              </a:rPr>
                              <m:t>𝑔</m:t>
                            </m:r>
                          </m:e>
                          <m:sub>
                            <m:r>
                              <a:rPr lang="en-US" altLang="zh-CN" sz="1800" i="1" dirty="0">
                                <a:latin typeface="Cambria Math" panose="02040503050406030204" pitchFamily="18" charset="0"/>
                              </a:rPr>
                              <m:t>2</m:t>
                            </m:r>
                          </m:sub>
                        </m:sSub>
                        <m:d>
                          <m:dPr>
                            <m:ctrlPr>
                              <a:rPr lang="en-US" altLang="zh-CN" sz="1800" i="1" dirty="0">
                                <a:latin typeface="Cambria Math" panose="02040503050406030204" pitchFamily="18" charset="0"/>
                              </a:rPr>
                            </m:ctrlPr>
                          </m:dPr>
                          <m:e>
                            <m:r>
                              <a:rPr lang="en-US" altLang="zh-CN" sz="1800" i="1" dirty="0">
                                <a:latin typeface="Cambria Math" panose="02040503050406030204" pitchFamily="18" charset="0"/>
                              </a:rPr>
                              <m:t>𝑥</m:t>
                            </m:r>
                          </m:e>
                        </m:d>
                        <m:r>
                          <a:rPr lang="en-US" altLang="zh-CN" sz="1800" i="1" dirty="0">
                            <a:latin typeface="Cambria Math" panose="02040503050406030204" pitchFamily="18" charset="0"/>
                          </a:rPr>
                          <m:t>,⋯,</m:t>
                        </m:r>
                        <m:sSub>
                          <m:sSubPr>
                            <m:ctrlPr>
                              <a:rPr lang="en-US" altLang="zh-CN" sz="1800" i="1" dirty="0">
                                <a:latin typeface="Cambria Math" panose="02040503050406030204" pitchFamily="18" charset="0"/>
                              </a:rPr>
                            </m:ctrlPr>
                          </m:sSubPr>
                          <m:e>
                            <m:r>
                              <a:rPr lang="en-US" altLang="zh-CN" sz="1800" i="1" dirty="0">
                                <a:latin typeface="Cambria Math" panose="02040503050406030204" pitchFamily="18" charset="0"/>
                              </a:rPr>
                              <m:t>𝑔</m:t>
                            </m:r>
                          </m:e>
                          <m:sub>
                            <m:r>
                              <a:rPr lang="en-US" altLang="zh-CN" sz="1800" i="1" dirty="0">
                                <a:latin typeface="Cambria Math" panose="02040503050406030204" pitchFamily="18" charset="0"/>
                              </a:rPr>
                              <m:t>𝑚</m:t>
                            </m:r>
                          </m:sub>
                        </m:sSub>
                        <m:d>
                          <m:dPr>
                            <m:ctrlPr>
                              <a:rPr lang="en-US" altLang="zh-CN" sz="1800" i="1" dirty="0">
                                <a:latin typeface="Cambria Math" panose="02040503050406030204" pitchFamily="18" charset="0"/>
                              </a:rPr>
                            </m:ctrlPr>
                          </m:dPr>
                          <m:e>
                            <m:r>
                              <a:rPr lang="en-US" altLang="zh-CN" sz="1800" i="1" dirty="0">
                                <a:latin typeface="Cambria Math" panose="02040503050406030204" pitchFamily="18" charset="0"/>
                              </a:rPr>
                              <m:t>𝑥</m:t>
                            </m:r>
                          </m:e>
                        </m:d>
                      </m:e>
                    </m:d>
                  </m:oMath>
                </a14:m>
                <a:r>
                  <a:rPr lang="en-US" altLang="zh-CN" sz="1800" i="1" dirty="0">
                    <a:latin typeface="Cambria Math" panose="02040503050406030204" pitchFamily="18" charset="0"/>
                  </a:rPr>
                  <a:t>=</a:t>
                </a:r>
                <a14:m>
                  <m:oMath xmlns:m="http://schemas.openxmlformats.org/officeDocument/2006/math">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acc>
                              <m:accPr>
                                <m:chr m:val="̃"/>
                                <m:ctrlPr>
                                  <a:rPr lang="en-US" altLang="zh-CN" sz="1800" i="1">
                                    <a:latin typeface="Cambria Math" panose="02040503050406030204" pitchFamily="18" charset="0"/>
                                  </a:rPr>
                                </m:ctrlPr>
                              </m:accPr>
                              <m:e>
                                <m:r>
                                  <a:rPr lang="en-US" altLang="zh-CN" sz="1800" i="1">
                                    <a:latin typeface="Cambria Math" panose="02040503050406030204" pitchFamily="18" charset="0"/>
                                  </a:rPr>
                                  <m:t>𝑔</m:t>
                                </m:r>
                              </m:e>
                            </m:acc>
                          </m:e>
                          <m:sub>
                            <m:r>
                              <a:rPr lang="en-US" altLang="zh-CN" sz="1800" i="1">
                                <a:latin typeface="Cambria Math" panose="02040503050406030204" pitchFamily="18" charset="0"/>
                              </a:rPr>
                              <m:t>1</m:t>
                            </m:r>
                          </m:sub>
                        </m:sSub>
                        <m:d>
                          <m:dPr>
                            <m:ctrlPr>
                              <a:rPr lang="en-US" altLang="zh-CN" sz="1800" i="1">
                                <a:latin typeface="Cambria Math" panose="02040503050406030204" pitchFamily="18" charset="0"/>
                              </a:rPr>
                            </m:ctrlPr>
                          </m:dPr>
                          <m:e>
                            <m:r>
                              <a:rPr lang="en-US" altLang="zh-CN" sz="1800" i="1">
                                <a:latin typeface="Cambria Math" panose="02040503050406030204" pitchFamily="18" charset="0"/>
                              </a:rPr>
                              <m:t>𝑥</m:t>
                            </m:r>
                          </m:e>
                        </m:d>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acc>
                              <m:accPr>
                                <m:chr m:val="̃"/>
                                <m:ctrlPr>
                                  <a:rPr lang="en-US" altLang="zh-CN" sz="1800" i="1">
                                    <a:latin typeface="Cambria Math" panose="02040503050406030204" pitchFamily="18" charset="0"/>
                                  </a:rPr>
                                </m:ctrlPr>
                              </m:accPr>
                              <m:e>
                                <m:r>
                                  <a:rPr lang="en-US" altLang="zh-CN" sz="1800" i="1">
                                    <a:latin typeface="Cambria Math" panose="02040503050406030204" pitchFamily="18" charset="0"/>
                                  </a:rPr>
                                  <m:t>𝑔</m:t>
                                </m:r>
                              </m:e>
                            </m:acc>
                          </m:e>
                          <m:sub>
                            <m:r>
                              <a:rPr lang="en-US" altLang="zh-CN" sz="1800" i="1">
                                <a:latin typeface="Cambria Math" panose="02040503050406030204" pitchFamily="18" charset="0"/>
                              </a:rPr>
                              <m:t>2</m:t>
                            </m:r>
                          </m:sub>
                        </m:sSub>
                        <m:d>
                          <m:dPr>
                            <m:ctrlPr>
                              <a:rPr lang="en-US" altLang="zh-CN" sz="1800" i="1">
                                <a:latin typeface="Cambria Math" panose="02040503050406030204" pitchFamily="18" charset="0"/>
                              </a:rPr>
                            </m:ctrlPr>
                          </m:dPr>
                          <m:e>
                            <m:r>
                              <a:rPr lang="en-US" altLang="zh-CN" sz="1800" i="1">
                                <a:latin typeface="Cambria Math" panose="02040503050406030204" pitchFamily="18" charset="0"/>
                              </a:rPr>
                              <m:t>𝑥</m:t>
                            </m:r>
                          </m:e>
                        </m:d>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acc>
                              <m:accPr>
                                <m:chr m:val="̃"/>
                                <m:ctrlPr>
                                  <a:rPr lang="en-US" altLang="zh-CN" sz="1800" i="1">
                                    <a:latin typeface="Cambria Math" panose="02040503050406030204" pitchFamily="18" charset="0"/>
                                  </a:rPr>
                                </m:ctrlPr>
                              </m:accPr>
                              <m:e>
                                <m:r>
                                  <a:rPr lang="en-US" altLang="zh-CN" sz="1800" i="1">
                                    <a:latin typeface="Cambria Math" panose="02040503050406030204" pitchFamily="18" charset="0"/>
                                  </a:rPr>
                                  <m:t>𝑔</m:t>
                                </m:r>
                              </m:e>
                            </m:acc>
                          </m:e>
                          <m:sub>
                            <m:r>
                              <a:rPr lang="en-US" altLang="zh-CN" sz="1800" i="1">
                                <a:latin typeface="Cambria Math" panose="02040503050406030204" pitchFamily="18" charset="0"/>
                              </a:rPr>
                              <m:t>𝑚</m:t>
                            </m:r>
                          </m:sub>
                        </m:sSub>
                        <m:d>
                          <m:dPr>
                            <m:ctrlPr>
                              <a:rPr lang="en-US" altLang="zh-CN" sz="1800" i="1">
                                <a:latin typeface="Cambria Math" panose="02040503050406030204" pitchFamily="18" charset="0"/>
                              </a:rPr>
                            </m:ctrlPr>
                          </m:dPr>
                          <m:e>
                            <m:r>
                              <a:rPr lang="en-US" altLang="zh-CN" sz="1800" i="1">
                                <a:latin typeface="Cambria Math" panose="02040503050406030204" pitchFamily="18" charset="0"/>
                              </a:rPr>
                              <m:t>𝑥</m:t>
                            </m:r>
                          </m:e>
                        </m:d>
                      </m:e>
                    </m:d>
                  </m:oMath>
                </a14:m>
                <a:endParaRPr lang="en-US" altLang="zh-CN" sz="2800" dirty="0"/>
              </a:p>
              <a:p>
                <a:pPr marL="0" indent="0" algn="ctr">
                  <a:buNone/>
                </a:pPr>
                <a:r>
                  <a:rPr lang="en-US" altLang="zh-CN" sz="2800" dirty="0"/>
                  <a:t>UK=L</a:t>
                </a:r>
                <a:endParaRPr lang="zh-CN" altLang="zh-CN" sz="2800" dirty="0"/>
              </a:p>
              <a:p>
                <a:endParaRPr kumimoji="1" lang="zh-CN" altLang="en-US" sz="1600" dirty="0"/>
              </a:p>
            </p:txBody>
          </p:sp>
        </mc:Choice>
        <mc:Fallback xmlns="">
          <p:sp>
            <p:nvSpPr>
              <p:cNvPr id="3" name="内容占位符 2">
                <a:extLst>
                  <a:ext uri="{FF2B5EF4-FFF2-40B4-BE49-F238E27FC236}">
                    <a16:creationId xmlns:a16="http://schemas.microsoft.com/office/drawing/2014/main" id="{52BB4EF5-5A63-8C46-BBB7-D6A61146F4D0}"/>
                  </a:ext>
                </a:extLst>
              </p:cNvPr>
              <p:cNvSpPr>
                <a:spLocks noGrp="1" noRot="1" noChangeAspect="1" noMove="1" noResize="1" noEditPoints="1" noAdjustHandles="1" noChangeArrowheads="1" noChangeShapeType="1" noTextEdit="1"/>
              </p:cNvSpPr>
              <p:nvPr>
                <p:ph idx="1"/>
              </p:nvPr>
            </p:nvSpPr>
            <p:spPr>
              <a:xfrm>
                <a:off x="457200" y="1196752"/>
                <a:ext cx="8229600" cy="5256584"/>
              </a:xfrm>
              <a:blipFill>
                <a:blip r:embed="rId2"/>
                <a:stretch>
                  <a:fillRect l="-309" b="-1928"/>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0EF3B582-53F3-2D45-BD68-F6B5A818F1DD}"/>
              </a:ext>
            </a:extLst>
          </p:cNvPr>
          <p:cNvSpPr>
            <a:spLocks noGrp="1"/>
          </p:cNvSpPr>
          <p:nvPr>
            <p:ph type="title"/>
          </p:nvPr>
        </p:nvSpPr>
        <p:spPr>
          <a:xfrm>
            <a:off x="457200" y="274638"/>
            <a:ext cx="8229600" cy="1143000"/>
          </a:xfrm>
        </p:spPr>
        <p:txBody>
          <a:bodyPr/>
          <a:lstStyle/>
          <a:p>
            <a:pPr algn="l"/>
            <a:r>
              <a:rPr kumimoji="1" lang="en-US" altLang="zh-CN" sz="2800" dirty="0"/>
              <a:t>Eigenvalues</a:t>
            </a:r>
            <a:r>
              <a:rPr kumimoji="1" lang="zh-CN" altLang="en-US" sz="2800" dirty="0"/>
              <a:t> </a:t>
            </a:r>
            <a:r>
              <a:rPr kumimoji="1" lang="en-US" altLang="zh-CN" sz="2800" dirty="0"/>
              <a:t>and</a:t>
            </a:r>
            <a:r>
              <a:rPr kumimoji="1" lang="zh-CN" altLang="en-US" sz="2800" dirty="0"/>
              <a:t> </a:t>
            </a:r>
            <a:r>
              <a:rPr kumimoji="1" lang="en-US" altLang="zh-CN" sz="2800" dirty="0"/>
              <a:t>Eigenfunctions</a:t>
            </a:r>
            <a:r>
              <a:rPr kumimoji="1" lang="zh-CN" altLang="en-US" sz="2800" dirty="0"/>
              <a:t> </a:t>
            </a:r>
            <a:r>
              <a:rPr kumimoji="1" lang="en-US" altLang="zh-CN" sz="2800" dirty="0"/>
              <a:t>of</a:t>
            </a:r>
            <a:r>
              <a:rPr kumimoji="1" lang="zh-CN" altLang="en-US" sz="2800" dirty="0"/>
              <a:t> </a:t>
            </a:r>
            <a:r>
              <a:rPr kumimoji="1" lang="en-US" altLang="zh-CN" sz="2800" dirty="0"/>
              <a:t>Koopman</a:t>
            </a:r>
            <a:r>
              <a:rPr kumimoji="1" lang="zh-CN" altLang="en-US" sz="2800" dirty="0"/>
              <a:t> </a:t>
            </a:r>
            <a:r>
              <a:rPr kumimoji="1" lang="en-US" altLang="zh-CN" sz="2800" dirty="0"/>
              <a:t>Operator</a:t>
            </a:r>
            <a:endParaRPr kumimoji="1" lang="zh-CN" altLang="en-US" sz="2800" dirty="0"/>
          </a:p>
        </p:txBody>
      </p:sp>
      <p:pic>
        <p:nvPicPr>
          <p:cNvPr id="5" name="图片 4">
            <a:extLst>
              <a:ext uri="{FF2B5EF4-FFF2-40B4-BE49-F238E27FC236}">
                <a16:creationId xmlns:a16="http://schemas.microsoft.com/office/drawing/2014/main" id="{4A5C45FA-FD31-E04C-903E-553FD1797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p:pic>
        <p:nvPicPr>
          <p:cNvPr id="6" name="图片 5">
            <a:extLst>
              <a:ext uri="{FF2B5EF4-FFF2-40B4-BE49-F238E27FC236}">
                <a16:creationId xmlns:a16="http://schemas.microsoft.com/office/drawing/2014/main" id="{6ACEC65F-824E-9241-A109-68FD5E34BC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53" y="6149192"/>
            <a:ext cx="2075575" cy="664184"/>
          </a:xfrm>
          <a:prstGeom prst="rect">
            <a:avLst/>
          </a:prstGeom>
        </p:spPr>
      </p:pic>
    </p:spTree>
    <p:extLst>
      <p:ext uri="{BB962C8B-B14F-4D97-AF65-F5344CB8AC3E}">
        <p14:creationId xmlns:p14="http://schemas.microsoft.com/office/powerpoint/2010/main" val="4256045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26808-6E44-084D-8299-B738C14D3B24}"/>
              </a:ext>
            </a:extLst>
          </p:cNvPr>
          <p:cNvSpPr>
            <a:spLocks noGrp="1"/>
          </p:cNvSpPr>
          <p:nvPr>
            <p:ph type="title"/>
          </p:nvPr>
        </p:nvSpPr>
        <p:spPr/>
        <p:txBody>
          <a:bodyPr/>
          <a:lstStyle/>
          <a:p>
            <a:pPr algn="l"/>
            <a:r>
              <a:rPr kumimoji="1" lang="en-US" altLang="zh-CN" dirty="0"/>
              <a:t>Koopman</a:t>
            </a:r>
            <a:r>
              <a:rPr kumimoji="1" lang="zh-CN" altLang="en-US" dirty="0"/>
              <a:t> </a:t>
            </a:r>
            <a:r>
              <a:rPr kumimoji="1" lang="en-US" altLang="zh-CN" dirty="0"/>
              <a:t>Analysis</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81C5861-1601-3249-932B-3160DA96BA78}"/>
                  </a:ext>
                </a:extLst>
              </p:cNvPr>
              <p:cNvSpPr>
                <a:spLocks noGrp="1"/>
              </p:cNvSpPr>
              <p:nvPr>
                <p:ph idx="1"/>
              </p:nvPr>
            </p:nvSpPr>
            <p:spPr/>
            <p:txBody>
              <a:bodyPr/>
              <a:lstStyle/>
              <a:p>
                <a:pPr marL="514350" indent="-514350">
                  <a:buFont typeface="+mj-lt"/>
                  <a:buAutoNum type="arabicPeriod"/>
                </a:pPr>
                <a:r>
                  <a:rPr kumimoji="1" lang="en" altLang="zh-CN" sz="2000" dirty="0"/>
                  <a:t>Obtain the characteristic data of the system</a:t>
                </a:r>
              </a:p>
              <a:p>
                <a:pPr marL="514350" indent="-514350">
                  <a:buFont typeface="+mj-lt"/>
                  <a:buAutoNum type="arabicPeriod"/>
                </a:pPr>
                <a:r>
                  <a:rPr kumimoji="1" lang="en" altLang="zh-CN" sz="2000" dirty="0"/>
                  <a:t>Determine the function space (form of the basis function, the number of evolution </a:t>
                </a:r>
                <a:r>
                  <a:rPr kumimoji="1" lang="en-US" altLang="zh-CN" sz="2000" dirty="0"/>
                  <a:t>lattice</a:t>
                </a:r>
                <a:r>
                  <a:rPr kumimoji="1" lang="en" altLang="zh-CN" sz="2000" dirty="0"/>
                  <a:t> </a:t>
                </a:r>
                <a:r>
                  <a:rPr kumimoji="1" lang="en-US" altLang="zh-CN" sz="2000" dirty="0"/>
                  <a:t>and</a:t>
                </a:r>
                <a:r>
                  <a:rPr kumimoji="1" lang="zh-CN" altLang="en-US" sz="2000" dirty="0"/>
                  <a:t> </a:t>
                </a:r>
                <a:r>
                  <a:rPr kumimoji="1" lang="en" altLang="zh-CN" sz="2000" dirty="0"/>
                  <a:t>function </a:t>
                </a:r>
                <a:r>
                  <a:rPr kumimoji="1" lang="en-US" altLang="zh-CN" sz="2000" dirty="0"/>
                  <a:t>lattice</a:t>
                </a:r>
                <a:r>
                  <a:rPr kumimoji="1" lang="en" altLang="zh-CN" sz="2000" dirty="0"/>
                  <a:t>)</a:t>
                </a:r>
              </a:p>
              <a:p>
                <a:pPr marL="514350" indent="-514350">
                  <a:buFont typeface="+mj-lt"/>
                  <a:buAutoNum type="arabicPeriod"/>
                </a:pPr>
                <a:r>
                  <a:rPr kumimoji="1" lang="en" altLang="zh-CN" sz="2000" dirty="0"/>
                  <a:t>Determining the data matrix K at a certain moment and the evolved data matrix L</a:t>
                </a:r>
              </a:p>
              <a:p>
                <a:pPr marL="514350" indent="-514350">
                  <a:buFont typeface="+mj-lt"/>
                  <a:buAutoNum type="arabicPeriod"/>
                </a:pPr>
                <a:r>
                  <a:rPr kumimoji="1" lang="en" altLang="zh-CN" sz="2000" dirty="0"/>
                  <a:t>Calculate the matrix representation of the Koopman operator from UK=L</a:t>
                </a:r>
              </a:p>
              <a:p>
                <a:pPr marL="514350" indent="-514350">
                  <a:buFont typeface="+mj-lt"/>
                  <a:buAutoNum type="arabicPeriod"/>
                </a:pPr>
                <a:r>
                  <a:rPr kumimoji="1" lang="en" altLang="zh-CN" sz="2000" dirty="0"/>
                  <a:t>Calculate the eigenvalues and eigenfunctions of Koopman operators</a:t>
                </a:r>
              </a:p>
              <a:p>
                <a:pPr marL="514350" indent="-514350">
                  <a:buFont typeface="+mj-lt"/>
                  <a:buAutoNum type="arabicPeriod"/>
                </a:pPr>
                <a:r>
                  <a:rPr kumimoji="1" lang="en" altLang="zh-CN" sz="2000" dirty="0"/>
                  <a:t>Find out the eigenvalues and eigenfunctions we care about</a:t>
                </a:r>
                <a:r>
                  <a:rPr kumimoji="1" lang="zh-CN" altLang="en-US" sz="2000" dirty="0"/>
                  <a:t> </a:t>
                </a:r>
                <a:r>
                  <a:rPr kumimoji="1" lang="en-US" altLang="zh-CN" sz="2000" dirty="0"/>
                  <a:t>(such</a:t>
                </a:r>
                <a:r>
                  <a:rPr kumimoji="1" lang="zh-CN" altLang="en-US" sz="2000" dirty="0"/>
                  <a:t> </a:t>
                </a:r>
                <a:r>
                  <a:rPr kumimoji="1" lang="en-US" altLang="zh-CN" sz="2000" dirty="0"/>
                  <a:t>as</a:t>
                </a:r>
                <a:r>
                  <a:rPr kumimoji="1" lang="zh-CN" altLang="en-US" sz="2000" dirty="0"/>
                  <a:t> </a:t>
                </a:r>
                <a14:m>
                  <m:oMath xmlns:m="http://schemas.openxmlformats.org/officeDocument/2006/math">
                    <m:d>
                      <m:dPr>
                        <m:begChr m:val="|"/>
                        <m:endChr m:val="|"/>
                        <m:ctrlPr>
                          <a:rPr kumimoji="1" lang="en-US" altLang="zh-CN" sz="2000" i="1" smtClean="0">
                            <a:latin typeface="Cambria Math" panose="02040503050406030204" pitchFamily="18" charset="0"/>
                          </a:rPr>
                        </m:ctrlPr>
                      </m:dPr>
                      <m:e>
                        <m:r>
                          <a:rPr kumimoji="1" lang="zh-CN" altLang="en-US" sz="2000" i="1">
                            <a:latin typeface="Cambria Math" panose="02040503050406030204" pitchFamily="18" charset="0"/>
                          </a:rPr>
                          <m:t>𝜆</m:t>
                        </m:r>
                      </m:e>
                    </m:d>
                    <m:r>
                      <a:rPr kumimoji="1" lang="en-US" altLang="zh-CN" sz="2000" b="0" i="1" smtClean="0">
                        <a:latin typeface="Cambria Math" panose="02040503050406030204" pitchFamily="18" charset="0"/>
                      </a:rPr>
                      <m:t>=1</m:t>
                    </m:r>
                  </m:oMath>
                </a14:m>
                <a:r>
                  <a:rPr kumimoji="1" lang="en-US" altLang="zh-CN" sz="2000" dirty="0"/>
                  <a:t>)</a:t>
                </a:r>
                <a:endParaRPr kumimoji="1" lang="en" altLang="zh-CN" sz="2000" dirty="0"/>
              </a:p>
              <a:p>
                <a:pPr marL="514350" indent="-514350">
                  <a:buFont typeface="+mj-lt"/>
                  <a:buAutoNum type="arabicPeriod"/>
                </a:pPr>
                <a:r>
                  <a:rPr kumimoji="1" lang="en" altLang="zh-CN" sz="2000" dirty="0"/>
                  <a:t>System characteristic analysis</a:t>
                </a:r>
                <a:endParaRPr kumimoji="1" lang="zh-CN" altLang="en-US" sz="2000" dirty="0"/>
              </a:p>
            </p:txBody>
          </p:sp>
        </mc:Choice>
        <mc:Fallback>
          <p:sp>
            <p:nvSpPr>
              <p:cNvPr id="3" name="内容占位符 2">
                <a:extLst>
                  <a:ext uri="{FF2B5EF4-FFF2-40B4-BE49-F238E27FC236}">
                    <a16:creationId xmlns:a16="http://schemas.microsoft.com/office/drawing/2014/main" id="{881C5861-1601-3249-932B-3160DA96BA78}"/>
                  </a:ext>
                </a:extLst>
              </p:cNvPr>
              <p:cNvSpPr>
                <a:spLocks noGrp="1" noRot="1" noChangeAspect="1" noMove="1" noResize="1" noEditPoints="1" noAdjustHandles="1" noChangeArrowheads="1" noChangeShapeType="1" noTextEdit="1"/>
              </p:cNvSpPr>
              <p:nvPr>
                <p:ph idx="1"/>
              </p:nvPr>
            </p:nvSpPr>
            <p:spPr>
              <a:blipFill>
                <a:blip r:embed="rId2"/>
                <a:stretch>
                  <a:fillRect l="-772" t="-560" r="-926"/>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67DAA29F-249C-A749-8729-80C4C78AD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53" y="6149192"/>
            <a:ext cx="2075575" cy="664184"/>
          </a:xfrm>
          <a:prstGeom prst="rect">
            <a:avLst/>
          </a:prstGeom>
        </p:spPr>
      </p:pic>
      <p:pic>
        <p:nvPicPr>
          <p:cNvPr id="5" name="图片 4">
            <a:extLst>
              <a:ext uri="{FF2B5EF4-FFF2-40B4-BE49-F238E27FC236}">
                <a16:creationId xmlns:a16="http://schemas.microsoft.com/office/drawing/2014/main" id="{EFD79B78-0782-C046-B62B-BF161161DA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p:spTree>
    <p:extLst>
      <p:ext uri="{BB962C8B-B14F-4D97-AF65-F5344CB8AC3E}">
        <p14:creationId xmlns:p14="http://schemas.microsoft.com/office/powerpoint/2010/main" val="3218295668"/>
      </p:ext>
    </p:extLst>
  </p:cSld>
  <p:clrMapOvr>
    <a:masterClrMapping/>
  </p:clrMapOvr>
</p:sld>
</file>

<file path=ppt/theme/theme1.xml><?xml version="1.0" encoding="utf-8"?>
<a:theme xmlns:a="http://schemas.openxmlformats.org/drawingml/2006/main" name="7_Office 主题">
  <a:themeElements>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微笑PPT - 小A">
  <a:themeElements>
    <a:clrScheme name="微笑PPT - 小A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fontScheme name="微笑PPT - 小A">
      <a:majorFont>
        <a:latin typeface="Arial"/>
        <a:ea typeface="微软雅黑"/>
        <a:cs typeface="宋体"/>
      </a:majorFont>
      <a:minorFont>
        <a:latin typeface="Arial"/>
        <a:ea typeface="微软雅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微笑PPT - 小A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423</TotalTime>
  <Pages>0</Pages>
  <Words>902</Words>
  <Characters>0</Characters>
  <Application>Microsoft Macintosh PowerPoint</Application>
  <DocSecurity>0</DocSecurity>
  <PresentationFormat>全屏显示(4:3)</PresentationFormat>
  <Lines>0</Lines>
  <Paragraphs>141</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22</vt:i4>
      </vt:variant>
    </vt:vector>
  </HeadingPairs>
  <TitlesOfParts>
    <vt:vector size="30" baseType="lpstr">
      <vt:lpstr>微软雅黑</vt:lpstr>
      <vt:lpstr>Kaiti SC</vt:lpstr>
      <vt:lpstr>Arial</vt:lpstr>
      <vt:lpstr>Calibri</vt:lpstr>
      <vt:lpstr>Cambria Math</vt:lpstr>
      <vt:lpstr>Wingdings</vt:lpstr>
      <vt:lpstr>7_Office 主题</vt:lpstr>
      <vt:lpstr>微笑PPT - 小A</vt:lpstr>
      <vt:lpstr>PowerPoint 演示文稿</vt:lpstr>
      <vt:lpstr>Koopman Operator Spectrum and Dynamic Model of Chaotic System  </vt:lpstr>
      <vt:lpstr>Dynamic System</vt:lpstr>
      <vt:lpstr>Koopman Operator</vt:lpstr>
      <vt:lpstr>Koopman Operator in Function Space</vt:lpstr>
      <vt:lpstr>Eigenvalues and Eigenfunctions of Koopman Operator</vt:lpstr>
      <vt:lpstr>Eigenvalues and Eigenfunctions of Koopman Operator</vt:lpstr>
      <vt:lpstr>Eigenvalues and Eigenfunctions of Koopman Operator</vt:lpstr>
      <vt:lpstr>Koopman Analysis</vt:lpstr>
      <vt:lpstr>Chaotic System</vt:lpstr>
      <vt:lpstr>Logistic Map</vt:lpstr>
      <vt:lpstr>Koopman eigenfunctions of Logistic Map</vt:lpstr>
      <vt:lpstr>Symbolic dynamics</vt:lpstr>
      <vt:lpstr>Koopman eigenfunctions of Logistic Map</vt:lpstr>
      <vt:lpstr>Henon map</vt:lpstr>
      <vt:lpstr>Koopman eigenfunctions of Henon Map</vt:lpstr>
      <vt:lpstr>Koopman eigenfunctions of Logistic Map</vt:lpstr>
      <vt:lpstr>Lorenz System</vt:lpstr>
      <vt:lpstr>Koopman eigenfunctions of Lorenz System</vt:lpstr>
      <vt:lpstr>Koopman eigenfunctions of Lorenz System</vt:lpstr>
      <vt:lpstr>Summary</vt:lpstr>
      <vt:lpstr>Thanks for your attention.</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嫩绿轻快简洁商务PPT模板</dc:title>
  <dc:subject>商务PPT模板</dc:subject>
  <dc:creator>PPT STORE</dc:creator>
  <cp:keywords>嫩绿 轻快 简洁 商务 PPT模板</cp:keywords>
  <dc:description> ☆ 感谢您使用PPT STORE网站平台上发布的免费原创作品，作品仅供个人或公司使用，为了您和PPT STORE以及原创作者的利益，请勿复制、传播、销售，否则将承担法律责任！_x000d_
_x000d_
  ☆ 其他网站或个人若进行转载发布PPT STORE平台的免费原创作品，请保留此文件和注释的完整性，并注明来源于 PPT STORE 官方网站：http://www.pptstore.net和PPT STORE 官方微博：http://weibo.com/pptstore_x000d_
     未按照要求转发或发布，PPT STORE平台将和原创作者共同维权，索取赔偿！_x000d_
_x000d_
  ☆ 感谢您支持原创设计事业，支持设计版权产品 ！_x000d_
_x000d_
  ☆ 本模板由PPT STORE官方网站 原创设计_x000d_
_x000d_
  ☆ PPT STORE 官方网站：http://www.pptstore.net_x000d_
_x000d_
  ☆ PPT STORE 官方微博：http://weibo.com/pptstore</dc:description>
  <cp:lastModifiedBy>Microsoft Office User</cp:lastModifiedBy>
  <cp:revision>43</cp:revision>
  <cp:lastPrinted>1899-12-30T00:00:00Z</cp:lastPrinted>
  <dcterms:created xsi:type="dcterms:W3CDTF">2011-12-30T10:33:19Z</dcterms:created>
  <dcterms:modified xsi:type="dcterms:W3CDTF">2019-05-18T03:10:50Z</dcterms:modified>
  <cp:category>原创免费PPT模板</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2052-8.1.0.2998</vt:lpwstr>
  </property>
</Properties>
</file>