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73" r:id="rId3"/>
    <p:sldId id="280" r:id="rId4"/>
    <p:sldId id="281" r:id="rId5"/>
    <p:sldId id="289" r:id="rId6"/>
    <p:sldId id="290" r:id="rId7"/>
    <p:sldId id="291" r:id="rId8"/>
    <p:sldId id="292" r:id="rId9"/>
    <p:sldId id="293" r:id="rId10"/>
    <p:sldId id="294" r:id="rId11"/>
    <p:sldId id="295" r:id="rId12"/>
    <p:sldId id="296" r:id="rId13"/>
    <p:sldId id="287" r:id="rId14"/>
    <p:sldId id="260" r:id="rId15"/>
    <p:sldId id="278" r:id="rId16"/>
  </p:sldIdLst>
  <p:sldSz cx="9144000" cy="5143500" type="screen16x9"/>
  <p:notesSz cx="6858000" cy="9144000"/>
  <p:embeddedFontLst>
    <p:embeddedFont>
      <p:font typeface="Inter" panose="020B0604020202020204" charset="0"/>
      <p:regular r:id="rId18"/>
      <p:bold r:id="rId19"/>
    </p:embeddedFont>
    <p:embeddedFont>
      <p:font typeface="Lato" panose="020F0502020204030203" pitchFamily="34"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562"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2828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1860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4934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1009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fa9105b10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fa9105b10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039a9bab5e_6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039a9bab5e_6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4523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0750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8303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4733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385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5945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039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s://www.packetcoders.io/a-beginners-guide-to-subnetting/"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hyperlink" Target="https://www.youtube.com/watch?v=BWZ-MHIhqjM&amp;list=PLIFyRwBY_4bQUE4IB5c4VPRyDoLgOdEx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DB1F"/>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769139" y="0"/>
            <a:ext cx="8333773" cy="5143500"/>
          </a:xfrm>
          <a:prstGeom prst="rect">
            <a:avLst/>
          </a:prstGeom>
          <a:noFill/>
          <a:ln>
            <a:noFill/>
          </a:ln>
        </p:spPr>
      </p:pic>
      <p:sp>
        <p:nvSpPr>
          <p:cNvPr id="55" name="Google Shape;55;p13"/>
          <p:cNvSpPr txBox="1">
            <a:spLocks noGrp="1"/>
          </p:cNvSpPr>
          <p:nvPr>
            <p:ph type="ctrTitle"/>
          </p:nvPr>
        </p:nvSpPr>
        <p:spPr>
          <a:xfrm>
            <a:off x="360000" y="1295025"/>
            <a:ext cx="5400000" cy="72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ru" sz="2510" b="1" dirty="0">
                <a:latin typeface="Inter"/>
                <a:ea typeface="Inter"/>
                <a:cs typeface="Inter"/>
                <a:sym typeface="Inter"/>
              </a:rPr>
              <a:t>THE ROLLING SCOPES SCHOOL</a:t>
            </a:r>
            <a:endParaRPr sz="2510" b="1" dirty="0">
              <a:latin typeface="Inter"/>
              <a:ea typeface="Inter"/>
              <a:cs typeface="Inter"/>
              <a:sym typeface="Inter"/>
            </a:endParaRPr>
          </a:p>
        </p:txBody>
      </p:sp>
      <p:sp>
        <p:nvSpPr>
          <p:cNvPr id="56" name="Google Shape;56;p13"/>
          <p:cNvSpPr txBox="1">
            <a:spLocks noGrp="1"/>
          </p:cNvSpPr>
          <p:nvPr>
            <p:ph type="subTitle" idx="1"/>
          </p:nvPr>
        </p:nvSpPr>
        <p:spPr>
          <a:xfrm>
            <a:off x="238977" y="2211750"/>
            <a:ext cx="5400000" cy="720000"/>
          </a:xfrm>
          <a:prstGeom prst="rect">
            <a:avLst/>
          </a:prstGeom>
        </p:spPr>
        <p:txBody>
          <a:bodyPr spcFirstLastPara="1" wrap="square" lIns="91425" tIns="91425" rIns="91425" bIns="91425" anchor="t" anchorCtr="0">
            <a:normAutofit fontScale="77500" lnSpcReduction="20000"/>
          </a:bodyPr>
          <a:lstStyle/>
          <a:p>
            <a:r>
              <a:rPr lang="en-US" b="1" i="0" dirty="0">
                <a:solidFill>
                  <a:srgbClr val="181A20"/>
                </a:solidFill>
                <a:effectLst/>
                <a:latin typeface="Open Sans" panose="020B0606030504020204" pitchFamily="34" charset="0"/>
              </a:rPr>
              <a:t>Networking Workshop: </a:t>
            </a:r>
            <a:br>
              <a:rPr lang="en-US" b="1" i="0" dirty="0">
                <a:solidFill>
                  <a:srgbClr val="181A20"/>
                </a:solidFill>
                <a:effectLst/>
                <a:latin typeface="Open Sans" panose="020B0606030504020204" pitchFamily="34" charset="0"/>
              </a:rPr>
            </a:br>
            <a:r>
              <a:rPr lang="en-US" b="1" i="0" dirty="0">
                <a:solidFill>
                  <a:srgbClr val="181A20"/>
                </a:solidFill>
                <a:effectLst/>
                <a:latin typeface="Open Sans" panose="020B0606030504020204" pitchFamily="34" charset="0"/>
              </a:rPr>
              <a:t>Subnetting Fundamentals</a:t>
            </a:r>
          </a:p>
        </p:txBody>
      </p:sp>
      <p:sp>
        <p:nvSpPr>
          <p:cNvPr id="2" name="Google Shape;56;p13">
            <a:extLst>
              <a:ext uri="{FF2B5EF4-FFF2-40B4-BE49-F238E27FC236}">
                <a16:creationId xmlns:a16="http://schemas.microsoft.com/office/drawing/2014/main" id="{969CDDF7-71B1-7D1C-AD49-1CA220A27A90}"/>
              </a:ext>
            </a:extLst>
          </p:cNvPr>
          <p:cNvSpPr txBox="1">
            <a:spLocks/>
          </p:cNvSpPr>
          <p:nvPr/>
        </p:nvSpPr>
        <p:spPr>
          <a:xfrm>
            <a:off x="0" y="4221617"/>
            <a:ext cx="1902758" cy="46468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r>
              <a:rPr lang="fr-FR" sz="1600" dirty="0"/>
              <a:t>Emil Garipov</a:t>
            </a:r>
            <a:endParaRPr lang="fr-FR" sz="1600" dirty="0">
              <a:solidFill>
                <a:schemeClr val="lt1"/>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sp>
      <p:sp>
        <p:nvSpPr>
          <p:cNvPr id="196" name="Google Shape;196;p30"/>
          <p:cNvSpPr/>
          <p:nvPr/>
        </p:nvSpPr>
        <p:spPr>
          <a:xfrm>
            <a:off x="-7600" y="360000"/>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211438" y="292156"/>
            <a:ext cx="6458303" cy="784800"/>
          </a:xfrm>
          <a:prstGeom prst="rect">
            <a:avLst/>
          </a:prstGeom>
        </p:spPr>
        <p:txBody>
          <a:bodyPr spcFirstLastPara="1" wrap="square" lIns="91425" tIns="91425" rIns="91425" bIns="91425" anchor="t" anchorCtr="0">
            <a:spAutoFit/>
          </a:bodyPr>
          <a:lstStyle/>
          <a:p>
            <a:r>
              <a:rPr lang="en-US" sz="2000" b="1" dirty="0">
                <a:solidFill>
                  <a:srgbClr val="181A20"/>
                </a:solidFill>
                <a:latin typeface="Open Sans" panose="020B0606030504020204" pitchFamily="34" charset="0"/>
              </a:rPr>
              <a:t>Task two</a:t>
            </a:r>
            <a:br>
              <a:rPr lang="en-US" sz="1400" b="1" i="0" dirty="0">
                <a:solidFill>
                  <a:srgbClr val="181A20"/>
                </a:solidFill>
                <a:effectLst/>
                <a:latin typeface="Open Sans" panose="020B0606030504020204" pitchFamily="34" charset="0"/>
              </a:rPr>
            </a:br>
            <a:endParaRPr sz="1900" b="1" dirty="0">
              <a:latin typeface="Inter"/>
              <a:ea typeface="Inter"/>
              <a:cs typeface="Inter"/>
              <a:sym typeface="Inter"/>
            </a:endParaRPr>
          </a:p>
        </p:txBody>
      </p:sp>
      <p:pic>
        <p:nvPicPr>
          <p:cNvPr id="3" name="Google Shape;121;p20">
            <a:extLst>
              <a:ext uri="{FF2B5EF4-FFF2-40B4-BE49-F238E27FC236}">
                <a16:creationId xmlns:a16="http://schemas.microsoft.com/office/drawing/2014/main" id="{DA1AC6DA-92DB-C990-0819-AE3FD530DF8D}"/>
              </a:ext>
            </a:extLst>
          </p:cNvPr>
          <p:cNvPicPr preferRelativeResize="0"/>
          <p:nvPr/>
        </p:nvPicPr>
        <p:blipFill>
          <a:blip r:embed="rId3">
            <a:alphaModFix/>
          </a:blip>
          <a:stretch>
            <a:fillRect/>
          </a:stretch>
        </p:blipFill>
        <p:spPr>
          <a:xfrm>
            <a:off x="7292414" y="175203"/>
            <a:ext cx="1058441" cy="1373329"/>
          </a:xfrm>
          <a:prstGeom prst="rect">
            <a:avLst/>
          </a:prstGeom>
          <a:noFill/>
          <a:ln>
            <a:noFill/>
          </a:ln>
        </p:spPr>
      </p:pic>
      <p:graphicFrame>
        <p:nvGraphicFramePr>
          <p:cNvPr id="4" name="Table 6">
            <a:extLst>
              <a:ext uri="{FF2B5EF4-FFF2-40B4-BE49-F238E27FC236}">
                <a16:creationId xmlns:a16="http://schemas.microsoft.com/office/drawing/2014/main" id="{1F0A054E-EF66-5208-0DF3-86CF03B1F053}"/>
              </a:ext>
            </a:extLst>
          </p:cNvPr>
          <p:cNvGraphicFramePr>
            <a:graphicFrameLocks noGrp="1"/>
          </p:cNvGraphicFramePr>
          <p:nvPr>
            <p:extLst>
              <p:ext uri="{D42A27DB-BD31-4B8C-83A1-F6EECF244321}">
                <p14:modId xmlns:p14="http://schemas.microsoft.com/office/powerpoint/2010/main" val="2140869853"/>
              </p:ext>
            </p:extLst>
          </p:nvPr>
        </p:nvGraphicFramePr>
        <p:xfrm>
          <a:off x="5561418" y="2493683"/>
          <a:ext cx="1569414" cy="1203296"/>
        </p:xfrm>
        <a:graphic>
          <a:graphicData uri="http://schemas.openxmlformats.org/drawingml/2006/table">
            <a:tbl>
              <a:tblPr firstRow="1" bandRow="1">
                <a:tableStyleId>{5C22544A-7EE6-4342-B048-85BDC9FD1C3A}</a:tableStyleId>
              </a:tblPr>
              <a:tblGrid>
                <a:gridCol w="392354">
                  <a:extLst>
                    <a:ext uri="{9D8B030D-6E8A-4147-A177-3AD203B41FA5}">
                      <a16:colId xmlns:a16="http://schemas.microsoft.com/office/drawing/2014/main" val="1914953155"/>
                    </a:ext>
                  </a:extLst>
                </a:gridCol>
                <a:gridCol w="397772">
                  <a:extLst>
                    <a:ext uri="{9D8B030D-6E8A-4147-A177-3AD203B41FA5}">
                      <a16:colId xmlns:a16="http://schemas.microsoft.com/office/drawing/2014/main" val="804412408"/>
                    </a:ext>
                  </a:extLst>
                </a:gridCol>
                <a:gridCol w="779288">
                  <a:extLst>
                    <a:ext uri="{9D8B030D-6E8A-4147-A177-3AD203B41FA5}">
                      <a16:colId xmlns:a16="http://schemas.microsoft.com/office/drawing/2014/main" val="3264545646"/>
                    </a:ext>
                  </a:extLst>
                </a:gridCol>
              </a:tblGrid>
              <a:tr h="619200">
                <a:tc gridSpan="2">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0-63</a:t>
                      </a:r>
                    </a:p>
                  </a:txBody>
                  <a:tcPr/>
                </a:tc>
                <a:tc hMerge="1">
                  <a:txBody>
                    <a:bodyPr/>
                    <a:lstStyle/>
                    <a:p>
                      <a:endParaRPr lang="en-US" dirty="0"/>
                    </a:p>
                  </a:txBody>
                  <a:tcPr>
                    <a:solidFill>
                      <a:srgbClr val="92D050"/>
                    </a:solidFill>
                  </a:tcPr>
                </a:tc>
                <a:tc rowSpan="2">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128-255</a:t>
                      </a:r>
                    </a:p>
                  </a:txBody>
                  <a:tcPr>
                    <a:solidFill>
                      <a:srgbClr val="FF0000"/>
                    </a:solidFill>
                  </a:tcPr>
                </a:tc>
                <a:extLst>
                  <a:ext uri="{0D108BD9-81ED-4DB2-BD59-A6C34878D82A}">
                    <a16:rowId xmlns:a16="http://schemas.microsoft.com/office/drawing/2014/main" val="3253216713"/>
                  </a:ext>
                </a:extLst>
              </a:tr>
              <a:tr h="584096">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tx1"/>
                          </a:solidFill>
                          <a:latin typeface="+mn-lt"/>
                          <a:ea typeface="+mn-ea"/>
                          <a:cs typeface="+mn-cs"/>
                          <a:sym typeface="Arial"/>
                        </a:rPr>
                        <a:t>64-95</a:t>
                      </a:r>
                    </a:p>
                  </a:txBody>
                  <a:tcPr>
                    <a:solidFill>
                      <a:srgbClr val="FFFF0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96-127</a:t>
                      </a:r>
                    </a:p>
                  </a:txBody>
                  <a:tcPr>
                    <a:solidFill>
                      <a:srgbClr val="7030A0"/>
                    </a:solidFill>
                  </a:tcPr>
                </a:tc>
                <a:tc vMerge="1">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4">
                        <a:lumMod val="60000"/>
                        <a:lumOff val="40000"/>
                      </a:schemeClr>
                    </a:solidFill>
                  </a:tcPr>
                </a:tc>
                <a:extLst>
                  <a:ext uri="{0D108BD9-81ED-4DB2-BD59-A6C34878D82A}">
                    <a16:rowId xmlns:a16="http://schemas.microsoft.com/office/drawing/2014/main" val="257547346"/>
                  </a:ext>
                </a:extLst>
              </a:tr>
            </a:tbl>
          </a:graphicData>
        </a:graphic>
      </p:graphicFrame>
      <p:sp>
        <p:nvSpPr>
          <p:cNvPr id="2" name="Google Shape;142;p22">
            <a:extLst>
              <a:ext uri="{FF2B5EF4-FFF2-40B4-BE49-F238E27FC236}">
                <a16:creationId xmlns:a16="http://schemas.microsoft.com/office/drawing/2014/main" id="{459D377C-C59C-244F-2A06-3131FF715B1A}"/>
              </a:ext>
            </a:extLst>
          </p:cNvPr>
          <p:cNvSpPr txBox="1">
            <a:spLocks/>
          </p:cNvSpPr>
          <p:nvPr/>
        </p:nvSpPr>
        <p:spPr>
          <a:xfrm>
            <a:off x="211437" y="1369111"/>
            <a:ext cx="4932063" cy="1046969"/>
          </a:xfrm>
          <a:prstGeom prst="rect">
            <a:avLst/>
          </a:prstGeom>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2000" b="0" i="0" dirty="0">
                <a:solidFill>
                  <a:srgbClr val="000000"/>
                </a:solidFill>
                <a:effectLst/>
              </a:rPr>
              <a:t>Based on the provided network topology and information, construct an addressing scheme that employs Variable Length Subnet Masks (VLSM). Represent the subnets in boxes, and use color or shading to indicate the sub-subnets within each box. The business will be utilizing the Class C address 193.20.2.0.</a:t>
            </a:r>
          </a:p>
        </p:txBody>
      </p:sp>
      <p:pic>
        <p:nvPicPr>
          <p:cNvPr id="10" name="Picture 9" descr="A close-up of a diagram&#10;&#10;Description automatically generated">
            <a:extLst>
              <a:ext uri="{FF2B5EF4-FFF2-40B4-BE49-F238E27FC236}">
                <a16:creationId xmlns:a16="http://schemas.microsoft.com/office/drawing/2014/main" id="{6CDDB442-DDA4-CFF7-028A-D5B18A8825FC}"/>
              </a:ext>
            </a:extLst>
          </p:cNvPr>
          <p:cNvPicPr>
            <a:picLocks noChangeAspect="1"/>
          </p:cNvPicPr>
          <p:nvPr/>
        </p:nvPicPr>
        <p:blipFill>
          <a:blip r:embed="rId4"/>
          <a:stretch>
            <a:fillRect/>
          </a:stretch>
        </p:blipFill>
        <p:spPr>
          <a:xfrm>
            <a:off x="349550" y="2516736"/>
            <a:ext cx="4743803" cy="1157190"/>
          </a:xfrm>
          <a:prstGeom prst="rect">
            <a:avLst/>
          </a:prstGeom>
        </p:spPr>
      </p:pic>
    </p:spTree>
    <p:extLst>
      <p:ext uri="{BB962C8B-B14F-4D97-AF65-F5344CB8AC3E}">
        <p14:creationId xmlns:p14="http://schemas.microsoft.com/office/powerpoint/2010/main" val="58645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sp>
      <p:sp>
        <p:nvSpPr>
          <p:cNvPr id="196" name="Google Shape;196;p30"/>
          <p:cNvSpPr/>
          <p:nvPr/>
        </p:nvSpPr>
        <p:spPr>
          <a:xfrm>
            <a:off x="-7600" y="360000"/>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211438" y="292156"/>
            <a:ext cx="6458303" cy="784800"/>
          </a:xfrm>
          <a:prstGeom prst="rect">
            <a:avLst/>
          </a:prstGeom>
        </p:spPr>
        <p:txBody>
          <a:bodyPr spcFirstLastPara="1" wrap="square" lIns="91425" tIns="91425" rIns="91425" bIns="91425" anchor="t" anchorCtr="0">
            <a:spAutoFit/>
          </a:bodyPr>
          <a:lstStyle/>
          <a:p>
            <a:r>
              <a:rPr lang="en-US" sz="2000" b="1" dirty="0">
                <a:solidFill>
                  <a:srgbClr val="181A20"/>
                </a:solidFill>
                <a:latin typeface="Open Sans" panose="020B0606030504020204" pitchFamily="34" charset="0"/>
              </a:rPr>
              <a:t>Task three</a:t>
            </a:r>
            <a:br>
              <a:rPr lang="en-US" sz="1400" b="1" i="0" dirty="0">
                <a:solidFill>
                  <a:srgbClr val="181A20"/>
                </a:solidFill>
                <a:effectLst/>
                <a:latin typeface="Open Sans" panose="020B0606030504020204" pitchFamily="34" charset="0"/>
              </a:rPr>
            </a:br>
            <a:endParaRPr sz="1900" b="1" dirty="0">
              <a:latin typeface="Inter"/>
              <a:ea typeface="Inter"/>
              <a:cs typeface="Inter"/>
              <a:sym typeface="Inter"/>
            </a:endParaRPr>
          </a:p>
        </p:txBody>
      </p:sp>
      <p:pic>
        <p:nvPicPr>
          <p:cNvPr id="3" name="Google Shape;121;p20">
            <a:extLst>
              <a:ext uri="{FF2B5EF4-FFF2-40B4-BE49-F238E27FC236}">
                <a16:creationId xmlns:a16="http://schemas.microsoft.com/office/drawing/2014/main" id="{DA1AC6DA-92DB-C990-0819-AE3FD530DF8D}"/>
              </a:ext>
            </a:extLst>
          </p:cNvPr>
          <p:cNvPicPr preferRelativeResize="0"/>
          <p:nvPr/>
        </p:nvPicPr>
        <p:blipFill>
          <a:blip r:embed="rId3">
            <a:alphaModFix/>
          </a:blip>
          <a:stretch>
            <a:fillRect/>
          </a:stretch>
        </p:blipFill>
        <p:spPr>
          <a:xfrm>
            <a:off x="7292414" y="175203"/>
            <a:ext cx="1058441" cy="1373329"/>
          </a:xfrm>
          <a:prstGeom prst="rect">
            <a:avLst/>
          </a:prstGeom>
          <a:noFill/>
          <a:ln>
            <a:noFill/>
          </a:ln>
        </p:spPr>
      </p:pic>
      <p:sp>
        <p:nvSpPr>
          <p:cNvPr id="2" name="Google Shape;142;p22">
            <a:extLst>
              <a:ext uri="{FF2B5EF4-FFF2-40B4-BE49-F238E27FC236}">
                <a16:creationId xmlns:a16="http://schemas.microsoft.com/office/drawing/2014/main" id="{459D377C-C59C-244F-2A06-3131FF715B1A}"/>
              </a:ext>
            </a:extLst>
          </p:cNvPr>
          <p:cNvSpPr txBox="1">
            <a:spLocks/>
          </p:cNvSpPr>
          <p:nvPr/>
        </p:nvSpPr>
        <p:spPr>
          <a:xfrm>
            <a:off x="242277" y="1235886"/>
            <a:ext cx="4932063" cy="1046969"/>
          </a:xfrm>
          <a:prstGeom prst="rect">
            <a:avLst/>
          </a:prstGeom>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2000" b="0" i="0" dirty="0">
                <a:solidFill>
                  <a:srgbClr val="000000"/>
                </a:solidFill>
                <a:effectLst/>
              </a:rPr>
              <a:t>Based on the provided network topology and information, construct an addressing scheme that employs Variable Length Subnet Masks (VLSM). Represent the subnets in “</a:t>
            </a:r>
            <a:r>
              <a:rPr lang="en-US" sz="2000" dirty="0"/>
              <a:t>LAN Address: X.X.X.X/X”</a:t>
            </a:r>
            <a:r>
              <a:rPr lang="en-US" sz="2000" b="0" i="0" dirty="0">
                <a:solidFill>
                  <a:srgbClr val="000000"/>
                </a:solidFill>
                <a:effectLst/>
              </a:rPr>
              <a:t>, and use color or shading to indicate the sub-subnets within each box. The business will be utilizing the Class C address </a:t>
            </a:r>
            <a:r>
              <a:rPr lang="en-US" sz="2000" dirty="0"/>
              <a:t>223.25.36.0</a:t>
            </a:r>
            <a:endParaRPr lang="en-US" sz="2000" b="0" i="0" dirty="0">
              <a:solidFill>
                <a:srgbClr val="000000"/>
              </a:solidFill>
              <a:effectLst/>
            </a:endParaRPr>
          </a:p>
        </p:txBody>
      </p:sp>
      <p:graphicFrame>
        <p:nvGraphicFramePr>
          <p:cNvPr id="5" name="Table 9">
            <a:extLst>
              <a:ext uri="{FF2B5EF4-FFF2-40B4-BE49-F238E27FC236}">
                <a16:creationId xmlns:a16="http://schemas.microsoft.com/office/drawing/2014/main" id="{A3323769-1E74-39DD-155D-96F75844C204}"/>
              </a:ext>
            </a:extLst>
          </p:cNvPr>
          <p:cNvGraphicFramePr>
            <a:graphicFrameLocks noGrp="1"/>
          </p:cNvGraphicFramePr>
          <p:nvPr>
            <p:extLst>
              <p:ext uri="{D42A27DB-BD31-4B8C-83A1-F6EECF244321}">
                <p14:modId xmlns:p14="http://schemas.microsoft.com/office/powerpoint/2010/main" val="1166097716"/>
              </p:ext>
            </p:extLst>
          </p:nvPr>
        </p:nvGraphicFramePr>
        <p:xfrm>
          <a:off x="5872761" y="2598290"/>
          <a:ext cx="1593960" cy="1517652"/>
        </p:xfrm>
        <a:graphic>
          <a:graphicData uri="http://schemas.openxmlformats.org/drawingml/2006/table">
            <a:tbl>
              <a:tblPr firstRow="1" bandRow="1">
                <a:tableStyleId>{5C22544A-7EE6-4342-B048-85BDC9FD1C3A}</a:tableStyleId>
              </a:tblPr>
              <a:tblGrid>
                <a:gridCol w="398490">
                  <a:extLst>
                    <a:ext uri="{9D8B030D-6E8A-4147-A177-3AD203B41FA5}">
                      <a16:colId xmlns:a16="http://schemas.microsoft.com/office/drawing/2014/main" val="1713300101"/>
                    </a:ext>
                  </a:extLst>
                </a:gridCol>
                <a:gridCol w="398490">
                  <a:extLst>
                    <a:ext uri="{9D8B030D-6E8A-4147-A177-3AD203B41FA5}">
                      <a16:colId xmlns:a16="http://schemas.microsoft.com/office/drawing/2014/main" val="165260874"/>
                    </a:ext>
                  </a:extLst>
                </a:gridCol>
                <a:gridCol w="398490">
                  <a:extLst>
                    <a:ext uri="{9D8B030D-6E8A-4147-A177-3AD203B41FA5}">
                      <a16:colId xmlns:a16="http://schemas.microsoft.com/office/drawing/2014/main" val="647815841"/>
                    </a:ext>
                  </a:extLst>
                </a:gridCol>
                <a:gridCol w="398490">
                  <a:extLst>
                    <a:ext uri="{9D8B030D-6E8A-4147-A177-3AD203B41FA5}">
                      <a16:colId xmlns:a16="http://schemas.microsoft.com/office/drawing/2014/main" val="3369965562"/>
                    </a:ext>
                  </a:extLst>
                </a:gridCol>
              </a:tblGrid>
              <a:tr h="379413">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rgbClr val="92D050"/>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rgbClr val="FF0000"/>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rgbClr val="002060"/>
                    </a:solidFill>
                  </a:tcPr>
                </a:tc>
                <a:extLst>
                  <a:ext uri="{0D108BD9-81ED-4DB2-BD59-A6C34878D82A}">
                    <a16:rowId xmlns:a16="http://schemas.microsoft.com/office/drawing/2014/main" val="3330295177"/>
                  </a:ext>
                </a:extLst>
              </a:tr>
              <a:tr h="379413">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tx1"/>
                        </a:solidFill>
                        <a:latin typeface="+mn-lt"/>
                        <a:ea typeface="+mn-ea"/>
                        <a:cs typeface="+mn-cs"/>
                        <a:sym typeface="Arial"/>
                      </a:endParaRPr>
                    </a:p>
                  </a:txBody>
                  <a:tcPr>
                    <a:solidFill>
                      <a:srgbClr val="FFFF00"/>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rgbClr val="7030A0"/>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4">
                        <a:lumMod val="60000"/>
                        <a:lumOff val="40000"/>
                      </a:schemeClr>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tc>
                <a:extLst>
                  <a:ext uri="{0D108BD9-81ED-4DB2-BD59-A6C34878D82A}">
                    <a16:rowId xmlns:a16="http://schemas.microsoft.com/office/drawing/2014/main" val="834657371"/>
                  </a:ext>
                </a:extLst>
              </a:tr>
              <a:tr h="379413">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4">
                        <a:lumMod val="50000"/>
                      </a:schemeClr>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5">
                        <a:lumMod val="40000"/>
                        <a:lumOff val="60000"/>
                      </a:schemeClr>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tx1"/>
                        </a:solidFill>
                        <a:latin typeface="+mn-lt"/>
                        <a:ea typeface="+mn-ea"/>
                        <a:cs typeface="+mn-cs"/>
                        <a:sym typeface="Arial"/>
                      </a:endParaRPr>
                    </a:p>
                  </a:txBody>
                  <a:tcPr>
                    <a:solidFill>
                      <a:schemeClr val="accent6">
                        <a:lumMod val="60000"/>
                        <a:lumOff val="40000"/>
                      </a:schemeClr>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6">
                        <a:lumMod val="50000"/>
                      </a:schemeClr>
                    </a:solidFill>
                  </a:tcPr>
                </a:tc>
                <a:extLst>
                  <a:ext uri="{0D108BD9-81ED-4DB2-BD59-A6C34878D82A}">
                    <a16:rowId xmlns:a16="http://schemas.microsoft.com/office/drawing/2014/main" val="3941737754"/>
                  </a:ext>
                </a:extLst>
              </a:tr>
              <a:tr h="379413">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5"/>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4">
                        <a:lumMod val="75000"/>
                      </a:schemeClr>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2"/>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3">
                        <a:lumMod val="75000"/>
                      </a:schemeClr>
                    </a:solidFill>
                  </a:tcPr>
                </a:tc>
                <a:extLst>
                  <a:ext uri="{0D108BD9-81ED-4DB2-BD59-A6C34878D82A}">
                    <a16:rowId xmlns:a16="http://schemas.microsoft.com/office/drawing/2014/main" val="1202077602"/>
                  </a:ext>
                </a:extLst>
              </a:tr>
            </a:tbl>
          </a:graphicData>
        </a:graphic>
      </p:graphicFrame>
      <p:pic>
        <p:nvPicPr>
          <p:cNvPr id="7" name="Picture 6" descr="A diagram of a computer network&#10;&#10;Description automatically generated">
            <a:extLst>
              <a:ext uri="{FF2B5EF4-FFF2-40B4-BE49-F238E27FC236}">
                <a16:creationId xmlns:a16="http://schemas.microsoft.com/office/drawing/2014/main" id="{17C5A1B2-AEC8-AC92-6E83-65DC3F666775}"/>
              </a:ext>
            </a:extLst>
          </p:cNvPr>
          <p:cNvPicPr>
            <a:picLocks noChangeAspect="1"/>
          </p:cNvPicPr>
          <p:nvPr/>
        </p:nvPicPr>
        <p:blipFill>
          <a:blip r:embed="rId4"/>
          <a:stretch>
            <a:fillRect/>
          </a:stretch>
        </p:blipFill>
        <p:spPr>
          <a:xfrm>
            <a:off x="396688" y="2383511"/>
            <a:ext cx="4672572" cy="2499906"/>
          </a:xfrm>
          <a:prstGeom prst="rect">
            <a:avLst/>
          </a:prstGeom>
        </p:spPr>
      </p:pic>
    </p:spTree>
    <p:extLst>
      <p:ext uri="{BB962C8B-B14F-4D97-AF65-F5344CB8AC3E}">
        <p14:creationId xmlns:p14="http://schemas.microsoft.com/office/powerpoint/2010/main" val="3648373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sp>
      <p:sp>
        <p:nvSpPr>
          <p:cNvPr id="196" name="Google Shape;196;p30"/>
          <p:cNvSpPr/>
          <p:nvPr/>
        </p:nvSpPr>
        <p:spPr>
          <a:xfrm>
            <a:off x="-7600" y="360000"/>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211438" y="292156"/>
            <a:ext cx="6458303" cy="784800"/>
          </a:xfrm>
          <a:prstGeom prst="rect">
            <a:avLst/>
          </a:prstGeom>
        </p:spPr>
        <p:txBody>
          <a:bodyPr spcFirstLastPara="1" wrap="square" lIns="91425" tIns="91425" rIns="91425" bIns="91425" anchor="t" anchorCtr="0">
            <a:spAutoFit/>
          </a:bodyPr>
          <a:lstStyle/>
          <a:p>
            <a:r>
              <a:rPr lang="en-US" sz="2000" b="1" dirty="0">
                <a:solidFill>
                  <a:srgbClr val="181A20"/>
                </a:solidFill>
                <a:latin typeface="Open Sans" panose="020B0606030504020204" pitchFamily="34" charset="0"/>
              </a:rPr>
              <a:t>Task four</a:t>
            </a:r>
            <a:br>
              <a:rPr lang="en-US" sz="1400" b="1" i="0" dirty="0">
                <a:solidFill>
                  <a:srgbClr val="181A20"/>
                </a:solidFill>
                <a:effectLst/>
                <a:latin typeface="Open Sans" panose="020B0606030504020204" pitchFamily="34" charset="0"/>
              </a:rPr>
            </a:br>
            <a:endParaRPr sz="1900" b="1" dirty="0">
              <a:latin typeface="Inter"/>
              <a:ea typeface="Inter"/>
              <a:cs typeface="Inter"/>
              <a:sym typeface="Inter"/>
            </a:endParaRPr>
          </a:p>
        </p:txBody>
      </p:sp>
      <p:pic>
        <p:nvPicPr>
          <p:cNvPr id="3" name="Google Shape;121;p20">
            <a:extLst>
              <a:ext uri="{FF2B5EF4-FFF2-40B4-BE49-F238E27FC236}">
                <a16:creationId xmlns:a16="http://schemas.microsoft.com/office/drawing/2014/main" id="{DA1AC6DA-92DB-C990-0819-AE3FD530DF8D}"/>
              </a:ext>
            </a:extLst>
          </p:cNvPr>
          <p:cNvPicPr preferRelativeResize="0"/>
          <p:nvPr/>
        </p:nvPicPr>
        <p:blipFill>
          <a:blip r:embed="rId3">
            <a:alphaModFix/>
          </a:blip>
          <a:stretch>
            <a:fillRect/>
          </a:stretch>
        </p:blipFill>
        <p:spPr>
          <a:xfrm>
            <a:off x="7292414" y="175203"/>
            <a:ext cx="1058441" cy="1373329"/>
          </a:xfrm>
          <a:prstGeom prst="rect">
            <a:avLst/>
          </a:prstGeom>
          <a:noFill/>
          <a:ln>
            <a:noFill/>
          </a:ln>
        </p:spPr>
      </p:pic>
      <p:sp>
        <p:nvSpPr>
          <p:cNvPr id="2" name="Google Shape;142;p22">
            <a:extLst>
              <a:ext uri="{FF2B5EF4-FFF2-40B4-BE49-F238E27FC236}">
                <a16:creationId xmlns:a16="http://schemas.microsoft.com/office/drawing/2014/main" id="{459D377C-C59C-244F-2A06-3131FF715B1A}"/>
              </a:ext>
            </a:extLst>
          </p:cNvPr>
          <p:cNvSpPr txBox="1">
            <a:spLocks/>
          </p:cNvSpPr>
          <p:nvPr/>
        </p:nvSpPr>
        <p:spPr>
          <a:xfrm>
            <a:off x="242277" y="1235886"/>
            <a:ext cx="4932063" cy="1046969"/>
          </a:xfrm>
          <a:prstGeom prst="rect">
            <a:avLst/>
          </a:prstGeom>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2000" dirty="0"/>
              <a:t>You are setting up a network for a company in four locations. Location A has 8 computers. Location B has 122 computers. Location C has 4 computers. Location D has 55 computers. There is a router-router connection between Location C and Location B. Complete the information required below using the class C address 192.168.2.0</a:t>
            </a:r>
            <a:endParaRPr lang="en-US" sz="2000" b="0" i="0" dirty="0">
              <a:solidFill>
                <a:srgbClr val="000000"/>
              </a:solidFill>
              <a:effectLst/>
            </a:endParaRPr>
          </a:p>
        </p:txBody>
      </p:sp>
      <p:graphicFrame>
        <p:nvGraphicFramePr>
          <p:cNvPr id="4" name="Table 5">
            <a:extLst>
              <a:ext uri="{FF2B5EF4-FFF2-40B4-BE49-F238E27FC236}">
                <a16:creationId xmlns:a16="http://schemas.microsoft.com/office/drawing/2014/main" id="{58EAAD68-2862-23A6-2757-791467270409}"/>
              </a:ext>
            </a:extLst>
          </p:cNvPr>
          <p:cNvGraphicFramePr>
            <a:graphicFrameLocks noGrp="1"/>
          </p:cNvGraphicFramePr>
          <p:nvPr>
            <p:extLst>
              <p:ext uri="{D42A27DB-BD31-4B8C-83A1-F6EECF244321}">
                <p14:modId xmlns:p14="http://schemas.microsoft.com/office/powerpoint/2010/main" val="3004198790"/>
              </p:ext>
            </p:extLst>
          </p:nvPr>
        </p:nvGraphicFramePr>
        <p:xfrm>
          <a:off x="211438" y="2463865"/>
          <a:ext cx="6096000" cy="1854200"/>
        </p:xfrm>
        <a:graphic>
          <a:graphicData uri="http://schemas.openxmlformats.org/drawingml/2006/table">
            <a:tbl>
              <a:tblPr firstRow="1" bandRow="1">
                <a:tableStyleId>{5C22544A-7EE6-4342-B048-85BDC9FD1C3A}</a:tableStyleId>
              </a:tblPr>
              <a:tblGrid>
                <a:gridCol w="985350">
                  <a:extLst>
                    <a:ext uri="{9D8B030D-6E8A-4147-A177-3AD203B41FA5}">
                      <a16:colId xmlns:a16="http://schemas.microsoft.com/office/drawing/2014/main" val="3782657556"/>
                    </a:ext>
                  </a:extLst>
                </a:gridCol>
                <a:gridCol w="3078650">
                  <a:extLst>
                    <a:ext uri="{9D8B030D-6E8A-4147-A177-3AD203B41FA5}">
                      <a16:colId xmlns:a16="http://schemas.microsoft.com/office/drawing/2014/main" val="115969633"/>
                    </a:ext>
                  </a:extLst>
                </a:gridCol>
                <a:gridCol w="2032000">
                  <a:extLst>
                    <a:ext uri="{9D8B030D-6E8A-4147-A177-3AD203B41FA5}">
                      <a16:colId xmlns:a16="http://schemas.microsoft.com/office/drawing/2014/main" val="1431419970"/>
                    </a:ext>
                  </a:extLst>
                </a:gridCol>
              </a:tblGrid>
              <a:tr h="370840">
                <a:tc>
                  <a:txBody>
                    <a:bodyPr/>
                    <a:lstStyle/>
                    <a:p>
                      <a:r>
                        <a:rPr lang="en-US" dirty="0"/>
                        <a:t>Subnet</a:t>
                      </a:r>
                    </a:p>
                  </a:txBody>
                  <a:tcPr/>
                </a:tc>
                <a:tc>
                  <a:txBody>
                    <a:bodyPr/>
                    <a:lstStyle/>
                    <a:p>
                      <a:r>
                        <a:rPr lang="en-US" dirty="0"/>
                        <a:t>Subnet Address (</a:t>
                      </a:r>
                      <a:r>
                        <a:rPr lang="en-US" dirty="0" err="1"/>
                        <a:t>x.x.x.x</a:t>
                      </a:r>
                      <a:r>
                        <a:rPr lang="en-US" dirty="0"/>
                        <a:t>)</a:t>
                      </a:r>
                    </a:p>
                  </a:txBody>
                  <a:tcPr/>
                </a:tc>
                <a:tc>
                  <a:txBody>
                    <a:bodyPr/>
                    <a:lstStyle/>
                    <a:p>
                      <a:r>
                        <a:rPr lang="en-US" dirty="0"/>
                        <a:t>Subnet mask(/x)</a:t>
                      </a:r>
                    </a:p>
                  </a:txBody>
                  <a:tcPr/>
                </a:tc>
                <a:extLst>
                  <a:ext uri="{0D108BD9-81ED-4DB2-BD59-A6C34878D82A}">
                    <a16:rowId xmlns:a16="http://schemas.microsoft.com/office/drawing/2014/main" val="170709524"/>
                  </a:ext>
                </a:extLst>
              </a:tr>
              <a:tr h="370840">
                <a:tc>
                  <a:txBody>
                    <a:bodyPr/>
                    <a:lstStyle/>
                    <a:p>
                      <a:r>
                        <a:rPr lang="en-US" dirty="0"/>
                        <a:t>1</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950515721"/>
                  </a:ext>
                </a:extLst>
              </a:tr>
              <a:tr h="370840">
                <a:tc>
                  <a:txBody>
                    <a:bodyPr/>
                    <a:lstStyle/>
                    <a:p>
                      <a:r>
                        <a:rPr lang="en-US" dirty="0"/>
                        <a:t>2</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66410773"/>
                  </a:ext>
                </a:extLst>
              </a:tr>
              <a:tr h="370840">
                <a:tc>
                  <a:txBody>
                    <a:bodyPr/>
                    <a:lstStyle/>
                    <a:p>
                      <a:r>
                        <a:rPr lang="en-US" dirty="0"/>
                        <a:t>3</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11792604"/>
                  </a:ext>
                </a:extLst>
              </a:tr>
              <a:tr h="370840">
                <a:tc>
                  <a:txBody>
                    <a:bodyPr/>
                    <a:lstStyle/>
                    <a:p>
                      <a:r>
                        <a:rPr lang="en-US" dirty="0"/>
                        <a:t>4</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78203811"/>
                  </a:ext>
                </a:extLst>
              </a:tr>
            </a:tbl>
          </a:graphicData>
        </a:graphic>
      </p:graphicFrame>
    </p:spTree>
    <p:extLst>
      <p:ext uri="{BB962C8B-B14F-4D97-AF65-F5344CB8AC3E}">
        <p14:creationId xmlns:p14="http://schemas.microsoft.com/office/powerpoint/2010/main" val="2864040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txBody>
          <a:bodyPr/>
          <a:lstStyle/>
          <a:p>
            <a:endParaRPr lang="en-US" dirty="0"/>
          </a:p>
        </p:txBody>
      </p:sp>
      <p:sp>
        <p:nvSpPr>
          <p:cNvPr id="196" name="Google Shape;196;p30"/>
          <p:cNvSpPr/>
          <p:nvPr/>
        </p:nvSpPr>
        <p:spPr>
          <a:xfrm>
            <a:off x="-7600" y="360000"/>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255494" y="452721"/>
            <a:ext cx="6851276" cy="430857"/>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t>Useful</a:t>
            </a:r>
            <a:r>
              <a:rPr lang="en-US" sz="1200" dirty="0"/>
              <a:t> </a:t>
            </a:r>
            <a:r>
              <a:rPr lang="en-US" sz="1600" b="1" dirty="0"/>
              <a:t>Resources</a:t>
            </a:r>
            <a:endParaRPr sz="1600" b="1" dirty="0">
              <a:latin typeface="Inter"/>
              <a:ea typeface="Inter"/>
              <a:cs typeface="Inter"/>
              <a:sym typeface="Inter"/>
            </a:endParaRPr>
          </a:p>
        </p:txBody>
      </p:sp>
      <p:sp>
        <p:nvSpPr>
          <p:cNvPr id="5" name="Google Shape;142;p22">
            <a:extLst>
              <a:ext uri="{FF2B5EF4-FFF2-40B4-BE49-F238E27FC236}">
                <a16:creationId xmlns:a16="http://schemas.microsoft.com/office/drawing/2014/main" id="{EDEDF8B9-B835-D494-EC66-45CCE5004C1E}"/>
              </a:ext>
            </a:extLst>
          </p:cNvPr>
          <p:cNvSpPr txBox="1">
            <a:spLocks/>
          </p:cNvSpPr>
          <p:nvPr/>
        </p:nvSpPr>
        <p:spPr>
          <a:xfrm>
            <a:off x="171661" y="2562294"/>
            <a:ext cx="8441179" cy="2948876"/>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200000"/>
              </a:lnSpc>
              <a:buFont typeface="Arial" panose="020B0604020202020204" pitchFamily="34" charset="0"/>
              <a:buChar char="•"/>
            </a:pPr>
            <a:r>
              <a:rPr lang="en-US" b="1" dirty="0">
                <a:solidFill>
                  <a:srgbClr val="0A0A23"/>
                </a:solidFill>
                <a:latin typeface="Lato" panose="020B0604020202020204" pitchFamily="34" charset="0"/>
              </a:rPr>
              <a:t>A Beginners Guide to Subnetting  </a:t>
            </a:r>
            <a:r>
              <a:rPr lang="en-US" sz="1400" b="1" i="0" dirty="0">
                <a:solidFill>
                  <a:srgbClr val="0A0A23"/>
                </a:solidFill>
                <a:effectLst/>
                <a:latin typeface="Lato" panose="020B0604020202020204" pitchFamily="34" charset="0"/>
              </a:rPr>
              <a:t>- </a:t>
            </a:r>
            <a:r>
              <a:rPr lang="en-US" dirty="0">
                <a:hlinkClick r:id="rId3"/>
              </a:rPr>
              <a:t>A Beginners Guide to Subnetting (packetcoders.io)</a:t>
            </a:r>
            <a:endParaRPr lang="en-US" sz="1400" b="1" i="0" dirty="0">
              <a:solidFill>
                <a:srgbClr val="0A0A23"/>
              </a:solidFill>
              <a:effectLst/>
              <a:latin typeface="Lato" panose="020B0604020202020204" pitchFamily="34" charset="0"/>
            </a:endParaRPr>
          </a:p>
          <a:p>
            <a:pPr marL="285750" indent="-285750">
              <a:lnSpc>
                <a:spcPct val="200000"/>
              </a:lnSpc>
              <a:buFont typeface="Arial" panose="020B0604020202020204" pitchFamily="34" charset="0"/>
              <a:buChar char="•"/>
            </a:pPr>
            <a:r>
              <a:rPr lang="en-US" b="1" i="0" dirty="0">
                <a:solidFill>
                  <a:srgbClr val="0F0F0F"/>
                </a:solidFill>
                <a:effectLst/>
                <a:latin typeface="YouTube Sans"/>
              </a:rPr>
              <a:t>What is Subnetting? - Subnetting Mastery </a:t>
            </a:r>
            <a:r>
              <a:rPr lang="en-US" sz="1400" b="1" dirty="0">
                <a:solidFill>
                  <a:srgbClr val="0A0A23"/>
                </a:solidFill>
                <a:latin typeface="Lato" panose="020B0604020202020204" pitchFamily="34" charset="0"/>
              </a:rPr>
              <a:t>-</a:t>
            </a:r>
            <a:r>
              <a:rPr lang="en-US" dirty="0">
                <a:hlinkClick r:id="rId4"/>
              </a:rPr>
              <a:t> What is Subnetting? - Subnetting Mastery - Part 1 of 7 - YouTube</a:t>
            </a:r>
            <a:endParaRPr lang="ru-RU" dirty="0">
              <a:latin typeface="Inter"/>
              <a:ea typeface="Inter"/>
              <a:cs typeface="Inter"/>
              <a:sym typeface="Inter"/>
            </a:endParaRPr>
          </a:p>
        </p:txBody>
      </p:sp>
      <p:pic>
        <p:nvPicPr>
          <p:cNvPr id="2" name="Google Shape;103;p19">
            <a:extLst>
              <a:ext uri="{FF2B5EF4-FFF2-40B4-BE49-F238E27FC236}">
                <a16:creationId xmlns:a16="http://schemas.microsoft.com/office/drawing/2014/main" id="{A8ECCACE-893B-780B-F9DC-07277AB65747}"/>
              </a:ext>
            </a:extLst>
          </p:cNvPr>
          <p:cNvPicPr preferRelativeResize="0"/>
          <p:nvPr/>
        </p:nvPicPr>
        <p:blipFill>
          <a:blip r:embed="rId5">
            <a:alphaModFix/>
          </a:blip>
          <a:stretch>
            <a:fillRect/>
          </a:stretch>
        </p:blipFill>
        <p:spPr>
          <a:xfrm>
            <a:off x="6675863" y="345470"/>
            <a:ext cx="1715103" cy="1439372"/>
          </a:xfrm>
          <a:prstGeom prst="rect">
            <a:avLst/>
          </a:prstGeom>
          <a:noFill/>
          <a:ln>
            <a:noFill/>
          </a:ln>
        </p:spPr>
      </p:pic>
    </p:spTree>
    <p:extLst>
      <p:ext uri="{BB962C8B-B14F-4D97-AF65-F5344CB8AC3E}">
        <p14:creationId xmlns:p14="http://schemas.microsoft.com/office/powerpoint/2010/main" val="4176351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DB1F"/>
        </a:solid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latin typeface="Inter"/>
              <a:ea typeface="Inter"/>
              <a:cs typeface="Inter"/>
              <a:sym typeface="Inter"/>
            </a:endParaRPr>
          </a:p>
        </p:txBody>
      </p:sp>
      <p:sp>
        <p:nvSpPr>
          <p:cNvPr id="79" name="Google Shape;79;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2" name="Google Shape;227;p34">
            <a:extLst>
              <a:ext uri="{FF2B5EF4-FFF2-40B4-BE49-F238E27FC236}">
                <a16:creationId xmlns:a16="http://schemas.microsoft.com/office/drawing/2014/main" id="{9E1C5ECF-A3F9-FF8A-8D57-34F6E613A367}"/>
              </a:ext>
            </a:extLst>
          </p:cNvPr>
          <p:cNvPicPr preferRelativeResize="0"/>
          <p:nvPr/>
        </p:nvPicPr>
        <p:blipFill rotWithShape="1">
          <a:blip r:embed="rId3">
            <a:alphaModFix/>
          </a:blip>
          <a:srcRect/>
          <a:stretch/>
        </p:blipFill>
        <p:spPr>
          <a:xfrm>
            <a:off x="0" y="0"/>
            <a:ext cx="9144000" cy="51435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DB1F"/>
        </a:solidFill>
        <a:effectLst/>
      </p:bgPr>
    </p:bg>
    <p:spTree>
      <p:nvGrpSpPr>
        <p:cNvPr id="1" name="Shape 232"/>
        <p:cNvGrpSpPr/>
        <p:nvPr/>
      </p:nvGrpSpPr>
      <p:grpSpPr>
        <a:xfrm>
          <a:off x="0" y="0"/>
          <a:ext cx="0" cy="0"/>
          <a:chOff x="0" y="0"/>
          <a:chExt cx="0" cy="0"/>
        </a:xfrm>
      </p:grpSpPr>
      <p:sp>
        <p:nvSpPr>
          <p:cNvPr id="233" name="Google Shape;233;p35"/>
          <p:cNvSpPr txBox="1">
            <a:spLocks noGrp="1"/>
          </p:cNvSpPr>
          <p:nvPr>
            <p:ph type="ctrTitle" idx="4294967295"/>
          </p:nvPr>
        </p:nvSpPr>
        <p:spPr>
          <a:xfrm>
            <a:off x="1638526" y="2001489"/>
            <a:ext cx="5400000" cy="72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ru" sz="3509" b="1" dirty="0">
                <a:latin typeface="Inter"/>
                <a:ea typeface="Inter"/>
                <a:cs typeface="Inter"/>
                <a:sym typeface="Inter"/>
              </a:rPr>
              <a:t>Thank you</a:t>
            </a:r>
            <a:endParaRPr sz="3509" b="1" dirty="0">
              <a:latin typeface="Inter"/>
              <a:ea typeface="Inter"/>
              <a:cs typeface="Inter"/>
              <a:sym typeface="Inter"/>
            </a:endParaRPr>
          </a:p>
        </p:txBody>
      </p:sp>
      <p:sp>
        <p:nvSpPr>
          <p:cNvPr id="234" name="Google Shape;234;p35"/>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2" name="Google Shape;89;p18">
            <a:extLst>
              <a:ext uri="{FF2B5EF4-FFF2-40B4-BE49-F238E27FC236}">
                <a16:creationId xmlns:a16="http://schemas.microsoft.com/office/drawing/2014/main" id="{73B82D74-2982-BBEE-883A-74CAEEB7849F}"/>
              </a:ext>
            </a:extLst>
          </p:cNvPr>
          <p:cNvPicPr preferRelativeResize="0"/>
          <p:nvPr/>
        </p:nvPicPr>
        <p:blipFill>
          <a:blip r:embed="rId3">
            <a:alphaModFix/>
          </a:blip>
          <a:stretch>
            <a:fillRect/>
          </a:stretch>
        </p:blipFill>
        <p:spPr>
          <a:xfrm>
            <a:off x="6610075" y="1026685"/>
            <a:ext cx="1556150" cy="19496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sp>
      <p:sp>
        <p:nvSpPr>
          <p:cNvPr id="196" name="Google Shape;196;p30"/>
          <p:cNvSpPr/>
          <p:nvPr/>
        </p:nvSpPr>
        <p:spPr>
          <a:xfrm>
            <a:off x="309507" y="345682"/>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360000" y="437850"/>
            <a:ext cx="5067900" cy="400079"/>
          </a:xfrm>
          <a:prstGeom prst="rect">
            <a:avLst/>
          </a:prstGeom>
        </p:spPr>
        <p:txBody>
          <a:bodyPr spcFirstLastPara="1" wrap="square" lIns="91425" tIns="91425" rIns="91425" bIns="91425" anchor="t" anchorCtr="0">
            <a:spAutoFit/>
          </a:bodyPr>
          <a:lstStyle/>
          <a:p>
            <a:pPr algn="l"/>
            <a:r>
              <a:rPr lang="en-US" sz="1400" b="1" dirty="0">
                <a:solidFill>
                  <a:srgbClr val="181A20"/>
                </a:solidFill>
                <a:latin typeface="Open Sans" panose="020B0606030504020204" pitchFamily="34" charset="0"/>
              </a:rPr>
              <a:t>Classful Subnetting</a:t>
            </a:r>
            <a:endParaRPr lang="en-US" sz="1400" b="1" i="0" dirty="0">
              <a:solidFill>
                <a:srgbClr val="181A20"/>
              </a:solidFill>
              <a:effectLst/>
              <a:latin typeface="Open Sans" panose="020B0606030504020204" pitchFamily="34" charset="0"/>
            </a:endParaRPr>
          </a:p>
        </p:txBody>
      </p:sp>
      <p:sp>
        <p:nvSpPr>
          <p:cNvPr id="2" name="Google Shape;195;p30">
            <a:extLst>
              <a:ext uri="{FF2B5EF4-FFF2-40B4-BE49-F238E27FC236}">
                <a16:creationId xmlns:a16="http://schemas.microsoft.com/office/drawing/2014/main" id="{B38769C7-039E-45D0-72F3-1F30C0FCAB2B}"/>
              </a:ext>
            </a:extLst>
          </p:cNvPr>
          <p:cNvSpPr txBox="1">
            <a:spLocks/>
          </p:cNvSpPr>
          <p:nvPr/>
        </p:nvSpPr>
        <p:spPr>
          <a:xfrm>
            <a:off x="1413932" y="1208837"/>
            <a:ext cx="4152715" cy="885134"/>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endParaRPr lang="en-US" sz="1100" b="1" i="0" dirty="0">
              <a:solidFill>
                <a:srgbClr val="181A20"/>
              </a:solidFill>
              <a:effectLst/>
              <a:latin typeface="Open Sans" panose="020B0606030504020204" pitchFamily="34" charset="0"/>
            </a:endParaRPr>
          </a:p>
        </p:txBody>
      </p:sp>
      <p:sp>
        <p:nvSpPr>
          <p:cNvPr id="5" name="Google Shape;142;p22">
            <a:extLst>
              <a:ext uri="{FF2B5EF4-FFF2-40B4-BE49-F238E27FC236}">
                <a16:creationId xmlns:a16="http://schemas.microsoft.com/office/drawing/2014/main" id="{EDEDF8B9-B835-D494-EC66-45CCE5004C1E}"/>
              </a:ext>
            </a:extLst>
          </p:cNvPr>
          <p:cNvSpPr txBox="1">
            <a:spLocks/>
          </p:cNvSpPr>
          <p:nvPr/>
        </p:nvSpPr>
        <p:spPr>
          <a:xfrm>
            <a:off x="360000" y="876148"/>
            <a:ext cx="5004500" cy="1684279"/>
          </a:xfrm>
          <a:prstGeom prst="rect">
            <a:avLst/>
          </a:prstGeom>
        </p:spPr>
        <p:txBody>
          <a:bodyPr spcFirstLastPara="1" wrap="square" lIns="91425" tIns="91425" rIns="91425" bIns="91425" anchor="t" anchorCtr="0">
            <a:normAutofit fontScale="4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lnSpc>
                <a:spcPct val="170000"/>
              </a:lnSpc>
            </a:pPr>
            <a:r>
              <a:rPr lang="en-US" sz="2500" b="0" i="0" dirty="0">
                <a:solidFill>
                  <a:srgbClr val="111111"/>
                </a:solidFill>
                <a:effectLst/>
                <a:latin typeface="-apple-system"/>
              </a:rPr>
              <a:t>When the IP protocol was initially introduced, it was based on a classful addressing structure. This structure offered three distinct network classes, referred to as Class A, B, and C. Each class was associated with a unique subnet mask, determined by the IP range.</a:t>
            </a:r>
          </a:p>
          <a:p>
            <a:pPr algn="l">
              <a:lnSpc>
                <a:spcPct val="170000"/>
              </a:lnSpc>
            </a:pPr>
            <a:endParaRPr lang="en-US" sz="3600" b="0" i="0" dirty="0">
              <a:solidFill>
                <a:srgbClr val="111111"/>
              </a:solidFill>
              <a:effectLst/>
              <a:latin typeface="-apple-system"/>
            </a:endParaRPr>
          </a:p>
          <a:p>
            <a:endParaRPr lang="ru-RU" dirty="0">
              <a:latin typeface="Inter"/>
              <a:ea typeface="Inter"/>
              <a:cs typeface="Inter"/>
              <a:sym typeface="Inter"/>
            </a:endParaRPr>
          </a:p>
        </p:txBody>
      </p:sp>
      <p:pic>
        <p:nvPicPr>
          <p:cNvPr id="6" name="Google Shape;93;p18">
            <a:extLst>
              <a:ext uri="{FF2B5EF4-FFF2-40B4-BE49-F238E27FC236}">
                <a16:creationId xmlns:a16="http://schemas.microsoft.com/office/drawing/2014/main" id="{0ACD14C9-EB18-7E26-4EE1-57735C322923}"/>
              </a:ext>
            </a:extLst>
          </p:cNvPr>
          <p:cNvPicPr preferRelativeResize="0"/>
          <p:nvPr/>
        </p:nvPicPr>
        <p:blipFill>
          <a:blip r:embed="rId3">
            <a:alphaModFix/>
          </a:blip>
          <a:stretch>
            <a:fillRect/>
          </a:stretch>
        </p:blipFill>
        <p:spPr>
          <a:xfrm>
            <a:off x="6461788" y="144867"/>
            <a:ext cx="2550250" cy="1626733"/>
          </a:xfrm>
          <a:prstGeom prst="rect">
            <a:avLst/>
          </a:prstGeom>
          <a:noFill/>
          <a:ln>
            <a:noFill/>
          </a:ln>
        </p:spPr>
      </p:pic>
      <p:pic>
        <p:nvPicPr>
          <p:cNvPr id="7" name="Picture 6" descr="A cloud computing system with laptops and devices&#10;&#10;Description automatically generated">
            <a:extLst>
              <a:ext uri="{FF2B5EF4-FFF2-40B4-BE49-F238E27FC236}">
                <a16:creationId xmlns:a16="http://schemas.microsoft.com/office/drawing/2014/main" id="{663EF5AA-D23F-3711-3F11-D24ABBACD5A2}"/>
              </a:ext>
            </a:extLst>
          </p:cNvPr>
          <p:cNvPicPr>
            <a:picLocks noChangeAspect="1"/>
          </p:cNvPicPr>
          <p:nvPr/>
        </p:nvPicPr>
        <p:blipFill>
          <a:blip r:embed="rId4"/>
          <a:stretch>
            <a:fillRect/>
          </a:stretch>
        </p:blipFill>
        <p:spPr>
          <a:xfrm>
            <a:off x="5852491" y="1895683"/>
            <a:ext cx="2952435" cy="2952435"/>
          </a:xfrm>
          <a:prstGeom prst="rect">
            <a:avLst/>
          </a:prstGeom>
        </p:spPr>
      </p:pic>
      <p:graphicFrame>
        <p:nvGraphicFramePr>
          <p:cNvPr id="4" name="Table 7">
            <a:extLst>
              <a:ext uri="{FF2B5EF4-FFF2-40B4-BE49-F238E27FC236}">
                <a16:creationId xmlns:a16="http://schemas.microsoft.com/office/drawing/2014/main" id="{E610EFE0-ADDC-7F38-5E63-56FBC0387D59}"/>
              </a:ext>
            </a:extLst>
          </p:cNvPr>
          <p:cNvGraphicFramePr>
            <a:graphicFrameLocks noGrp="1"/>
          </p:cNvGraphicFramePr>
          <p:nvPr>
            <p:extLst>
              <p:ext uri="{D42A27DB-BD31-4B8C-83A1-F6EECF244321}">
                <p14:modId xmlns:p14="http://schemas.microsoft.com/office/powerpoint/2010/main" val="3727486443"/>
              </p:ext>
            </p:extLst>
          </p:nvPr>
        </p:nvGraphicFramePr>
        <p:xfrm>
          <a:off x="309507" y="2127214"/>
          <a:ext cx="4506959" cy="1332882"/>
        </p:xfrm>
        <a:graphic>
          <a:graphicData uri="http://schemas.openxmlformats.org/drawingml/2006/table">
            <a:tbl>
              <a:tblPr firstRow="1" bandRow="1">
                <a:tableStyleId>{5C22544A-7EE6-4342-B048-85BDC9FD1C3A}</a:tableStyleId>
              </a:tblPr>
              <a:tblGrid>
                <a:gridCol w="755276">
                  <a:extLst>
                    <a:ext uri="{9D8B030D-6E8A-4147-A177-3AD203B41FA5}">
                      <a16:colId xmlns:a16="http://schemas.microsoft.com/office/drawing/2014/main" val="426694997"/>
                    </a:ext>
                  </a:extLst>
                </a:gridCol>
                <a:gridCol w="907677">
                  <a:extLst>
                    <a:ext uri="{9D8B030D-6E8A-4147-A177-3AD203B41FA5}">
                      <a16:colId xmlns:a16="http://schemas.microsoft.com/office/drawing/2014/main" val="649405580"/>
                    </a:ext>
                  </a:extLst>
                </a:gridCol>
                <a:gridCol w="1890199">
                  <a:extLst>
                    <a:ext uri="{9D8B030D-6E8A-4147-A177-3AD203B41FA5}">
                      <a16:colId xmlns:a16="http://schemas.microsoft.com/office/drawing/2014/main" val="913790134"/>
                    </a:ext>
                  </a:extLst>
                </a:gridCol>
                <a:gridCol w="953807">
                  <a:extLst>
                    <a:ext uri="{9D8B030D-6E8A-4147-A177-3AD203B41FA5}">
                      <a16:colId xmlns:a16="http://schemas.microsoft.com/office/drawing/2014/main" val="2657991329"/>
                    </a:ext>
                  </a:extLst>
                </a:gridCol>
              </a:tblGrid>
              <a:tr h="393197">
                <a:tc>
                  <a:txBody>
                    <a:bodyPr/>
                    <a:lstStyle/>
                    <a:p>
                      <a:r>
                        <a:rPr lang="en-US" sz="1000" dirty="0"/>
                        <a:t>Class</a:t>
                      </a:r>
                    </a:p>
                  </a:txBody>
                  <a:tcPr/>
                </a:tc>
                <a:tc>
                  <a:txBody>
                    <a:bodyPr/>
                    <a:lstStyle/>
                    <a:p>
                      <a:r>
                        <a:rPr lang="en-US" sz="1000" dirty="0"/>
                        <a:t>1</a:t>
                      </a:r>
                      <a:r>
                        <a:rPr lang="en-US" sz="1000" baseline="30000" dirty="0"/>
                        <a:t>st</a:t>
                      </a:r>
                      <a:r>
                        <a:rPr lang="en-US" sz="1000" dirty="0"/>
                        <a:t> Octet Bits</a:t>
                      </a:r>
                    </a:p>
                  </a:txBody>
                  <a:tcPr/>
                </a:tc>
                <a:tc>
                  <a:txBody>
                    <a:bodyPr/>
                    <a:lstStyle/>
                    <a:p>
                      <a:r>
                        <a:rPr lang="en-US" sz="1000" dirty="0"/>
                        <a:t>Range</a:t>
                      </a:r>
                    </a:p>
                  </a:txBody>
                  <a:tcPr/>
                </a:tc>
                <a:tc>
                  <a:txBody>
                    <a:bodyPr/>
                    <a:lstStyle/>
                    <a:p>
                      <a:r>
                        <a:rPr lang="en-US" sz="1000" dirty="0"/>
                        <a:t>Mask</a:t>
                      </a:r>
                    </a:p>
                  </a:txBody>
                  <a:tcPr/>
                </a:tc>
                <a:extLst>
                  <a:ext uri="{0D108BD9-81ED-4DB2-BD59-A6C34878D82A}">
                    <a16:rowId xmlns:a16="http://schemas.microsoft.com/office/drawing/2014/main" val="2446530120"/>
                  </a:ext>
                </a:extLst>
              </a:tr>
              <a:tr h="312214">
                <a:tc>
                  <a:txBody>
                    <a:bodyPr/>
                    <a:lstStyle/>
                    <a:p>
                      <a:r>
                        <a:rPr lang="en-US" sz="1000" dirty="0"/>
                        <a:t>A</a:t>
                      </a:r>
                    </a:p>
                  </a:txBody>
                  <a:tcPr/>
                </a:tc>
                <a:tc>
                  <a:txBody>
                    <a:bodyPr/>
                    <a:lstStyle/>
                    <a:p>
                      <a:r>
                        <a:rPr lang="en-US" sz="1000" dirty="0"/>
                        <a:t>0</a:t>
                      </a:r>
                    </a:p>
                  </a:txBody>
                  <a:tcPr/>
                </a:tc>
                <a:tc>
                  <a:txBody>
                    <a:bodyPr/>
                    <a:lstStyle/>
                    <a:p>
                      <a:r>
                        <a:rPr lang="en-US" sz="1000" dirty="0"/>
                        <a:t>0.0.0.0 – 126.255.255.255</a:t>
                      </a:r>
                    </a:p>
                  </a:txBody>
                  <a:tcPr/>
                </a:tc>
                <a:tc>
                  <a:txBody>
                    <a:bodyPr/>
                    <a:lstStyle/>
                    <a:p>
                      <a:r>
                        <a:rPr lang="en-US" sz="1000" dirty="0"/>
                        <a:t>255.0.0.0</a:t>
                      </a:r>
                    </a:p>
                  </a:txBody>
                  <a:tcPr/>
                </a:tc>
                <a:extLst>
                  <a:ext uri="{0D108BD9-81ED-4DB2-BD59-A6C34878D82A}">
                    <a16:rowId xmlns:a16="http://schemas.microsoft.com/office/drawing/2014/main" val="1116579342"/>
                  </a:ext>
                </a:extLst>
              </a:tr>
              <a:tr h="312214">
                <a:tc>
                  <a:txBody>
                    <a:bodyPr/>
                    <a:lstStyle/>
                    <a:p>
                      <a:r>
                        <a:rPr lang="en-US" sz="1000" dirty="0"/>
                        <a:t>B</a:t>
                      </a:r>
                    </a:p>
                  </a:txBody>
                  <a:tcPr/>
                </a:tc>
                <a:tc>
                  <a:txBody>
                    <a:bodyPr/>
                    <a:lstStyle/>
                    <a:p>
                      <a:r>
                        <a:rPr lang="en-US" sz="1000" dirty="0"/>
                        <a:t>10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128.0.0.0 – 191.255.255.255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255.255.0.0</a:t>
                      </a:r>
                    </a:p>
                  </a:txBody>
                  <a:tcPr/>
                </a:tc>
                <a:extLst>
                  <a:ext uri="{0D108BD9-81ED-4DB2-BD59-A6C34878D82A}">
                    <a16:rowId xmlns:a16="http://schemas.microsoft.com/office/drawing/2014/main" val="208881378"/>
                  </a:ext>
                </a:extLst>
              </a:tr>
              <a:tr h="312214">
                <a:tc>
                  <a:txBody>
                    <a:bodyPr/>
                    <a:lstStyle/>
                    <a:p>
                      <a:r>
                        <a:rPr lang="en-US" sz="1000" dirty="0"/>
                        <a:t>C</a:t>
                      </a:r>
                    </a:p>
                  </a:txBody>
                  <a:tcPr/>
                </a:tc>
                <a:tc>
                  <a:txBody>
                    <a:bodyPr/>
                    <a:lstStyle/>
                    <a:p>
                      <a:r>
                        <a:rPr lang="en-US" sz="1000" dirty="0"/>
                        <a:t>110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192.0.0.0 – 223.255.255.255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255.255.0.0</a:t>
                      </a:r>
                    </a:p>
                  </a:txBody>
                  <a:tcPr/>
                </a:tc>
                <a:extLst>
                  <a:ext uri="{0D108BD9-81ED-4DB2-BD59-A6C34878D82A}">
                    <a16:rowId xmlns:a16="http://schemas.microsoft.com/office/drawing/2014/main" val="2148147315"/>
                  </a:ext>
                </a:extLst>
              </a:tr>
            </a:tbl>
          </a:graphicData>
        </a:graphic>
      </p:graphicFrame>
      <p:sp>
        <p:nvSpPr>
          <p:cNvPr id="8" name="Google Shape;142;p22">
            <a:extLst>
              <a:ext uri="{FF2B5EF4-FFF2-40B4-BE49-F238E27FC236}">
                <a16:creationId xmlns:a16="http://schemas.microsoft.com/office/drawing/2014/main" id="{E03A1FDE-18BB-28BD-EC87-B164EA24BB7E}"/>
              </a:ext>
            </a:extLst>
          </p:cNvPr>
          <p:cNvSpPr txBox="1">
            <a:spLocks/>
          </p:cNvSpPr>
          <p:nvPr/>
        </p:nvSpPr>
        <p:spPr>
          <a:xfrm>
            <a:off x="257777" y="3423582"/>
            <a:ext cx="4421128" cy="550293"/>
          </a:xfrm>
          <a:prstGeom prst="rect">
            <a:avLst/>
          </a:prstGeom>
        </p:spPr>
        <p:txBody>
          <a:bodyPr spcFirstLastPara="1" wrap="square" lIns="91425" tIns="91425" rIns="91425" bIns="91425" anchor="t" anchorCtr="0">
            <a:normAutofit fontScale="4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lnSpc>
                <a:spcPct val="170000"/>
              </a:lnSpc>
            </a:pPr>
            <a:r>
              <a:rPr lang="en-US" sz="3600" b="0" i="0" dirty="0">
                <a:solidFill>
                  <a:srgbClr val="111111"/>
                </a:solidFill>
                <a:effectLst/>
                <a:latin typeface="-apple-system"/>
              </a:rPr>
              <a:t>Classful subnetting downsides:</a:t>
            </a:r>
          </a:p>
          <a:p>
            <a:pPr algn="l">
              <a:lnSpc>
                <a:spcPct val="170000"/>
              </a:lnSpc>
            </a:pPr>
            <a:endParaRPr lang="en-US" sz="3600" b="0" i="0" dirty="0">
              <a:solidFill>
                <a:srgbClr val="111111"/>
              </a:solidFill>
              <a:effectLst/>
              <a:latin typeface="-apple-system"/>
            </a:endParaRPr>
          </a:p>
          <a:p>
            <a:endParaRPr lang="ru-RU" dirty="0">
              <a:latin typeface="Inter"/>
              <a:ea typeface="Inter"/>
              <a:cs typeface="Inter"/>
              <a:sym typeface="Inter"/>
            </a:endParaRPr>
          </a:p>
        </p:txBody>
      </p:sp>
      <p:sp>
        <p:nvSpPr>
          <p:cNvPr id="9" name="Google Shape;142;p22">
            <a:extLst>
              <a:ext uri="{FF2B5EF4-FFF2-40B4-BE49-F238E27FC236}">
                <a16:creationId xmlns:a16="http://schemas.microsoft.com/office/drawing/2014/main" id="{95742B58-E95D-7455-9755-28E44FCDC066}"/>
              </a:ext>
            </a:extLst>
          </p:cNvPr>
          <p:cNvSpPr txBox="1">
            <a:spLocks/>
          </p:cNvSpPr>
          <p:nvPr/>
        </p:nvSpPr>
        <p:spPr>
          <a:xfrm>
            <a:off x="257777" y="3767133"/>
            <a:ext cx="5004500" cy="1238839"/>
          </a:xfrm>
          <a:prstGeom prst="rect">
            <a:avLst/>
          </a:prstGeom>
        </p:spPr>
        <p:txBody>
          <a:bodyPr spcFirstLastPara="1" wrap="square" lIns="91425" tIns="91425" rIns="91425" bIns="91425" anchor="t" anchorCtr="0">
            <a:normAutofit fontScale="4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lnSpc>
                <a:spcPct val="170000"/>
              </a:lnSpc>
            </a:pPr>
            <a:r>
              <a:rPr lang="en-US" sz="2200" b="0" i="0" dirty="0">
                <a:solidFill>
                  <a:srgbClr val="111111"/>
                </a:solidFill>
                <a:effectLst/>
                <a:latin typeface="-apple-system"/>
              </a:rPr>
              <a:t>1. Classful addressing can lead to a lot of wasted IP addresses.</a:t>
            </a:r>
          </a:p>
          <a:p>
            <a:pPr>
              <a:lnSpc>
                <a:spcPct val="170000"/>
              </a:lnSpc>
            </a:pPr>
            <a:r>
              <a:rPr lang="en-US" sz="2200" dirty="0">
                <a:solidFill>
                  <a:srgbClr val="111111"/>
                </a:solidFill>
                <a:latin typeface="-apple-system"/>
                <a:sym typeface="Inter"/>
              </a:rPr>
              <a:t>2. </a:t>
            </a:r>
            <a:r>
              <a:rPr lang="en-US" sz="2200" dirty="0">
                <a:solidFill>
                  <a:srgbClr val="111111"/>
                </a:solidFill>
                <a:latin typeface="-apple-system"/>
              </a:rPr>
              <a:t>Lack of Flexibility: Classful addressing is rigid because it doesn’t allow for subnetting between domains (Inter-Domain). </a:t>
            </a:r>
          </a:p>
          <a:p>
            <a:pPr>
              <a:lnSpc>
                <a:spcPct val="170000"/>
              </a:lnSpc>
            </a:pPr>
            <a:r>
              <a:rPr lang="en-US" sz="2200" dirty="0">
                <a:solidFill>
                  <a:srgbClr val="111111"/>
                </a:solidFill>
                <a:latin typeface="-apple-system"/>
                <a:sym typeface="Inter"/>
              </a:rPr>
              <a:t>3. </a:t>
            </a:r>
            <a:r>
              <a:rPr lang="en-US" sz="2200" dirty="0">
                <a:solidFill>
                  <a:srgbClr val="111111"/>
                </a:solidFill>
                <a:latin typeface="-apple-system"/>
              </a:rPr>
              <a:t>Limited Scalability: As the internet grew, the limitations of classful addressing became more apparent. </a:t>
            </a:r>
            <a:endParaRPr lang="ru-RU" dirty="0">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sp>
      <p:sp>
        <p:nvSpPr>
          <p:cNvPr id="196" name="Google Shape;196;p30"/>
          <p:cNvSpPr/>
          <p:nvPr/>
        </p:nvSpPr>
        <p:spPr>
          <a:xfrm>
            <a:off x="-7600" y="360000"/>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360000" y="437850"/>
            <a:ext cx="5067900" cy="492412"/>
          </a:xfrm>
          <a:prstGeom prst="rect">
            <a:avLst/>
          </a:prstGeom>
        </p:spPr>
        <p:txBody>
          <a:bodyPr spcFirstLastPara="1" wrap="square" lIns="91425" tIns="91425" rIns="91425" bIns="91425" anchor="t" anchorCtr="0">
            <a:spAutoFit/>
          </a:bodyPr>
          <a:lstStyle/>
          <a:p>
            <a:pPr algn="l"/>
            <a:r>
              <a:rPr lang="en-US" sz="2000" b="1" i="0" dirty="0">
                <a:solidFill>
                  <a:srgbClr val="181A20"/>
                </a:solidFill>
                <a:effectLst/>
                <a:latin typeface="Open Sans" panose="020B0606030504020204" pitchFamily="34" charset="0"/>
              </a:rPr>
              <a:t>Classless Subnetting</a:t>
            </a:r>
          </a:p>
        </p:txBody>
      </p:sp>
      <p:sp>
        <p:nvSpPr>
          <p:cNvPr id="5" name="Google Shape;142;p22">
            <a:extLst>
              <a:ext uri="{FF2B5EF4-FFF2-40B4-BE49-F238E27FC236}">
                <a16:creationId xmlns:a16="http://schemas.microsoft.com/office/drawing/2014/main" id="{EDEDF8B9-B835-D494-EC66-45CCE5004C1E}"/>
              </a:ext>
            </a:extLst>
          </p:cNvPr>
          <p:cNvSpPr txBox="1">
            <a:spLocks/>
          </p:cNvSpPr>
          <p:nvPr/>
        </p:nvSpPr>
        <p:spPr>
          <a:xfrm>
            <a:off x="157355" y="1213440"/>
            <a:ext cx="5403004" cy="1307884"/>
          </a:xfrm>
          <a:prstGeom prst="rect">
            <a:avLst/>
          </a:prstGeom>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2000" dirty="0">
                <a:solidFill>
                  <a:srgbClr val="1F1F1F"/>
                </a:solidFill>
                <a:latin typeface="Google Sans"/>
              </a:rPr>
              <a:t>As the internet expanded and the demand for addressing numerous devices intensified, the problem became more complex, necessitating a solution.</a:t>
            </a:r>
          </a:p>
          <a:p>
            <a:pPr algn="l"/>
            <a:r>
              <a:rPr lang="en-US" sz="2000" dirty="0">
                <a:solidFill>
                  <a:srgbClr val="1F1F1F"/>
                </a:solidFill>
                <a:latin typeface="Google Sans"/>
              </a:rPr>
              <a:t>Classless addressing lets you use various subnet masks to create subnets that fit the size of each user group or device group.</a:t>
            </a:r>
            <a:br>
              <a:rPr lang="en-US" sz="2000" dirty="0"/>
            </a:br>
            <a:br>
              <a:rPr lang="en-US" sz="2000" b="0" i="0" dirty="0">
                <a:solidFill>
                  <a:srgbClr val="1F1F1F"/>
                </a:solidFill>
                <a:effectLst/>
                <a:latin typeface="Google Sans"/>
              </a:rPr>
            </a:br>
            <a:r>
              <a:rPr lang="en-US" sz="2000" b="1" i="0" dirty="0">
                <a:solidFill>
                  <a:srgbClr val="1F1F1F"/>
                </a:solidFill>
                <a:effectLst/>
                <a:latin typeface="Google Sans"/>
              </a:rPr>
              <a:t>CIDR</a:t>
            </a:r>
            <a:r>
              <a:rPr lang="en-US" sz="2000" b="0" i="0" dirty="0">
                <a:solidFill>
                  <a:srgbClr val="1F1F1F"/>
                </a:solidFill>
                <a:effectLst/>
                <a:latin typeface="Google Sans"/>
              </a:rPr>
              <a:t> (Classless Inter-Domain Routing) and </a:t>
            </a:r>
            <a:r>
              <a:rPr lang="en-US" sz="2000" b="1" i="0" dirty="0">
                <a:solidFill>
                  <a:srgbClr val="1F1F1F"/>
                </a:solidFill>
                <a:effectLst/>
                <a:latin typeface="Google Sans"/>
              </a:rPr>
              <a:t>VLSM</a:t>
            </a:r>
            <a:r>
              <a:rPr lang="en-US" sz="2000" b="0" i="0" dirty="0">
                <a:solidFill>
                  <a:srgbClr val="1F1F1F"/>
                </a:solidFill>
                <a:effectLst/>
                <a:latin typeface="Google Sans"/>
              </a:rPr>
              <a:t> (Variable Length Subnet Masking) are two techniques used to manage IP address space. They are both important for efficiently using IP addresses and reducing the size of routing tables.</a:t>
            </a:r>
            <a:endParaRPr lang="en-US" sz="2000" dirty="0"/>
          </a:p>
          <a:p>
            <a:pPr algn="l"/>
            <a:endParaRPr lang="en-US" sz="1200" b="0" i="0" dirty="0">
              <a:solidFill>
                <a:srgbClr val="000000"/>
              </a:solidFill>
              <a:effectLst/>
            </a:endParaRPr>
          </a:p>
          <a:p>
            <a:pPr algn="l"/>
            <a:endParaRPr lang="en-US" sz="4400" b="0" i="0" dirty="0">
              <a:solidFill>
                <a:srgbClr val="000000"/>
              </a:solidFill>
              <a:effectLst/>
            </a:endParaRPr>
          </a:p>
        </p:txBody>
      </p:sp>
      <p:pic>
        <p:nvPicPr>
          <p:cNvPr id="6" name="Google Shape;107;p19">
            <a:extLst>
              <a:ext uri="{FF2B5EF4-FFF2-40B4-BE49-F238E27FC236}">
                <a16:creationId xmlns:a16="http://schemas.microsoft.com/office/drawing/2014/main" id="{AE74547A-9A97-FD2C-084F-389091DE4925}"/>
              </a:ext>
            </a:extLst>
          </p:cNvPr>
          <p:cNvPicPr preferRelativeResize="0"/>
          <p:nvPr/>
        </p:nvPicPr>
        <p:blipFill>
          <a:blip r:embed="rId3">
            <a:alphaModFix/>
          </a:blip>
          <a:stretch>
            <a:fillRect/>
          </a:stretch>
        </p:blipFill>
        <p:spPr>
          <a:xfrm>
            <a:off x="6346125" y="120120"/>
            <a:ext cx="1391457" cy="1365780"/>
          </a:xfrm>
          <a:prstGeom prst="rect">
            <a:avLst/>
          </a:prstGeom>
          <a:noFill/>
          <a:ln>
            <a:noFill/>
          </a:ln>
        </p:spPr>
      </p:pic>
      <p:sp>
        <p:nvSpPr>
          <p:cNvPr id="3" name="Google Shape;142;p22">
            <a:extLst>
              <a:ext uri="{FF2B5EF4-FFF2-40B4-BE49-F238E27FC236}">
                <a16:creationId xmlns:a16="http://schemas.microsoft.com/office/drawing/2014/main" id="{1A908687-3BC7-5FD5-8A04-B7E3964F98AF}"/>
              </a:ext>
            </a:extLst>
          </p:cNvPr>
          <p:cNvSpPr txBox="1">
            <a:spLocks/>
          </p:cNvSpPr>
          <p:nvPr/>
        </p:nvSpPr>
        <p:spPr>
          <a:xfrm>
            <a:off x="157355" y="2431641"/>
            <a:ext cx="5281041" cy="145365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100" b="1" i="0" dirty="0">
                <a:solidFill>
                  <a:srgbClr val="1F1F1F"/>
                </a:solidFill>
                <a:effectLst/>
                <a:latin typeface="Google Sans"/>
              </a:rPr>
              <a:t>CIDR</a:t>
            </a:r>
            <a:r>
              <a:rPr lang="en-US" sz="1100" b="0" i="0" dirty="0">
                <a:solidFill>
                  <a:srgbClr val="1F1F1F"/>
                </a:solidFill>
                <a:effectLst/>
                <a:latin typeface="Google Sans"/>
              </a:rPr>
              <a:t> allows for the aggregation of multiple IP networks into a single network. This is done by using a subnet mask that specifies the number of bits that are used for the network prefix. </a:t>
            </a:r>
            <a:br>
              <a:rPr lang="en-US" sz="1100" b="0" i="0" dirty="0">
                <a:solidFill>
                  <a:srgbClr val="1F1F1F"/>
                </a:solidFill>
                <a:effectLst/>
                <a:latin typeface="Google Sans"/>
              </a:rPr>
            </a:br>
            <a:br>
              <a:rPr lang="en-US" sz="1100" b="0" i="0" dirty="0">
                <a:solidFill>
                  <a:srgbClr val="1F1F1F"/>
                </a:solidFill>
                <a:effectLst/>
                <a:latin typeface="Google Sans"/>
              </a:rPr>
            </a:br>
            <a:r>
              <a:rPr lang="en-US" sz="1100" b="0" i="0" dirty="0">
                <a:solidFill>
                  <a:srgbClr val="1F1F1F"/>
                </a:solidFill>
                <a:effectLst/>
                <a:latin typeface="Google Sans"/>
              </a:rPr>
              <a:t>For example, the subnet mask 255.255.255.0 specifies that the first 24 bits of the IP address are used for the network prefix, and the remaining 8 bits are used for host addresses. This means that the network 192.168.1.0/24 can be aggregated with the network 192.168.2.0/24 into a single network, 192.168.0.0/23.</a:t>
            </a:r>
            <a:endParaRPr lang="en-US" sz="1100" b="0" i="0" dirty="0">
              <a:solidFill>
                <a:srgbClr val="000000"/>
              </a:solidFill>
              <a:effectLst/>
            </a:endParaRPr>
          </a:p>
        </p:txBody>
      </p:sp>
      <p:sp>
        <p:nvSpPr>
          <p:cNvPr id="4" name="Google Shape;142;p22">
            <a:extLst>
              <a:ext uri="{FF2B5EF4-FFF2-40B4-BE49-F238E27FC236}">
                <a16:creationId xmlns:a16="http://schemas.microsoft.com/office/drawing/2014/main" id="{A87D264A-6AC8-D323-8D65-F9B0D5CD313B}"/>
              </a:ext>
            </a:extLst>
          </p:cNvPr>
          <p:cNvSpPr txBox="1">
            <a:spLocks/>
          </p:cNvSpPr>
          <p:nvPr/>
        </p:nvSpPr>
        <p:spPr>
          <a:xfrm>
            <a:off x="157354" y="3968014"/>
            <a:ext cx="5403004" cy="1135144"/>
          </a:xfrm>
          <a:prstGeom prst="rect">
            <a:avLst/>
          </a:prstGeom>
        </p:spPr>
        <p:txBody>
          <a:bodyPr spcFirstLastPara="1" wrap="square" lIns="91425" tIns="91425" rIns="91425" bIns="91425" anchor="t" anchorCtr="0">
            <a:normAutofit fontScale="4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2800" b="1" i="0" dirty="0">
                <a:solidFill>
                  <a:srgbClr val="1F1F1F"/>
                </a:solidFill>
                <a:effectLst/>
                <a:latin typeface="Google Sans"/>
              </a:rPr>
              <a:t>VLSM</a:t>
            </a:r>
            <a:r>
              <a:rPr lang="en-US" sz="2800" b="0" i="0" dirty="0">
                <a:solidFill>
                  <a:srgbClr val="1F1F1F"/>
                </a:solidFill>
                <a:effectLst/>
                <a:latin typeface="Google Sans"/>
              </a:rPr>
              <a:t> allows for the creation of subnets of different sizes. This is done by borrowing bits from the host portion of the IP address.</a:t>
            </a:r>
            <a:br>
              <a:rPr lang="en-US" sz="2800" b="0" i="0" dirty="0">
                <a:solidFill>
                  <a:srgbClr val="1F1F1F"/>
                </a:solidFill>
                <a:effectLst/>
                <a:latin typeface="Google Sans"/>
              </a:rPr>
            </a:br>
            <a:endParaRPr lang="en-US" sz="2800" b="0" i="0" dirty="0">
              <a:solidFill>
                <a:srgbClr val="1F1F1F"/>
              </a:solidFill>
              <a:effectLst/>
              <a:latin typeface="Google Sans"/>
            </a:endParaRPr>
          </a:p>
          <a:p>
            <a:pPr algn="l"/>
            <a:r>
              <a:rPr lang="en-US" sz="2800" b="0" i="0" dirty="0">
                <a:solidFill>
                  <a:srgbClr val="1F1F1F"/>
                </a:solidFill>
                <a:effectLst/>
                <a:latin typeface="Google Sans"/>
              </a:rPr>
              <a:t>For example, the subnet 192.168.1.0/24 can be divided into two subnets of 192.168.1.0/25 and 192.168.1.128/25 by borrowing one bit from the host portion of the IP address. This allows for more efficient use of IP address space, as smaller subnets can be created for networks with fewer hosts.</a:t>
            </a:r>
            <a:endParaRPr lang="en-US" sz="4400" b="0" i="0" dirty="0">
              <a:solidFill>
                <a:srgbClr val="000000"/>
              </a:solidFill>
              <a:effectLst/>
            </a:endParaRPr>
          </a:p>
        </p:txBody>
      </p:sp>
      <p:pic>
        <p:nvPicPr>
          <p:cNvPr id="8" name="Picture 7">
            <a:extLst>
              <a:ext uri="{FF2B5EF4-FFF2-40B4-BE49-F238E27FC236}">
                <a16:creationId xmlns:a16="http://schemas.microsoft.com/office/drawing/2014/main" id="{8A33D247-6F94-5C3A-BD96-66E761819411}"/>
              </a:ext>
            </a:extLst>
          </p:cNvPr>
          <p:cNvPicPr>
            <a:picLocks noChangeAspect="1"/>
          </p:cNvPicPr>
          <p:nvPr/>
        </p:nvPicPr>
        <p:blipFill>
          <a:blip r:embed="rId4"/>
          <a:stretch>
            <a:fillRect/>
          </a:stretch>
        </p:blipFill>
        <p:spPr>
          <a:xfrm>
            <a:off x="6176438" y="1867382"/>
            <a:ext cx="2255020" cy="1574132"/>
          </a:xfrm>
          <a:prstGeom prst="rect">
            <a:avLst/>
          </a:prstGeom>
        </p:spPr>
      </p:pic>
      <p:sp>
        <p:nvSpPr>
          <p:cNvPr id="9" name="Google Shape;142;p22">
            <a:extLst>
              <a:ext uri="{FF2B5EF4-FFF2-40B4-BE49-F238E27FC236}">
                <a16:creationId xmlns:a16="http://schemas.microsoft.com/office/drawing/2014/main" id="{AE4016DC-59B3-1934-5240-FE199160D089}"/>
              </a:ext>
            </a:extLst>
          </p:cNvPr>
          <p:cNvSpPr txBox="1">
            <a:spLocks/>
          </p:cNvSpPr>
          <p:nvPr/>
        </p:nvSpPr>
        <p:spPr>
          <a:xfrm>
            <a:off x="6691199" y="1563996"/>
            <a:ext cx="1424916" cy="328489"/>
          </a:xfrm>
          <a:prstGeom prst="rect">
            <a:avLst/>
          </a:prstGeom>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t>CIDR Example</a:t>
            </a:r>
            <a:endParaRPr lang="en-US" sz="1200" b="0" i="0" dirty="0">
              <a:solidFill>
                <a:srgbClr val="000000"/>
              </a:solidFill>
              <a:effectLst/>
            </a:endParaRPr>
          </a:p>
          <a:p>
            <a:pPr algn="l"/>
            <a:endParaRPr lang="en-US" sz="4400" b="0" i="0" dirty="0">
              <a:solidFill>
                <a:srgbClr val="000000"/>
              </a:solidFill>
              <a:effectLst/>
            </a:endParaRPr>
          </a:p>
        </p:txBody>
      </p:sp>
    </p:spTree>
    <p:extLst>
      <p:ext uri="{BB962C8B-B14F-4D97-AF65-F5344CB8AC3E}">
        <p14:creationId xmlns:p14="http://schemas.microsoft.com/office/powerpoint/2010/main" val="3505084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sp>
      <p:sp>
        <p:nvSpPr>
          <p:cNvPr id="196" name="Google Shape;196;p30"/>
          <p:cNvSpPr/>
          <p:nvPr/>
        </p:nvSpPr>
        <p:spPr>
          <a:xfrm>
            <a:off x="-7600" y="360000"/>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360000" y="437850"/>
            <a:ext cx="5067900" cy="784800"/>
          </a:xfrm>
          <a:prstGeom prst="rect">
            <a:avLst/>
          </a:prstGeom>
        </p:spPr>
        <p:txBody>
          <a:bodyPr spcFirstLastPara="1" wrap="square" lIns="91425" tIns="91425" rIns="91425" bIns="91425" anchor="t" anchorCtr="0">
            <a:spAutoFit/>
          </a:bodyPr>
          <a:lstStyle/>
          <a:p>
            <a:r>
              <a:rPr lang="en-US" sz="2000" b="1" i="0" dirty="0">
                <a:solidFill>
                  <a:srgbClr val="181A20"/>
                </a:solidFill>
                <a:effectLst/>
                <a:latin typeface="Open Sans" panose="020B0606030504020204" pitchFamily="34" charset="0"/>
              </a:rPr>
              <a:t>Classful Subnetting Example</a:t>
            </a:r>
            <a:br>
              <a:rPr lang="en-US" sz="1400" b="1" i="0" dirty="0">
                <a:solidFill>
                  <a:srgbClr val="181A20"/>
                </a:solidFill>
                <a:effectLst/>
                <a:latin typeface="Open Sans" panose="020B0606030504020204" pitchFamily="34" charset="0"/>
              </a:rPr>
            </a:br>
            <a:endParaRPr sz="1900" b="1" dirty="0">
              <a:latin typeface="Inter"/>
              <a:ea typeface="Inter"/>
              <a:cs typeface="Inter"/>
              <a:sym typeface="Inter"/>
            </a:endParaRPr>
          </a:p>
        </p:txBody>
      </p:sp>
      <p:sp>
        <p:nvSpPr>
          <p:cNvPr id="5" name="Google Shape;142;p22">
            <a:extLst>
              <a:ext uri="{FF2B5EF4-FFF2-40B4-BE49-F238E27FC236}">
                <a16:creationId xmlns:a16="http://schemas.microsoft.com/office/drawing/2014/main" id="{EDEDF8B9-B835-D494-EC66-45CCE5004C1E}"/>
              </a:ext>
            </a:extLst>
          </p:cNvPr>
          <p:cNvSpPr txBox="1">
            <a:spLocks/>
          </p:cNvSpPr>
          <p:nvPr/>
        </p:nvSpPr>
        <p:spPr>
          <a:xfrm>
            <a:off x="211438" y="1115189"/>
            <a:ext cx="5067900" cy="1373330"/>
          </a:xfrm>
          <a:prstGeom prst="rect">
            <a:avLst/>
          </a:prstGeom>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lnSpc>
                <a:spcPct val="170000"/>
              </a:lnSpc>
            </a:pPr>
            <a:r>
              <a:rPr lang="en-US" sz="1200" dirty="0">
                <a:solidFill>
                  <a:srgbClr val="181A20"/>
                </a:solidFill>
                <a:latin typeface="Open Sans" panose="020B0606030504020204" pitchFamily="34" charset="0"/>
              </a:rPr>
              <a:t>You need five subnets, each one containing 30 hosts. The connection between network devices(routers) require only two address each. So, you are wasting 28 usable addresses in each of the router subnet range.</a:t>
            </a:r>
            <a:endParaRPr lang="en-US" sz="1200" b="0" i="0" dirty="0">
              <a:solidFill>
                <a:srgbClr val="181A20"/>
              </a:solidFill>
              <a:effectLst/>
              <a:latin typeface="Open Sans" panose="020B0606030504020204" pitchFamily="34" charset="0"/>
            </a:endParaRPr>
          </a:p>
        </p:txBody>
      </p:sp>
      <p:pic>
        <p:nvPicPr>
          <p:cNvPr id="3" name="Google Shape;121;p20">
            <a:extLst>
              <a:ext uri="{FF2B5EF4-FFF2-40B4-BE49-F238E27FC236}">
                <a16:creationId xmlns:a16="http://schemas.microsoft.com/office/drawing/2014/main" id="{DA1AC6DA-92DB-C990-0819-AE3FD530DF8D}"/>
              </a:ext>
            </a:extLst>
          </p:cNvPr>
          <p:cNvPicPr preferRelativeResize="0"/>
          <p:nvPr/>
        </p:nvPicPr>
        <p:blipFill>
          <a:blip r:embed="rId3">
            <a:alphaModFix/>
          </a:blip>
          <a:stretch>
            <a:fillRect/>
          </a:stretch>
        </p:blipFill>
        <p:spPr>
          <a:xfrm>
            <a:off x="7292414" y="175203"/>
            <a:ext cx="1058441" cy="1373329"/>
          </a:xfrm>
          <a:prstGeom prst="rect">
            <a:avLst/>
          </a:prstGeom>
          <a:noFill/>
          <a:ln>
            <a:noFill/>
          </a:ln>
        </p:spPr>
      </p:pic>
      <p:graphicFrame>
        <p:nvGraphicFramePr>
          <p:cNvPr id="2" name="Table 3">
            <a:extLst>
              <a:ext uri="{FF2B5EF4-FFF2-40B4-BE49-F238E27FC236}">
                <a16:creationId xmlns:a16="http://schemas.microsoft.com/office/drawing/2014/main" id="{CA4ED6BB-8577-8924-2E82-1DC680B9D56D}"/>
              </a:ext>
            </a:extLst>
          </p:cNvPr>
          <p:cNvGraphicFramePr>
            <a:graphicFrameLocks noGrp="1"/>
          </p:cNvGraphicFramePr>
          <p:nvPr>
            <p:extLst>
              <p:ext uri="{D42A27DB-BD31-4B8C-83A1-F6EECF244321}">
                <p14:modId xmlns:p14="http://schemas.microsoft.com/office/powerpoint/2010/main" val="3486811195"/>
              </p:ext>
            </p:extLst>
          </p:nvPr>
        </p:nvGraphicFramePr>
        <p:xfrm>
          <a:off x="211438" y="3259500"/>
          <a:ext cx="3419268" cy="1524000"/>
        </p:xfrm>
        <a:graphic>
          <a:graphicData uri="http://schemas.openxmlformats.org/drawingml/2006/table">
            <a:tbl>
              <a:tblPr firstRow="1" bandRow="1">
                <a:tableStyleId>{5C22544A-7EE6-4342-B048-85BDC9FD1C3A}</a:tableStyleId>
              </a:tblPr>
              <a:tblGrid>
                <a:gridCol w="1173609">
                  <a:extLst>
                    <a:ext uri="{9D8B030D-6E8A-4147-A177-3AD203B41FA5}">
                      <a16:colId xmlns:a16="http://schemas.microsoft.com/office/drawing/2014/main" val="2881022560"/>
                    </a:ext>
                  </a:extLst>
                </a:gridCol>
                <a:gridCol w="329453">
                  <a:extLst>
                    <a:ext uri="{9D8B030D-6E8A-4147-A177-3AD203B41FA5}">
                      <a16:colId xmlns:a16="http://schemas.microsoft.com/office/drawing/2014/main" val="4110530232"/>
                    </a:ext>
                  </a:extLst>
                </a:gridCol>
                <a:gridCol w="1371600">
                  <a:extLst>
                    <a:ext uri="{9D8B030D-6E8A-4147-A177-3AD203B41FA5}">
                      <a16:colId xmlns:a16="http://schemas.microsoft.com/office/drawing/2014/main" val="2348923438"/>
                    </a:ext>
                  </a:extLst>
                </a:gridCol>
                <a:gridCol w="544606">
                  <a:extLst>
                    <a:ext uri="{9D8B030D-6E8A-4147-A177-3AD203B41FA5}">
                      <a16:colId xmlns:a16="http://schemas.microsoft.com/office/drawing/2014/main" val="2270275758"/>
                    </a:ext>
                  </a:extLst>
                </a:gridCol>
              </a:tblGrid>
              <a:tr h="266309">
                <a:tc>
                  <a:txBody>
                    <a:bodyPr/>
                    <a:lstStyle/>
                    <a:p>
                      <a:r>
                        <a:rPr lang="en-US" sz="1200" dirty="0"/>
                        <a:t>192.168.1.0</a:t>
                      </a:r>
                    </a:p>
                  </a:txBody>
                  <a:tcPr/>
                </a:tc>
                <a:tc>
                  <a:txBody>
                    <a:bodyPr/>
                    <a:lstStyle/>
                    <a:p>
                      <a:r>
                        <a:rPr lang="en-US" sz="1200" dirty="0"/>
                        <a:t>to</a:t>
                      </a:r>
                    </a:p>
                  </a:txBody>
                  <a:tcPr/>
                </a:tc>
                <a:tc>
                  <a:txBody>
                    <a:bodyPr/>
                    <a:lstStyle/>
                    <a:p>
                      <a:r>
                        <a:rPr lang="en-US" sz="1200" dirty="0"/>
                        <a:t>192.168.1.31</a:t>
                      </a:r>
                    </a:p>
                  </a:txBody>
                  <a:tcPr/>
                </a:tc>
                <a:tc>
                  <a:txBody>
                    <a:bodyPr/>
                    <a:lstStyle/>
                    <a:p>
                      <a:r>
                        <a:rPr lang="en-US" dirty="0"/>
                        <a:t>/27</a:t>
                      </a:r>
                    </a:p>
                  </a:txBody>
                  <a:tcPr/>
                </a:tc>
                <a:extLst>
                  <a:ext uri="{0D108BD9-81ED-4DB2-BD59-A6C34878D82A}">
                    <a16:rowId xmlns:a16="http://schemas.microsoft.com/office/drawing/2014/main" val="715382882"/>
                  </a:ext>
                </a:extLst>
              </a:tr>
              <a:tr h="266309">
                <a:tc>
                  <a:txBody>
                    <a:bodyPr/>
                    <a:lstStyle/>
                    <a:p>
                      <a:r>
                        <a:rPr lang="en-US" sz="1200" dirty="0"/>
                        <a:t>192.168.1.32</a:t>
                      </a:r>
                    </a:p>
                  </a:txBody>
                  <a:tcPr/>
                </a:tc>
                <a:tc>
                  <a:txBody>
                    <a:bodyPr/>
                    <a:lstStyle/>
                    <a:p>
                      <a:r>
                        <a:rPr lang="en-US" sz="1200" dirty="0"/>
                        <a:t>to</a:t>
                      </a:r>
                    </a:p>
                  </a:txBody>
                  <a:tcPr/>
                </a:tc>
                <a:tc>
                  <a:txBody>
                    <a:bodyPr/>
                    <a:lstStyle/>
                    <a:p>
                      <a:r>
                        <a:rPr lang="en-US" sz="1200" dirty="0"/>
                        <a:t>192.168.1.63</a:t>
                      </a:r>
                    </a:p>
                  </a:txBody>
                  <a:tcPr/>
                </a:tc>
                <a:tc>
                  <a:txBody>
                    <a:bodyPr/>
                    <a:lstStyle/>
                    <a:p>
                      <a:r>
                        <a:rPr lang="en-US" dirty="0"/>
                        <a:t>/27</a:t>
                      </a:r>
                    </a:p>
                  </a:txBody>
                  <a:tcPr/>
                </a:tc>
                <a:extLst>
                  <a:ext uri="{0D108BD9-81ED-4DB2-BD59-A6C34878D82A}">
                    <a16:rowId xmlns:a16="http://schemas.microsoft.com/office/drawing/2014/main" val="1324238390"/>
                  </a:ext>
                </a:extLst>
              </a:tr>
              <a:tr h="266309">
                <a:tc>
                  <a:txBody>
                    <a:bodyPr/>
                    <a:lstStyle/>
                    <a:p>
                      <a:r>
                        <a:rPr lang="en-US" sz="1200" dirty="0"/>
                        <a:t>192.168.1.64</a:t>
                      </a:r>
                    </a:p>
                  </a:txBody>
                  <a:tcPr/>
                </a:tc>
                <a:tc>
                  <a:txBody>
                    <a:bodyPr/>
                    <a:lstStyle/>
                    <a:p>
                      <a:r>
                        <a:rPr lang="en-US" sz="1200" dirty="0"/>
                        <a:t>to</a:t>
                      </a:r>
                    </a:p>
                  </a:txBody>
                  <a:tcPr/>
                </a:tc>
                <a:tc>
                  <a:txBody>
                    <a:bodyPr/>
                    <a:lstStyle/>
                    <a:p>
                      <a:r>
                        <a:rPr lang="en-US" sz="1200" dirty="0"/>
                        <a:t>192.168.1.95</a:t>
                      </a:r>
                    </a:p>
                  </a:txBody>
                  <a:tcPr/>
                </a:tc>
                <a:tc>
                  <a:txBody>
                    <a:bodyPr/>
                    <a:lstStyle/>
                    <a:p>
                      <a:r>
                        <a:rPr lang="en-US" dirty="0"/>
                        <a:t>/27</a:t>
                      </a:r>
                    </a:p>
                  </a:txBody>
                  <a:tcPr/>
                </a:tc>
                <a:extLst>
                  <a:ext uri="{0D108BD9-81ED-4DB2-BD59-A6C34878D82A}">
                    <a16:rowId xmlns:a16="http://schemas.microsoft.com/office/drawing/2014/main" val="1717551553"/>
                  </a:ext>
                </a:extLst>
              </a:tr>
              <a:tr h="266309">
                <a:tc>
                  <a:txBody>
                    <a:bodyPr/>
                    <a:lstStyle/>
                    <a:p>
                      <a:r>
                        <a:rPr lang="en-US" sz="1200" dirty="0"/>
                        <a:t>192.168.1.96</a:t>
                      </a:r>
                    </a:p>
                  </a:txBody>
                  <a:tcPr/>
                </a:tc>
                <a:tc>
                  <a:txBody>
                    <a:bodyPr/>
                    <a:lstStyle/>
                    <a:p>
                      <a:r>
                        <a:rPr lang="en-US" sz="1200" dirty="0"/>
                        <a:t>to</a:t>
                      </a:r>
                    </a:p>
                  </a:txBody>
                  <a:tcPr/>
                </a:tc>
                <a:tc>
                  <a:txBody>
                    <a:bodyPr/>
                    <a:lstStyle/>
                    <a:p>
                      <a:r>
                        <a:rPr lang="en-US" sz="1200" dirty="0"/>
                        <a:t>192.168.1.127</a:t>
                      </a:r>
                    </a:p>
                  </a:txBody>
                  <a:tcPr/>
                </a:tc>
                <a:tc>
                  <a:txBody>
                    <a:bodyPr/>
                    <a:lstStyle/>
                    <a:p>
                      <a:r>
                        <a:rPr lang="en-US" dirty="0"/>
                        <a:t>/27</a:t>
                      </a:r>
                    </a:p>
                  </a:txBody>
                  <a:tcPr/>
                </a:tc>
                <a:extLst>
                  <a:ext uri="{0D108BD9-81ED-4DB2-BD59-A6C34878D82A}">
                    <a16:rowId xmlns:a16="http://schemas.microsoft.com/office/drawing/2014/main" val="3931882588"/>
                  </a:ext>
                </a:extLst>
              </a:tr>
              <a:tr h="266309">
                <a:tc>
                  <a:txBody>
                    <a:bodyPr/>
                    <a:lstStyle/>
                    <a:p>
                      <a:r>
                        <a:rPr lang="en-US" sz="1200" dirty="0"/>
                        <a:t>192.168.1.128</a:t>
                      </a:r>
                    </a:p>
                  </a:txBody>
                  <a:tcPr/>
                </a:tc>
                <a:tc>
                  <a:txBody>
                    <a:bodyPr/>
                    <a:lstStyle/>
                    <a:p>
                      <a:r>
                        <a:rPr lang="en-US" sz="1200" dirty="0"/>
                        <a:t>to</a:t>
                      </a:r>
                    </a:p>
                  </a:txBody>
                  <a:tcPr/>
                </a:tc>
                <a:tc>
                  <a:txBody>
                    <a:bodyPr/>
                    <a:lstStyle/>
                    <a:p>
                      <a:r>
                        <a:rPr lang="en-US" sz="1200" dirty="0"/>
                        <a:t>192.168.1.159</a:t>
                      </a:r>
                    </a:p>
                  </a:txBody>
                  <a:tcPr/>
                </a:tc>
                <a:tc>
                  <a:txBody>
                    <a:bodyPr/>
                    <a:lstStyle/>
                    <a:p>
                      <a:r>
                        <a:rPr lang="en-US" dirty="0"/>
                        <a:t>/27</a:t>
                      </a:r>
                    </a:p>
                  </a:txBody>
                  <a:tcPr/>
                </a:tc>
                <a:extLst>
                  <a:ext uri="{0D108BD9-81ED-4DB2-BD59-A6C34878D82A}">
                    <a16:rowId xmlns:a16="http://schemas.microsoft.com/office/drawing/2014/main" val="2873015589"/>
                  </a:ext>
                </a:extLst>
              </a:tr>
            </a:tbl>
          </a:graphicData>
        </a:graphic>
      </p:graphicFrame>
      <p:sp>
        <p:nvSpPr>
          <p:cNvPr id="4" name="Google Shape;197;p30">
            <a:extLst>
              <a:ext uri="{FF2B5EF4-FFF2-40B4-BE49-F238E27FC236}">
                <a16:creationId xmlns:a16="http://schemas.microsoft.com/office/drawing/2014/main" id="{58D327A5-E0B1-A63C-1627-C8859AB0A3CB}"/>
              </a:ext>
            </a:extLst>
          </p:cNvPr>
          <p:cNvSpPr txBox="1">
            <a:spLocks/>
          </p:cNvSpPr>
          <p:nvPr/>
        </p:nvSpPr>
        <p:spPr>
          <a:xfrm>
            <a:off x="352639" y="2808131"/>
            <a:ext cx="3735274" cy="754022"/>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800" b="1" dirty="0">
                <a:solidFill>
                  <a:srgbClr val="181A20"/>
                </a:solidFill>
                <a:latin typeface="Open Sans" panose="020B0606030504020204" pitchFamily="34" charset="0"/>
              </a:rPr>
              <a:t>Classful Subnet Range</a:t>
            </a:r>
            <a:br>
              <a:rPr lang="en-US" sz="1400" b="1" dirty="0">
                <a:solidFill>
                  <a:srgbClr val="181A20"/>
                </a:solidFill>
                <a:latin typeface="Open Sans" panose="020B0606030504020204" pitchFamily="34" charset="0"/>
              </a:rPr>
            </a:br>
            <a:endParaRPr lang="en-US" sz="1900" b="1" dirty="0">
              <a:latin typeface="Inter"/>
              <a:ea typeface="Inter"/>
              <a:cs typeface="Inter"/>
              <a:sym typeface="Inter"/>
            </a:endParaRPr>
          </a:p>
        </p:txBody>
      </p:sp>
      <p:pic>
        <p:nvPicPr>
          <p:cNvPr id="10" name="Picture 9" descr="A diagram of a computer network&#10;&#10;Description automatically generated">
            <a:extLst>
              <a:ext uri="{FF2B5EF4-FFF2-40B4-BE49-F238E27FC236}">
                <a16:creationId xmlns:a16="http://schemas.microsoft.com/office/drawing/2014/main" id="{5FE5C2DD-5672-66D2-6EA3-13C937D3E3D2}"/>
              </a:ext>
            </a:extLst>
          </p:cNvPr>
          <p:cNvPicPr>
            <a:picLocks noChangeAspect="1"/>
          </p:cNvPicPr>
          <p:nvPr/>
        </p:nvPicPr>
        <p:blipFill>
          <a:blip r:embed="rId4"/>
          <a:stretch>
            <a:fillRect/>
          </a:stretch>
        </p:blipFill>
        <p:spPr>
          <a:xfrm>
            <a:off x="4073132" y="2271686"/>
            <a:ext cx="4859430" cy="2170859"/>
          </a:xfrm>
          <a:prstGeom prst="rect">
            <a:avLst/>
          </a:prstGeom>
        </p:spPr>
      </p:pic>
    </p:spTree>
    <p:extLst>
      <p:ext uri="{BB962C8B-B14F-4D97-AF65-F5344CB8AC3E}">
        <p14:creationId xmlns:p14="http://schemas.microsoft.com/office/powerpoint/2010/main" val="3647650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sp>
      <p:sp>
        <p:nvSpPr>
          <p:cNvPr id="196" name="Google Shape;196;p30"/>
          <p:cNvSpPr/>
          <p:nvPr/>
        </p:nvSpPr>
        <p:spPr>
          <a:xfrm>
            <a:off x="-7600" y="360000"/>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360000" y="437850"/>
            <a:ext cx="5067900" cy="784800"/>
          </a:xfrm>
          <a:prstGeom prst="rect">
            <a:avLst/>
          </a:prstGeom>
        </p:spPr>
        <p:txBody>
          <a:bodyPr spcFirstLastPara="1" wrap="square" lIns="91425" tIns="91425" rIns="91425" bIns="91425" anchor="t" anchorCtr="0">
            <a:spAutoFit/>
          </a:bodyPr>
          <a:lstStyle/>
          <a:p>
            <a:r>
              <a:rPr lang="en-US" sz="2000" b="1" i="0" dirty="0">
                <a:solidFill>
                  <a:srgbClr val="181A20"/>
                </a:solidFill>
                <a:effectLst/>
                <a:latin typeface="Open Sans" panose="020B0606030504020204" pitchFamily="34" charset="0"/>
              </a:rPr>
              <a:t>Classless Subnetting Example</a:t>
            </a:r>
            <a:br>
              <a:rPr lang="en-US" sz="1400" b="1" i="0" dirty="0">
                <a:solidFill>
                  <a:srgbClr val="181A20"/>
                </a:solidFill>
                <a:effectLst/>
                <a:latin typeface="Open Sans" panose="020B0606030504020204" pitchFamily="34" charset="0"/>
              </a:rPr>
            </a:br>
            <a:endParaRPr sz="1900" b="1" dirty="0">
              <a:latin typeface="Inter"/>
              <a:ea typeface="Inter"/>
              <a:cs typeface="Inter"/>
              <a:sym typeface="Inter"/>
            </a:endParaRPr>
          </a:p>
        </p:txBody>
      </p:sp>
      <p:sp>
        <p:nvSpPr>
          <p:cNvPr id="5" name="Google Shape;142;p22">
            <a:extLst>
              <a:ext uri="{FF2B5EF4-FFF2-40B4-BE49-F238E27FC236}">
                <a16:creationId xmlns:a16="http://schemas.microsoft.com/office/drawing/2014/main" id="{EDEDF8B9-B835-D494-EC66-45CCE5004C1E}"/>
              </a:ext>
            </a:extLst>
          </p:cNvPr>
          <p:cNvSpPr txBox="1">
            <a:spLocks/>
          </p:cNvSpPr>
          <p:nvPr/>
        </p:nvSpPr>
        <p:spPr>
          <a:xfrm>
            <a:off x="211438" y="1115189"/>
            <a:ext cx="5067900" cy="137333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lnSpc>
                <a:spcPct val="170000"/>
              </a:lnSpc>
            </a:pPr>
            <a:r>
              <a:rPr lang="en-US" sz="1200" dirty="0">
                <a:solidFill>
                  <a:srgbClr val="181A20"/>
                </a:solidFill>
                <a:latin typeface="Open Sans" panose="020B0606030504020204" pitchFamily="34" charset="0"/>
              </a:rPr>
              <a:t>You need five subnets, each one containing 30 hosts. The connection between network devices(routers) require only two address each. </a:t>
            </a:r>
            <a:endParaRPr lang="en-US" sz="1200" b="0" i="0" dirty="0">
              <a:solidFill>
                <a:srgbClr val="181A20"/>
              </a:solidFill>
              <a:effectLst/>
              <a:latin typeface="Open Sans" panose="020B0606030504020204" pitchFamily="34" charset="0"/>
            </a:endParaRPr>
          </a:p>
        </p:txBody>
      </p:sp>
      <p:pic>
        <p:nvPicPr>
          <p:cNvPr id="3" name="Google Shape;121;p20">
            <a:extLst>
              <a:ext uri="{FF2B5EF4-FFF2-40B4-BE49-F238E27FC236}">
                <a16:creationId xmlns:a16="http://schemas.microsoft.com/office/drawing/2014/main" id="{DA1AC6DA-92DB-C990-0819-AE3FD530DF8D}"/>
              </a:ext>
            </a:extLst>
          </p:cNvPr>
          <p:cNvPicPr preferRelativeResize="0"/>
          <p:nvPr/>
        </p:nvPicPr>
        <p:blipFill>
          <a:blip r:embed="rId3">
            <a:alphaModFix/>
          </a:blip>
          <a:stretch>
            <a:fillRect/>
          </a:stretch>
        </p:blipFill>
        <p:spPr>
          <a:xfrm>
            <a:off x="7292414" y="175203"/>
            <a:ext cx="1058441" cy="1373329"/>
          </a:xfrm>
          <a:prstGeom prst="rect">
            <a:avLst/>
          </a:prstGeom>
          <a:noFill/>
          <a:ln>
            <a:noFill/>
          </a:ln>
        </p:spPr>
      </p:pic>
      <p:graphicFrame>
        <p:nvGraphicFramePr>
          <p:cNvPr id="2" name="Table 3">
            <a:extLst>
              <a:ext uri="{FF2B5EF4-FFF2-40B4-BE49-F238E27FC236}">
                <a16:creationId xmlns:a16="http://schemas.microsoft.com/office/drawing/2014/main" id="{CA4ED6BB-8577-8924-2E82-1DC680B9D56D}"/>
              </a:ext>
            </a:extLst>
          </p:cNvPr>
          <p:cNvGraphicFramePr>
            <a:graphicFrameLocks noGrp="1"/>
          </p:cNvGraphicFramePr>
          <p:nvPr>
            <p:extLst>
              <p:ext uri="{D42A27DB-BD31-4B8C-83A1-F6EECF244321}">
                <p14:modId xmlns:p14="http://schemas.microsoft.com/office/powerpoint/2010/main" val="2853425711"/>
              </p:ext>
            </p:extLst>
          </p:nvPr>
        </p:nvGraphicFramePr>
        <p:xfrm>
          <a:off x="211438" y="3259500"/>
          <a:ext cx="3419268" cy="1524000"/>
        </p:xfrm>
        <a:graphic>
          <a:graphicData uri="http://schemas.openxmlformats.org/drawingml/2006/table">
            <a:tbl>
              <a:tblPr firstRow="1" bandRow="1">
                <a:tableStyleId>{5C22544A-7EE6-4342-B048-85BDC9FD1C3A}</a:tableStyleId>
              </a:tblPr>
              <a:tblGrid>
                <a:gridCol w="1173609">
                  <a:extLst>
                    <a:ext uri="{9D8B030D-6E8A-4147-A177-3AD203B41FA5}">
                      <a16:colId xmlns:a16="http://schemas.microsoft.com/office/drawing/2014/main" val="2881022560"/>
                    </a:ext>
                  </a:extLst>
                </a:gridCol>
                <a:gridCol w="329453">
                  <a:extLst>
                    <a:ext uri="{9D8B030D-6E8A-4147-A177-3AD203B41FA5}">
                      <a16:colId xmlns:a16="http://schemas.microsoft.com/office/drawing/2014/main" val="4110530232"/>
                    </a:ext>
                  </a:extLst>
                </a:gridCol>
                <a:gridCol w="1371600">
                  <a:extLst>
                    <a:ext uri="{9D8B030D-6E8A-4147-A177-3AD203B41FA5}">
                      <a16:colId xmlns:a16="http://schemas.microsoft.com/office/drawing/2014/main" val="2348923438"/>
                    </a:ext>
                  </a:extLst>
                </a:gridCol>
                <a:gridCol w="544606">
                  <a:extLst>
                    <a:ext uri="{9D8B030D-6E8A-4147-A177-3AD203B41FA5}">
                      <a16:colId xmlns:a16="http://schemas.microsoft.com/office/drawing/2014/main" val="2270275758"/>
                    </a:ext>
                  </a:extLst>
                </a:gridCol>
              </a:tblGrid>
              <a:tr h="266309">
                <a:tc>
                  <a:txBody>
                    <a:bodyPr/>
                    <a:lstStyle/>
                    <a:p>
                      <a:r>
                        <a:rPr lang="en-US" sz="1200" dirty="0"/>
                        <a:t>192.168.1.0</a:t>
                      </a:r>
                    </a:p>
                  </a:txBody>
                  <a:tcPr/>
                </a:tc>
                <a:tc>
                  <a:txBody>
                    <a:bodyPr/>
                    <a:lstStyle/>
                    <a:p>
                      <a:r>
                        <a:rPr lang="en-US" sz="1200" dirty="0"/>
                        <a:t>to</a:t>
                      </a:r>
                    </a:p>
                  </a:txBody>
                  <a:tcPr/>
                </a:tc>
                <a:tc>
                  <a:txBody>
                    <a:bodyPr/>
                    <a:lstStyle/>
                    <a:p>
                      <a:r>
                        <a:rPr lang="en-US" sz="1200" dirty="0"/>
                        <a:t>192.168.1.31</a:t>
                      </a:r>
                    </a:p>
                  </a:txBody>
                  <a:tcPr/>
                </a:tc>
                <a:tc>
                  <a:txBody>
                    <a:bodyPr/>
                    <a:lstStyle/>
                    <a:p>
                      <a:r>
                        <a:rPr lang="en-US" dirty="0"/>
                        <a:t>/27</a:t>
                      </a:r>
                    </a:p>
                  </a:txBody>
                  <a:tcPr/>
                </a:tc>
                <a:extLst>
                  <a:ext uri="{0D108BD9-81ED-4DB2-BD59-A6C34878D82A}">
                    <a16:rowId xmlns:a16="http://schemas.microsoft.com/office/drawing/2014/main" val="715382882"/>
                  </a:ext>
                </a:extLst>
              </a:tr>
              <a:tr h="266309">
                <a:tc>
                  <a:txBody>
                    <a:bodyPr/>
                    <a:lstStyle/>
                    <a:p>
                      <a:r>
                        <a:rPr lang="en-US" sz="1200" dirty="0"/>
                        <a:t>192.168.1.32</a:t>
                      </a:r>
                    </a:p>
                  </a:txBody>
                  <a:tcPr/>
                </a:tc>
                <a:tc>
                  <a:txBody>
                    <a:bodyPr/>
                    <a:lstStyle/>
                    <a:p>
                      <a:r>
                        <a:rPr lang="en-US" sz="1200" dirty="0"/>
                        <a:t>to</a:t>
                      </a:r>
                    </a:p>
                  </a:txBody>
                  <a:tcPr/>
                </a:tc>
                <a:tc>
                  <a:txBody>
                    <a:bodyPr/>
                    <a:lstStyle/>
                    <a:p>
                      <a:r>
                        <a:rPr lang="en-US" sz="1200" dirty="0"/>
                        <a:t>192.168.1.63</a:t>
                      </a:r>
                    </a:p>
                  </a:txBody>
                  <a:tcPr/>
                </a:tc>
                <a:tc>
                  <a:txBody>
                    <a:bodyPr/>
                    <a:lstStyle/>
                    <a:p>
                      <a:r>
                        <a:rPr lang="en-US" dirty="0"/>
                        <a:t>/27</a:t>
                      </a:r>
                    </a:p>
                  </a:txBody>
                  <a:tcPr/>
                </a:tc>
                <a:extLst>
                  <a:ext uri="{0D108BD9-81ED-4DB2-BD59-A6C34878D82A}">
                    <a16:rowId xmlns:a16="http://schemas.microsoft.com/office/drawing/2014/main" val="1324238390"/>
                  </a:ext>
                </a:extLst>
              </a:tr>
              <a:tr h="266309">
                <a:tc>
                  <a:txBody>
                    <a:bodyPr/>
                    <a:lstStyle/>
                    <a:p>
                      <a:r>
                        <a:rPr lang="en-US" sz="1200" dirty="0"/>
                        <a:t>192.168.1.64</a:t>
                      </a:r>
                    </a:p>
                  </a:txBody>
                  <a:tcPr/>
                </a:tc>
                <a:tc>
                  <a:txBody>
                    <a:bodyPr/>
                    <a:lstStyle/>
                    <a:p>
                      <a:r>
                        <a:rPr lang="en-US" sz="1200" dirty="0"/>
                        <a:t>to</a:t>
                      </a:r>
                    </a:p>
                  </a:txBody>
                  <a:tcPr/>
                </a:tc>
                <a:tc>
                  <a:txBody>
                    <a:bodyPr/>
                    <a:lstStyle/>
                    <a:p>
                      <a:r>
                        <a:rPr lang="en-US" sz="1200" dirty="0"/>
                        <a:t>192.168.1.79</a:t>
                      </a:r>
                    </a:p>
                  </a:txBody>
                  <a:tcPr/>
                </a:tc>
                <a:tc>
                  <a:txBody>
                    <a:bodyPr/>
                    <a:lstStyle/>
                    <a:p>
                      <a:r>
                        <a:rPr lang="en-US" dirty="0"/>
                        <a:t>/27</a:t>
                      </a:r>
                    </a:p>
                  </a:txBody>
                  <a:tcPr/>
                </a:tc>
                <a:extLst>
                  <a:ext uri="{0D108BD9-81ED-4DB2-BD59-A6C34878D82A}">
                    <a16:rowId xmlns:a16="http://schemas.microsoft.com/office/drawing/2014/main" val="1717551553"/>
                  </a:ext>
                </a:extLst>
              </a:tr>
              <a:tr h="266309">
                <a:tc>
                  <a:txBody>
                    <a:bodyPr/>
                    <a:lstStyle/>
                    <a:p>
                      <a:r>
                        <a:rPr lang="en-US" sz="1200" dirty="0"/>
                        <a:t>192.168.1.80</a:t>
                      </a:r>
                    </a:p>
                  </a:txBody>
                  <a:tcPr/>
                </a:tc>
                <a:tc>
                  <a:txBody>
                    <a:bodyPr/>
                    <a:lstStyle/>
                    <a:p>
                      <a:r>
                        <a:rPr lang="en-US" sz="1200" dirty="0"/>
                        <a:t>to</a:t>
                      </a:r>
                    </a:p>
                  </a:txBody>
                  <a:tcPr/>
                </a:tc>
                <a:tc>
                  <a:txBody>
                    <a:bodyPr/>
                    <a:lstStyle/>
                    <a:p>
                      <a:r>
                        <a:rPr lang="en-US" sz="1200" dirty="0"/>
                        <a:t>192.168.1.82</a:t>
                      </a:r>
                    </a:p>
                  </a:txBody>
                  <a:tcPr/>
                </a:tc>
                <a:tc>
                  <a:txBody>
                    <a:bodyPr/>
                    <a:lstStyle/>
                    <a:p>
                      <a:r>
                        <a:rPr lang="en-US" dirty="0"/>
                        <a:t>/27</a:t>
                      </a:r>
                    </a:p>
                  </a:txBody>
                  <a:tcPr/>
                </a:tc>
                <a:extLst>
                  <a:ext uri="{0D108BD9-81ED-4DB2-BD59-A6C34878D82A}">
                    <a16:rowId xmlns:a16="http://schemas.microsoft.com/office/drawing/2014/main" val="3931882588"/>
                  </a:ext>
                </a:extLst>
              </a:tr>
              <a:tr h="266309">
                <a:tc>
                  <a:txBody>
                    <a:bodyPr/>
                    <a:lstStyle/>
                    <a:p>
                      <a:r>
                        <a:rPr lang="en-US" sz="1200" dirty="0"/>
                        <a:t>192.168.1.84</a:t>
                      </a:r>
                    </a:p>
                  </a:txBody>
                  <a:tcPr/>
                </a:tc>
                <a:tc>
                  <a:txBody>
                    <a:bodyPr/>
                    <a:lstStyle/>
                    <a:p>
                      <a:r>
                        <a:rPr lang="en-US" sz="1200" dirty="0"/>
                        <a:t>to</a:t>
                      </a:r>
                    </a:p>
                  </a:txBody>
                  <a:tcPr/>
                </a:tc>
                <a:tc>
                  <a:txBody>
                    <a:bodyPr/>
                    <a:lstStyle/>
                    <a:p>
                      <a:r>
                        <a:rPr lang="en-US" sz="1200" dirty="0"/>
                        <a:t>192.168.1.87</a:t>
                      </a:r>
                    </a:p>
                  </a:txBody>
                  <a:tcPr/>
                </a:tc>
                <a:tc>
                  <a:txBody>
                    <a:bodyPr/>
                    <a:lstStyle/>
                    <a:p>
                      <a:r>
                        <a:rPr lang="en-US" dirty="0"/>
                        <a:t>/27</a:t>
                      </a:r>
                    </a:p>
                  </a:txBody>
                  <a:tcPr/>
                </a:tc>
                <a:extLst>
                  <a:ext uri="{0D108BD9-81ED-4DB2-BD59-A6C34878D82A}">
                    <a16:rowId xmlns:a16="http://schemas.microsoft.com/office/drawing/2014/main" val="2873015589"/>
                  </a:ext>
                </a:extLst>
              </a:tr>
            </a:tbl>
          </a:graphicData>
        </a:graphic>
      </p:graphicFrame>
      <p:sp>
        <p:nvSpPr>
          <p:cNvPr id="4" name="Google Shape;197;p30">
            <a:extLst>
              <a:ext uri="{FF2B5EF4-FFF2-40B4-BE49-F238E27FC236}">
                <a16:creationId xmlns:a16="http://schemas.microsoft.com/office/drawing/2014/main" id="{58D327A5-E0B1-A63C-1627-C8859AB0A3CB}"/>
              </a:ext>
            </a:extLst>
          </p:cNvPr>
          <p:cNvSpPr txBox="1">
            <a:spLocks/>
          </p:cNvSpPr>
          <p:nvPr/>
        </p:nvSpPr>
        <p:spPr>
          <a:xfrm>
            <a:off x="352639" y="2808131"/>
            <a:ext cx="3735274" cy="754022"/>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800" b="1" dirty="0">
                <a:solidFill>
                  <a:srgbClr val="181A20"/>
                </a:solidFill>
                <a:latin typeface="Open Sans" panose="020B0606030504020204" pitchFamily="34" charset="0"/>
              </a:rPr>
              <a:t>Classless Subnet Range</a:t>
            </a:r>
            <a:br>
              <a:rPr lang="en-US" sz="1400" b="1" dirty="0">
                <a:solidFill>
                  <a:srgbClr val="181A20"/>
                </a:solidFill>
                <a:latin typeface="Open Sans" panose="020B0606030504020204" pitchFamily="34" charset="0"/>
              </a:rPr>
            </a:br>
            <a:endParaRPr lang="en-US" sz="1900" b="1" dirty="0">
              <a:latin typeface="Inter"/>
              <a:ea typeface="Inter"/>
              <a:cs typeface="Inter"/>
              <a:sym typeface="Inter"/>
            </a:endParaRPr>
          </a:p>
        </p:txBody>
      </p:sp>
      <p:pic>
        <p:nvPicPr>
          <p:cNvPr id="7" name="Picture 6" descr="A computer network diagram with different colored circles&#10;&#10;Description automatically generated with medium confidence">
            <a:extLst>
              <a:ext uri="{FF2B5EF4-FFF2-40B4-BE49-F238E27FC236}">
                <a16:creationId xmlns:a16="http://schemas.microsoft.com/office/drawing/2014/main" id="{694F1BA7-C67A-5115-4DFA-9AB1DDDB7A31}"/>
              </a:ext>
            </a:extLst>
          </p:cNvPr>
          <p:cNvPicPr>
            <a:picLocks noChangeAspect="1"/>
          </p:cNvPicPr>
          <p:nvPr/>
        </p:nvPicPr>
        <p:blipFill>
          <a:blip r:embed="rId4"/>
          <a:stretch>
            <a:fillRect/>
          </a:stretch>
        </p:blipFill>
        <p:spPr>
          <a:xfrm>
            <a:off x="3771907" y="2011103"/>
            <a:ext cx="5190702" cy="2318849"/>
          </a:xfrm>
          <a:prstGeom prst="rect">
            <a:avLst/>
          </a:prstGeom>
        </p:spPr>
      </p:pic>
    </p:spTree>
    <p:extLst>
      <p:ext uri="{BB962C8B-B14F-4D97-AF65-F5344CB8AC3E}">
        <p14:creationId xmlns:p14="http://schemas.microsoft.com/office/powerpoint/2010/main" val="3452229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sp>
      <p:sp>
        <p:nvSpPr>
          <p:cNvPr id="196" name="Google Shape;196;p30"/>
          <p:cNvSpPr/>
          <p:nvPr/>
        </p:nvSpPr>
        <p:spPr>
          <a:xfrm>
            <a:off x="-7600" y="360000"/>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211438" y="419784"/>
            <a:ext cx="5570153" cy="784800"/>
          </a:xfrm>
          <a:prstGeom prst="rect">
            <a:avLst/>
          </a:prstGeom>
        </p:spPr>
        <p:txBody>
          <a:bodyPr spcFirstLastPara="1" wrap="square" lIns="91425" tIns="91425" rIns="91425" bIns="91425" anchor="t" anchorCtr="0">
            <a:spAutoFit/>
          </a:bodyPr>
          <a:lstStyle/>
          <a:p>
            <a:r>
              <a:rPr lang="en-US" sz="2000" b="1" dirty="0">
                <a:solidFill>
                  <a:srgbClr val="181A20"/>
                </a:solidFill>
                <a:latin typeface="Open Sans" panose="020B0606030504020204" pitchFamily="34" charset="0"/>
              </a:rPr>
              <a:t>Visualizing subnets using the Box Method</a:t>
            </a:r>
            <a:br>
              <a:rPr lang="en-US" sz="1400" b="1" i="0" dirty="0">
                <a:solidFill>
                  <a:srgbClr val="181A20"/>
                </a:solidFill>
                <a:effectLst/>
                <a:latin typeface="Open Sans" panose="020B0606030504020204" pitchFamily="34" charset="0"/>
              </a:rPr>
            </a:br>
            <a:endParaRPr sz="1900" b="1" dirty="0">
              <a:latin typeface="Inter"/>
              <a:ea typeface="Inter"/>
              <a:cs typeface="Inter"/>
              <a:sym typeface="Inter"/>
            </a:endParaRPr>
          </a:p>
        </p:txBody>
      </p:sp>
      <p:sp>
        <p:nvSpPr>
          <p:cNvPr id="5" name="Google Shape;142;p22">
            <a:extLst>
              <a:ext uri="{FF2B5EF4-FFF2-40B4-BE49-F238E27FC236}">
                <a16:creationId xmlns:a16="http://schemas.microsoft.com/office/drawing/2014/main" id="{EDEDF8B9-B835-D494-EC66-45CCE5004C1E}"/>
              </a:ext>
            </a:extLst>
          </p:cNvPr>
          <p:cNvSpPr txBox="1">
            <a:spLocks/>
          </p:cNvSpPr>
          <p:nvPr/>
        </p:nvSpPr>
        <p:spPr>
          <a:xfrm>
            <a:off x="211438" y="1115189"/>
            <a:ext cx="4730356" cy="513714"/>
          </a:xfrm>
          <a:prstGeom prst="rect">
            <a:avLst/>
          </a:prstGeom>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b="0" i="0" dirty="0">
                <a:solidFill>
                  <a:srgbClr val="000000"/>
                </a:solidFill>
                <a:effectLst/>
              </a:rPr>
              <a:t>This entire square represents a single subnet, containing 256 addresses.</a:t>
            </a:r>
          </a:p>
        </p:txBody>
      </p:sp>
      <p:pic>
        <p:nvPicPr>
          <p:cNvPr id="3" name="Google Shape;121;p20">
            <a:extLst>
              <a:ext uri="{FF2B5EF4-FFF2-40B4-BE49-F238E27FC236}">
                <a16:creationId xmlns:a16="http://schemas.microsoft.com/office/drawing/2014/main" id="{DA1AC6DA-92DB-C990-0819-AE3FD530DF8D}"/>
              </a:ext>
            </a:extLst>
          </p:cNvPr>
          <p:cNvPicPr preferRelativeResize="0"/>
          <p:nvPr/>
        </p:nvPicPr>
        <p:blipFill>
          <a:blip r:embed="rId3">
            <a:alphaModFix/>
          </a:blip>
          <a:stretch>
            <a:fillRect/>
          </a:stretch>
        </p:blipFill>
        <p:spPr>
          <a:xfrm>
            <a:off x="7292414" y="175203"/>
            <a:ext cx="1058441" cy="1373329"/>
          </a:xfrm>
          <a:prstGeom prst="rect">
            <a:avLst/>
          </a:prstGeom>
          <a:noFill/>
          <a:ln>
            <a:noFill/>
          </a:ln>
        </p:spPr>
      </p:pic>
      <p:graphicFrame>
        <p:nvGraphicFramePr>
          <p:cNvPr id="6" name="Table 7">
            <a:extLst>
              <a:ext uri="{FF2B5EF4-FFF2-40B4-BE49-F238E27FC236}">
                <a16:creationId xmlns:a16="http://schemas.microsoft.com/office/drawing/2014/main" id="{75AE07FF-A006-F3B8-D6CF-6D2B9F75E719}"/>
              </a:ext>
            </a:extLst>
          </p:cNvPr>
          <p:cNvGraphicFramePr>
            <a:graphicFrameLocks noGrp="1"/>
          </p:cNvGraphicFramePr>
          <p:nvPr>
            <p:extLst>
              <p:ext uri="{D42A27DB-BD31-4B8C-83A1-F6EECF244321}">
                <p14:modId xmlns:p14="http://schemas.microsoft.com/office/powerpoint/2010/main" val="1168726934"/>
              </p:ext>
            </p:extLst>
          </p:nvPr>
        </p:nvGraphicFramePr>
        <p:xfrm>
          <a:off x="5344702" y="1158270"/>
          <a:ext cx="1178719" cy="976300"/>
        </p:xfrm>
        <a:graphic>
          <a:graphicData uri="http://schemas.openxmlformats.org/drawingml/2006/table">
            <a:tbl>
              <a:tblPr firstRow="1" bandRow="1">
                <a:tableStyleId>{5C22544A-7EE6-4342-B048-85BDC9FD1C3A}</a:tableStyleId>
              </a:tblPr>
              <a:tblGrid>
                <a:gridCol w="1178719">
                  <a:extLst>
                    <a:ext uri="{9D8B030D-6E8A-4147-A177-3AD203B41FA5}">
                      <a16:colId xmlns:a16="http://schemas.microsoft.com/office/drawing/2014/main" val="1260853393"/>
                    </a:ext>
                  </a:extLst>
                </a:gridCol>
              </a:tblGrid>
              <a:tr h="976300">
                <a:tc>
                  <a:txBody>
                    <a:bodyPr/>
                    <a:lstStyle/>
                    <a:p>
                      <a:r>
                        <a:rPr lang="en-US" dirty="0"/>
                        <a:t>0 -255</a:t>
                      </a:r>
                    </a:p>
                  </a:txBody>
                  <a:tcPr/>
                </a:tc>
                <a:extLst>
                  <a:ext uri="{0D108BD9-81ED-4DB2-BD59-A6C34878D82A}">
                    <a16:rowId xmlns:a16="http://schemas.microsoft.com/office/drawing/2014/main" val="3689921340"/>
                  </a:ext>
                </a:extLst>
              </a:tr>
            </a:tbl>
          </a:graphicData>
        </a:graphic>
      </p:graphicFrame>
      <p:sp>
        <p:nvSpPr>
          <p:cNvPr id="8" name="Google Shape;142;p22">
            <a:extLst>
              <a:ext uri="{FF2B5EF4-FFF2-40B4-BE49-F238E27FC236}">
                <a16:creationId xmlns:a16="http://schemas.microsoft.com/office/drawing/2014/main" id="{C35C7CA4-04E3-20B8-B0FC-E37041F43E25}"/>
              </a:ext>
            </a:extLst>
          </p:cNvPr>
          <p:cNvSpPr txBox="1">
            <a:spLocks/>
          </p:cNvSpPr>
          <p:nvPr/>
        </p:nvSpPr>
        <p:spPr>
          <a:xfrm>
            <a:off x="4384625" y="1441140"/>
            <a:ext cx="1022957" cy="712846"/>
          </a:xfrm>
          <a:prstGeom prst="rect">
            <a:avLst/>
          </a:prstGeom>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b="0" i="0" dirty="0">
                <a:solidFill>
                  <a:srgbClr val="000000"/>
                </a:solidFill>
                <a:effectLst/>
              </a:rPr>
              <a:t>/24</a:t>
            </a:r>
          </a:p>
          <a:p>
            <a:pPr algn="l"/>
            <a:r>
              <a:rPr lang="en-US" sz="1200" dirty="0"/>
              <a:t>255.255.255.0</a:t>
            </a:r>
          </a:p>
          <a:p>
            <a:pPr algn="l"/>
            <a:r>
              <a:rPr lang="en-US" sz="1200" b="0" i="0" dirty="0">
                <a:solidFill>
                  <a:srgbClr val="000000"/>
                </a:solidFill>
                <a:effectLst/>
              </a:rPr>
              <a:t>256 hosts</a:t>
            </a:r>
          </a:p>
          <a:p>
            <a:pPr algn="l"/>
            <a:r>
              <a:rPr lang="en-US" sz="1200" dirty="0"/>
              <a:t>1 subnet</a:t>
            </a:r>
            <a:endParaRPr lang="en-US" sz="1200" b="0" i="0" dirty="0">
              <a:solidFill>
                <a:srgbClr val="000000"/>
              </a:solidFill>
              <a:effectLst/>
            </a:endParaRPr>
          </a:p>
        </p:txBody>
      </p:sp>
      <p:sp>
        <p:nvSpPr>
          <p:cNvPr id="9" name="Google Shape;142;p22">
            <a:extLst>
              <a:ext uri="{FF2B5EF4-FFF2-40B4-BE49-F238E27FC236}">
                <a16:creationId xmlns:a16="http://schemas.microsoft.com/office/drawing/2014/main" id="{2DEA9098-A747-38CA-3A77-FBA2731A2A71}"/>
              </a:ext>
            </a:extLst>
          </p:cNvPr>
          <p:cNvSpPr txBox="1">
            <a:spLocks/>
          </p:cNvSpPr>
          <p:nvPr/>
        </p:nvSpPr>
        <p:spPr>
          <a:xfrm>
            <a:off x="211438" y="2268403"/>
            <a:ext cx="4730356" cy="513714"/>
          </a:xfrm>
          <a:prstGeom prst="rect">
            <a:avLst/>
          </a:prstGeom>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600" b="0" i="0" dirty="0">
                <a:solidFill>
                  <a:srgbClr val="000000"/>
                </a:solidFill>
                <a:effectLst/>
              </a:rPr>
              <a:t>Divide the square into two equal parts, resulting in two subnets, each containing 128 addresses.</a:t>
            </a:r>
          </a:p>
        </p:txBody>
      </p:sp>
      <p:sp>
        <p:nvSpPr>
          <p:cNvPr id="11" name="Google Shape;142;p22">
            <a:extLst>
              <a:ext uri="{FF2B5EF4-FFF2-40B4-BE49-F238E27FC236}">
                <a16:creationId xmlns:a16="http://schemas.microsoft.com/office/drawing/2014/main" id="{AADF738E-1125-9059-2BB4-234B5C4690D4}"/>
              </a:ext>
            </a:extLst>
          </p:cNvPr>
          <p:cNvSpPr txBox="1">
            <a:spLocks/>
          </p:cNvSpPr>
          <p:nvPr/>
        </p:nvSpPr>
        <p:spPr>
          <a:xfrm>
            <a:off x="4256204" y="2540110"/>
            <a:ext cx="1151378" cy="712847"/>
          </a:xfrm>
          <a:prstGeom prst="rect">
            <a:avLst/>
          </a:prstGeom>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b="0" i="0" dirty="0">
                <a:solidFill>
                  <a:srgbClr val="000000"/>
                </a:solidFill>
                <a:effectLst/>
              </a:rPr>
              <a:t>/25</a:t>
            </a:r>
          </a:p>
          <a:p>
            <a:pPr algn="l"/>
            <a:r>
              <a:rPr lang="en-US" sz="1200" dirty="0"/>
              <a:t>255.255.255.128</a:t>
            </a:r>
          </a:p>
          <a:p>
            <a:pPr algn="l"/>
            <a:r>
              <a:rPr lang="en-US" sz="1200" dirty="0"/>
              <a:t>128</a:t>
            </a:r>
            <a:r>
              <a:rPr lang="en-US" sz="1200" b="0" i="0" dirty="0">
                <a:solidFill>
                  <a:srgbClr val="000000"/>
                </a:solidFill>
                <a:effectLst/>
              </a:rPr>
              <a:t> hosts</a:t>
            </a:r>
          </a:p>
          <a:p>
            <a:pPr algn="l"/>
            <a:r>
              <a:rPr lang="en-US" sz="1200" dirty="0"/>
              <a:t>2 subnet</a:t>
            </a:r>
            <a:endParaRPr lang="en-US" sz="1200" b="0" i="0" dirty="0">
              <a:solidFill>
                <a:srgbClr val="000000"/>
              </a:solidFill>
              <a:effectLst/>
            </a:endParaRPr>
          </a:p>
        </p:txBody>
      </p:sp>
      <p:graphicFrame>
        <p:nvGraphicFramePr>
          <p:cNvPr id="12" name="Table 12">
            <a:extLst>
              <a:ext uri="{FF2B5EF4-FFF2-40B4-BE49-F238E27FC236}">
                <a16:creationId xmlns:a16="http://schemas.microsoft.com/office/drawing/2014/main" id="{AE6453F2-7EE0-5659-D61E-88A986F13265}"/>
              </a:ext>
            </a:extLst>
          </p:cNvPr>
          <p:cNvGraphicFramePr>
            <a:graphicFrameLocks noGrp="1"/>
          </p:cNvGraphicFramePr>
          <p:nvPr>
            <p:extLst>
              <p:ext uri="{D42A27DB-BD31-4B8C-83A1-F6EECF244321}">
                <p14:modId xmlns:p14="http://schemas.microsoft.com/office/powerpoint/2010/main" val="3573207140"/>
              </p:ext>
            </p:extLst>
          </p:nvPr>
        </p:nvGraphicFramePr>
        <p:xfrm>
          <a:off x="5322392" y="2314404"/>
          <a:ext cx="1178720" cy="976300"/>
        </p:xfrm>
        <a:graphic>
          <a:graphicData uri="http://schemas.openxmlformats.org/drawingml/2006/table">
            <a:tbl>
              <a:tblPr firstRow="1" bandRow="1">
                <a:tableStyleId>{5C22544A-7EE6-4342-B048-85BDC9FD1C3A}</a:tableStyleId>
              </a:tblPr>
              <a:tblGrid>
                <a:gridCol w="589360">
                  <a:extLst>
                    <a:ext uri="{9D8B030D-6E8A-4147-A177-3AD203B41FA5}">
                      <a16:colId xmlns:a16="http://schemas.microsoft.com/office/drawing/2014/main" val="1528723883"/>
                    </a:ext>
                  </a:extLst>
                </a:gridCol>
                <a:gridCol w="589360">
                  <a:extLst>
                    <a:ext uri="{9D8B030D-6E8A-4147-A177-3AD203B41FA5}">
                      <a16:colId xmlns:a16="http://schemas.microsoft.com/office/drawing/2014/main" val="583201131"/>
                    </a:ext>
                  </a:extLst>
                </a:gridCol>
              </a:tblGrid>
              <a:tr h="976300">
                <a:tc>
                  <a:txBody>
                    <a:bodyPr/>
                    <a:lstStyle/>
                    <a:p>
                      <a:r>
                        <a:rPr lang="en-US" dirty="0"/>
                        <a:t>0-127</a:t>
                      </a:r>
                    </a:p>
                  </a:txBody>
                  <a:tcPr/>
                </a:tc>
                <a:tc>
                  <a:txBody>
                    <a:bodyPr/>
                    <a:lstStyle/>
                    <a:p>
                      <a:r>
                        <a:rPr lang="en-US" dirty="0"/>
                        <a:t>128-255</a:t>
                      </a:r>
                    </a:p>
                  </a:txBody>
                  <a:tcPr>
                    <a:solidFill>
                      <a:srgbClr val="92D050"/>
                    </a:solidFill>
                  </a:tcPr>
                </a:tc>
                <a:extLst>
                  <a:ext uri="{0D108BD9-81ED-4DB2-BD59-A6C34878D82A}">
                    <a16:rowId xmlns:a16="http://schemas.microsoft.com/office/drawing/2014/main" val="4094539782"/>
                  </a:ext>
                </a:extLst>
              </a:tr>
            </a:tbl>
          </a:graphicData>
        </a:graphic>
      </p:graphicFrame>
      <p:sp>
        <p:nvSpPr>
          <p:cNvPr id="13" name="Google Shape;142;p22">
            <a:extLst>
              <a:ext uri="{FF2B5EF4-FFF2-40B4-BE49-F238E27FC236}">
                <a16:creationId xmlns:a16="http://schemas.microsoft.com/office/drawing/2014/main" id="{4CC9DA73-DCA1-891D-6417-61CD9C06DECD}"/>
              </a:ext>
            </a:extLst>
          </p:cNvPr>
          <p:cNvSpPr txBox="1">
            <a:spLocks/>
          </p:cNvSpPr>
          <p:nvPr/>
        </p:nvSpPr>
        <p:spPr>
          <a:xfrm>
            <a:off x="211438" y="3550685"/>
            <a:ext cx="4730356" cy="513714"/>
          </a:xfrm>
          <a:prstGeom prst="rect">
            <a:avLst/>
          </a:prstGeom>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600" b="0" i="0" dirty="0">
                <a:solidFill>
                  <a:srgbClr val="000000"/>
                </a:solidFill>
                <a:effectLst/>
              </a:rPr>
              <a:t>Divide the square into quarters, resulting in four subnets, each containing 64 addresses.</a:t>
            </a:r>
          </a:p>
        </p:txBody>
      </p:sp>
      <p:sp>
        <p:nvSpPr>
          <p:cNvPr id="14" name="Google Shape;142;p22">
            <a:extLst>
              <a:ext uri="{FF2B5EF4-FFF2-40B4-BE49-F238E27FC236}">
                <a16:creationId xmlns:a16="http://schemas.microsoft.com/office/drawing/2014/main" id="{5F3EB6B8-AD46-4F7A-8C65-73EC290514E1}"/>
              </a:ext>
            </a:extLst>
          </p:cNvPr>
          <p:cNvSpPr txBox="1">
            <a:spLocks/>
          </p:cNvSpPr>
          <p:nvPr/>
        </p:nvSpPr>
        <p:spPr>
          <a:xfrm>
            <a:off x="4256204" y="3822392"/>
            <a:ext cx="1151378" cy="712847"/>
          </a:xfrm>
          <a:prstGeom prst="rect">
            <a:avLst/>
          </a:prstGeom>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b="0" i="0" dirty="0">
                <a:solidFill>
                  <a:srgbClr val="000000"/>
                </a:solidFill>
                <a:effectLst/>
              </a:rPr>
              <a:t>/26</a:t>
            </a:r>
          </a:p>
          <a:p>
            <a:pPr algn="l"/>
            <a:r>
              <a:rPr lang="en-US" sz="1200" dirty="0"/>
              <a:t>255.255.255.192</a:t>
            </a:r>
          </a:p>
          <a:p>
            <a:pPr algn="l"/>
            <a:r>
              <a:rPr lang="en-US" sz="1200" b="0" i="0" dirty="0">
                <a:solidFill>
                  <a:srgbClr val="000000"/>
                </a:solidFill>
                <a:effectLst/>
              </a:rPr>
              <a:t>64 hosts</a:t>
            </a:r>
          </a:p>
          <a:p>
            <a:pPr algn="l"/>
            <a:r>
              <a:rPr lang="en-US" sz="1200" dirty="0"/>
              <a:t>4 subnet</a:t>
            </a:r>
            <a:endParaRPr lang="en-US" sz="1200" b="0" i="0" dirty="0">
              <a:solidFill>
                <a:srgbClr val="000000"/>
              </a:solidFill>
              <a:effectLst/>
            </a:endParaRPr>
          </a:p>
        </p:txBody>
      </p:sp>
      <p:graphicFrame>
        <p:nvGraphicFramePr>
          <p:cNvPr id="16" name="Table 16">
            <a:extLst>
              <a:ext uri="{FF2B5EF4-FFF2-40B4-BE49-F238E27FC236}">
                <a16:creationId xmlns:a16="http://schemas.microsoft.com/office/drawing/2014/main" id="{015DA51F-BFCB-C958-99B7-D6BE463F6E5E}"/>
              </a:ext>
            </a:extLst>
          </p:cNvPr>
          <p:cNvGraphicFramePr>
            <a:graphicFrameLocks noGrp="1"/>
          </p:cNvGraphicFramePr>
          <p:nvPr>
            <p:extLst>
              <p:ext uri="{D42A27DB-BD31-4B8C-83A1-F6EECF244321}">
                <p14:modId xmlns:p14="http://schemas.microsoft.com/office/powerpoint/2010/main" val="2829586073"/>
              </p:ext>
            </p:extLst>
          </p:nvPr>
        </p:nvGraphicFramePr>
        <p:xfrm>
          <a:off x="5322392" y="3575421"/>
          <a:ext cx="1178720" cy="1036320"/>
        </p:xfrm>
        <a:graphic>
          <a:graphicData uri="http://schemas.openxmlformats.org/drawingml/2006/table">
            <a:tbl>
              <a:tblPr firstRow="1" bandRow="1">
                <a:tableStyleId>{5C22544A-7EE6-4342-B048-85BDC9FD1C3A}</a:tableStyleId>
              </a:tblPr>
              <a:tblGrid>
                <a:gridCol w="589360">
                  <a:extLst>
                    <a:ext uri="{9D8B030D-6E8A-4147-A177-3AD203B41FA5}">
                      <a16:colId xmlns:a16="http://schemas.microsoft.com/office/drawing/2014/main" val="1285806357"/>
                    </a:ext>
                  </a:extLst>
                </a:gridCol>
                <a:gridCol w="589360">
                  <a:extLst>
                    <a:ext uri="{9D8B030D-6E8A-4147-A177-3AD203B41FA5}">
                      <a16:colId xmlns:a16="http://schemas.microsoft.com/office/drawing/2014/main" val="1446596700"/>
                    </a:ext>
                  </a:extLst>
                </a:gridCol>
              </a:tblGrid>
              <a:tr h="505288">
                <a:tc>
                  <a:txBody>
                    <a:bodyPr/>
                    <a:lstStyle/>
                    <a:p>
                      <a:r>
                        <a:rPr lang="en-US" dirty="0"/>
                        <a:t>0-63</a:t>
                      </a:r>
                    </a:p>
                  </a:txBody>
                  <a:tcPr/>
                </a:tc>
                <a:tc>
                  <a:txBody>
                    <a:bodyPr/>
                    <a:lstStyle/>
                    <a:p>
                      <a:r>
                        <a:rPr lang="en-US" dirty="0"/>
                        <a:t>128-191</a:t>
                      </a:r>
                    </a:p>
                  </a:txBody>
                  <a:tcPr>
                    <a:solidFill>
                      <a:srgbClr val="92D050"/>
                    </a:solidFill>
                  </a:tcPr>
                </a:tc>
                <a:extLst>
                  <a:ext uri="{0D108BD9-81ED-4DB2-BD59-A6C34878D82A}">
                    <a16:rowId xmlns:a16="http://schemas.microsoft.com/office/drawing/2014/main" val="2784183747"/>
                  </a:ext>
                </a:extLst>
              </a:tr>
              <a:tr h="505288">
                <a:tc>
                  <a:txBody>
                    <a:bodyPr/>
                    <a:lstStyle/>
                    <a:p>
                      <a:r>
                        <a:rPr lang="en-US" dirty="0"/>
                        <a:t>64-127</a:t>
                      </a:r>
                    </a:p>
                  </a:txBody>
                  <a:tcPr>
                    <a:solidFill>
                      <a:srgbClr val="FFFF00"/>
                    </a:solidFill>
                  </a:tcPr>
                </a:tc>
                <a:tc>
                  <a:txBody>
                    <a:bodyPr/>
                    <a:lstStyle/>
                    <a:p>
                      <a:r>
                        <a:rPr lang="en-US" dirty="0"/>
                        <a:t>192-255</a:t>
                      </a:r>
                    </a:p>
                  </a:txBody>
                  <a:tcPr>
                    <a:solidFill>
                      <a:srgbClr val="7030A0"/>
                    </a:solidFill>
                  </a:tcPr>
                </a:tc>
                <a:extLst>
                  <a:ext uri="{0D108BD9-81ED-4DB2-BD59-A6C34878D82A}">
                    <a16:rowId xmlns:a16="http://schemas.microsoft.com/office/drawing/2014/main" val="2310086992"/>
                  </a:ext>
                </a:extLst>
              </a:tr>
            </a:tbl>
          </a:graphicData>
        </a:graphic>
      </p:graphicFrame>
    </p:spTree>
    <p:extLst>
      <p:ext uri="{BB962C8B-B14F-4D97-AF65-F5344CB8AC3E}">
        <p14:creationId xmlns:p14="http://schemas.microsoft.com/office/powerpoint/2010/main" val="716448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sp>
      <p:sp>
        <p:nvSpPr>
          <p:cNvPr id="196" name="Google Shape;196;p30"/>
          <p:cNvSpPr/>
          <p:nvPr/>
        </p:nvSpPr>
        <p:spPr>
          <a:xfrm>
            <a:off x="-7600" y="360000"/>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211438" y="271193"/>
            <a:ext cx="6458303" cy="1092577"/>
          </a:xfrm>
          <a:prstGeom prst="rect">
            <a:avLst/>
          </a:prstGeom>
        </p:spPr>
        <p:txBody>
          <a:bodyPr spcFirstLastPara="1" wrap="square" lIns="91425" tIns="91425" rIns="91425" bIns="91425" anchor="t" anchorCtr="0">
            <a:spAutoFit/>
          </a:bodyPr>
          <a:lstStyle/>
          <a:p>
            <a:r>
              <a:rPr lang="en-US" sz="2000" b="1" dirty="0">
                <a:solidFill>
                  <a:srgbClr val="181A20"/>
                </a:solidFill>
                <a:latin typeface="Open Sans" panose="020B0606030504020204" pitchFamily="34" charset="0"/>
              </a:rPr>
              <a:t>Visualizing subnets using the Box Method(continue)</a:t>
            </a:r>
            <a:br>
              <a:rPr lang="en-US" sz="1400" b="1" i="0" dirty="0">
                <a:solidFill>
                  <a:srgbClr val="181A20"/>
                </a:solidFill>
                <a:effectLst/>
                <a:latin typeface="Open Sans" panose="020B0606030504020204" pitchFamily="34" charset="0"/>
              </a:rPr>
            </a:br>
            <a:endParaRPr sz="1900" b="1" dirty="0">
              <a:latin typeface="Inter"/>
              <a:ea typeface="Inter"/>
              <a:cs typeface="Inter"/>
              <a:sym typeface="Inter"/>
            </a:endParaRPr>
          </a:p>
        </p:txBody>
      </p:sp>
      <p:pic>
        <p:nvPicPr>
          <p:cNvPr id="3" name="Google Shape;121;p20">
            <a:extLst>
              <a:ext uri="{FF2B5EF4-FFF2-40B4-BE49-F238E27FC236}">
                <a16:creationId xmlns:a16="http://schemas.microsoft.com/office/drawing/2014/main" id="{DA1AC6DA-92DB-C990-0819-AE3FD530DF8D}"/>
              </a:ext>
            </a:extLst>
          </p:cNvPr>
          <p:cNvPicPr preferRelativeResize="0"/>
          <p:nvPr/>
        </p:nvPicPr>
        <p:blipFill>
          <a:blip r:embed="rId3">
            <a:alphaModFix/>
          </a:blip>
          <a:stretch>
            <a:fillRect/>
          </a:stretch>
        </p:blipFill>
        <p:spPr>
          <a:xfrm>
            <a:off x="7292414" y="175203"/>
            <a:ext cx="1058441" cy="1373329"/>
          </a:xfrm>
          <a:prstGeom prst="rect">
            <a:avLst/>
          </a:prstGeom>
          <a:noFill/>
          <a:ln>
            <a:noFill/>
          </a:ln>
        </p:spPr>
      </p:pic>
      <p:sp>
        <p:nvSpPr>
          <p:cNvPr id="8" name="Google Shape;142;p22">
            <a:extLst>
              <a:ext uri="{FF2B5EF4-FFF2-40B4-BE49-F238E27FC236}">
                <a16:creationId xmlns:a16="http://schemas.microsoft.com/office/drawing/2014/main" id="{C35C7CA4-04E3-20B8-B0FC-E37041F43E25}"/>
              </a:ext>
            </a:extLst>
          </p:cNvPr>
          <p:cNvSpPr txBox="1">
            <a:spLocks/>
          </p:cNvSpPr>
          <p:nvPr/>
        </p:nvSpPr>
        <p:spPr>
          <a:xfrm>
            <a:off x="4314767" y="1441140"/>
            <a:ext cx="1151378" cy="791682"/>
          </a:xfrm>
          <a:prstGeom prst="rect">
            <a:avLst/>
          </a:prstGeom>
        </p:spPr>
        <p:txBody>
          <a:bodyPr spcFirstLastPara="1" wrap="square" lIns="91425" tIns="91425" rIns="91425" bIns="91425" anchor="t" anchorCtr="0">
            <a:normAutofit fontScale="85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b="0" i="0" dirty="0">
                <a:solidFill>
                  <a:srgbClr val="000000"/>
                </a:solidFill>
                <a:effectLst/>
              </a:rPr>
              <a:t>/27</a:t>
            </a:r>
          </a:p>
          <a:p>
            <a:pPr algn="l"/>
            <a:r>
              <a:rPr lang="en-US" sz="1200" dirty="0"/>
              <a:t>255.255.255.224</a:t>
            </a:r>
          </a:p>
          <a:p>
            <a:pPr algn="l"/>
            <a:r>
              <a:rPr lang="en-US" sz="1200" b="0" i="0" dirty="0">
                <a:solidFill>
                  <a:srgbClr val="000000"/>
                </a:solidFill>
                <a:effectLst/>
              </a:rPr>
              <a:t>32 hosts</a:t>
            </a:r>
          </a:p>
          <a:p>
            <a:pPr algn="l"/>
            <a:r>
              <a:rPr lang="en-US" sz="1200" dirty="0"/>
              <a:t>8 subnets</a:t>
            </a:r>
            <a:endParaRPr lang="en-US" sz="1200" b="0" i="0" dirty="0">
              <a:solidFill>
                <a:srgbClr val="000000"/>
              </a:solidFill>
              <a:effectLst/>
            </a:endParaRPr>
          </a:p>
        </p:txBody>
      </p:sp>
      <p:sp>
        <p:nvSpPr>
          <p:cNvPr id="9" name="Google Shape;142;p22">
            <a:extLst>
              <a:ext uri="{FF2B5EF4-FFF2-40B4-BE49-F238E27FC236}">
                <a16:creationId xmlns:a16="http://schemas.microsoft.com/office/drawing/2014/main" id="{2DEA9098-A747-38CA-3A77-FBA2731A2A71}"/>
              </a:ext>
            </a:extLst>
          </p:cNvPr>
          <p:cNvSpPr txBox="1">
            <a:spLocks/>
          </p:cNvSpPr>
          <p:nvPr/>
        </p:nvSpPr>
        <p:spPr>
          <a:xfrm>
            <a:off x="234141" y="2747521"/>
            <a:ext cx="4730356" cy="513714"/>
          </a:xfrm>
          <a:prstGeom prst="rect">
            <a:avLst/>
          </a:prstGeom>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600" b="0" i="0" dirty="0">
                <a:solidFill>
                  <a:srgbClr val="000000"/>
                </a:solidFill>
                <a:effectLst/>
              </a:rPr>
              <a:t>Divide the boxes into half again, resulting in 16 subnets, each containing 16 addresses.</a:t>
            </a:r>
          </a:p>
        </p:txBody>
      </p:sp>
      <p:sp>
        <p:nvSpPr>
          <p:cNvPr id="11" name="Google Shape;142;p22">
            <a:extLst>
              <a:ext uri="{FF2B5EF4-FFF2-40B4-BE49-F238E27FC236}">
                <a16:creationId xmlns:a16="http://schemas.microsoft.com/office/drawing/2014/main" id="{AADF738E-1125-9059-2BB4-234B5C4690D4}"/>
              </a:ext>
            </a:extLst>
          </p:cNvPr>
          <p:cNvSpPr txBox="1">
            <a:spLocks/>
          </p:cNvSpPr>
          <p:nvPr/>
        </p:nvSpPr>
        <p:spPr>
          <a:xfrm>
            <a:off x="4328214" y="3185505"/>
            <a:ext cx="1151378" cy="712847"/>
          </a:xfrm>
          <a:prstGeom prst="rect">
            <a:avLst/>
          </a:prstGeom>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b="0" i="0" dirty="0">
                <a:solidFill>
                  <a:srgbClr val="000000"/>
                </a:solidFill>
                <a:effectLst/>
              </a:rPr>
              <a:t>/28</a:t>
            </a:r>
          </a:p>
          <a:p>
            <a:pPr algn="l"/>
            <a:r>
              <a:rPr lang="en-US" sz="1200" dirty="0"/>
              <a:t>255.255.255.240</a:t>
            </a:r>
          </a:p>
          <a:p>
            <a:pPr algn="l"/>
            <a:r>
              <a:rPr lang="en-US" sz="1200" b="0" i="0" dirty="0">
                <a:solidFill>
                  <a:srgbClr val="000000"/>
                </a:solidFill>
                <a:effectLst/>
              </a:rPr>
              <a:t>16 hosts</a:t>
            </a:r>
          </a:p>
          <a:p>
            <a:pPr algn="l"/>
            <a:r>
              <a:rPr lang="en-US" sz="1200" dirty="0"/>
              <a:t>16 subnet</a:t>
            </a:r>
            <a:endParaRPr lang="en-US" sz="1200" b="0" i="0" dirty="0">
              <a:solidFill>
                <a:srgbClr val="000000"/>
              </a:solidFill>
              <a:effectLst/>
            </a:endParaRPr>
          </a:p>
        </p:txBody>
      </p:sp>
      <p:sp>
        <p:nvSpPr>
          <p:cNvPr id="2" name="Google Shape;142;p22">
            <a:extLst>
              <a:ext uri="{FF2B5EF4-FFF2-40B4-BE49-F238E27FC236}">
                <a16:creationId xmlns:a16="http://schemas.microsoft.com/office/drawing/2014/main" id="{A0B5BB4A-90E3-C810-F100-F203BDB1DB3A}"/>
              </a:ext>
            </a:extLst>
          </p:cNvPr>
          <p:cNvSpPr txBox="1">
            <a:spLocks/>
          </p:cNvSpPr>
          <p:nvPr/>
        </p:nvSpPr>
        <p:spPr>
          <a:xfrm>
            <a:off x="234141" y="1157344"/>
            <a:ext cx="4730356" cy="513714"/>
          </a:xfrm>
          <a:prstGeom prst="rect">
            <a:avLst/>
          </a:prstGeom>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600" b="0" i="0" dirty="0">
                <a:solidFill>
                  <a:srgbClr val="000000"/>
                </a:solidFill>
                <a:effectLst/>
              </a:rPr>
              <a:t>Divide the square into 8 equal parts, resulting in eight subnets, each containing 32 addresses.</a:t>
            </a:r>
          </a:p>
        </p:txBody>
      </p:sp>
      <p:graphicFrame>
        <p:nvGraphicFramePr>
          <p:cNvPr id="4" name="Table 6">
            <a:extLst>
              <a:ext uri="{FF2B5EF4-FFF2-40B4-BE49-F238E27FC236}">
                <a16:creationId xmlns:a16="http://schemas.microsoft.com/office/drawing/2014/main" id="{1F0A054E-EF66-5208-0DF3-86CF03B1F053}"/>
              </a:ext>
            </a:extLst>
          </p:cNvPr>
          <p:cNvGraphicFramePr>
            <a:graphicFrameLocks noGrp="1"/>
          </p:cNvGraphicFramePr>
          <p:nvPr>
            <p:extLst>
              <p:ext uri="{D42A27DB-BD31-4B8C-83A1-F6EECF244321}">
                <p14:modId xmlns:p14="http://schemas.microsoft.com/office/powerpoint/2010/main" val="449556152"/>
              </p:ext>
            </p:extLst>
          </p:nvPr>
        </p:nvGraphicFramePr>
        <p:xfrm>
          <a:off x="5432128" y="1065107"/>
          <a:ext cx="1569414" cy="1203296"/>
        </p:xfrm>
        <a:graphic>
          <a:graphicData uri="http://schemas.openxmlformats.org/drawingml/2006/table">
            <a:tbl>
              <a:tblPr firstRow="1" bandRow="1">
                <a:tableStyleId>{5C22544A-7EE6-4342-B048-85BDC9FD1C3A}</a:tableStyleId>
              </a:tblPr>
              <a:tblGrid>
                <a:gridCol w="392354">
                  <a:extLst>
                    <a:ext uri="{9D8B030D-6E8A-4147-A177-3AD203B41FA5}">
                      <a16:colId xmlns:a16="http://schemas.microsoft.com/office/drawing/2014/main" val="1914953155"/>
                    </a:ext>
                  </a:extLst>
                </a:gridCol>
                <a:gridCol w="397772">
                  <a:extLst>
                    <a:ext uri="{9D8B030D-6E8A-4147-A177-3AD203B41FA5}">
                      <a16:colId xmlns:a16="http://schemas.microsoft.com/office/drawing/2014/main" val="804412408"/>
                    </a:ext>
                  </a:extLst>
                </a:gridCol>
                <a:gridCol w="386934">
                  <a:extLst>
                    <a:ext uri="{9D8B030D-6E8A-4147-A177-3AD203B41FA5}">
                      <a16:colId xmlns:a16="http://schemas.microsoft.com/office/drawing/2014/main" val="3264545646"/>
                    </a:ext>
                  </a:extLst>
                </a:gridCol>
                <a:gridCol w="392354">
                  <a:extLst>
                    <a:ext uri="{9D8B030D-6E8A-4147-A177-3AD203B41FA5}">
                      <a16:colId xmlns:a16="http://schemas.microsoft.com/office/drawing/2014/main" val="2865479138"/>
                    </a:ext>
                  </a:extLst>
                </a:gridCol>
              </a:tblGrid>
              <a:tr h="619200">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0-31</a:t>
                      </a:r>
                    </a:p>
                  </a:txBody>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32-63</a:t>
                      </a:r>
                    </a:p>
                  </a:txBody>
                  <a:tcPr>
                    <a:solidFill>
                      <a:srgbClr val="92D05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128-159</a:t>
                      </a:r>
                    </a:p>
                  </a:txBody>
                  <a:tcPr>
                    <a:solidFill>
                      <a:srgbClr val="FF000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160-191</a:t>
                      </a:r>
                    </a:p>
                  </a:txBody>
                  <a:tcPr>
                    <a:solidFill>
                      <a:srgbClr val="002060"/>
                    </a:solidFill>
                  </a:tcPr>
                </a:tc>
                <a:extLst>
                  <a:ext uri="{0D108BD9-81ED-4DB2-BD59-A6C34878D82A}">
                    <a16:rowId xmlns:a16="http://schemas.microsoft.com/office/drawing/2014/main" val="3253216713"/>
                  </a:ext>
                </a:extLst>
              </a:tr>
              <a:tr h="584096">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tx1"/>
                          </a:solidFill>
                          <a:latin typeface="+mn-lt"/>
                          <a:ea typeface="+mn-ea"/>
                          <a:cs typeface="+mn-cs"/>
                          <a:sym typeface="Arial"/>
                        </a:rPr>
                        <a:t>64-95</a:t>
                      </a:r>
                    </a:p>
                  </a:txBody>
                  <a:tcPr>
                    <a:solidFill>
                      <a:srgbClr val="FFFF0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96-127</a:t>
                      </a:r>
                    </a:p>
                  </a:txBody>
                  <a:tcPr>
                    <a:solidFill>
                      <a:srgbClr val="7030A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192-223</a:t>
                      </a:r>
                    </a:p>
                  </a:txBody>
                  <a:tcPr>
                    <a:solidFill>
                      <a:schemeClr val="accent4">
                        <a:lumMod val="60000"/>
                        <a:lumOff val="40000"/>
                      </a:schemeClr>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224-255</a:t>
                      </a:r>
                    </a:p>
                  </a:txBody>
                  <a:tcPr/>
                </a:tc>
                <a:extLst>
                  <a:ext uri="{0D108BD9-81ED-4DB2-BD59-A6C34878D82A}">
                    <a16:rowId xmlns:a16="http://schemas.microsoft.com/office/drawing/2014/main" val="257547346"/>
                  </a:ext>
                </a:extLst>
              </a:tr>
            </a:tbl>
          </a:graphicData>
        </a:graphic>
      </p:graphicFrame>
      <p:graphicFrame>
        <p:nvGraphicFramePr>
          <p:cNvPr id="7" name="Table 9">
            <a:extLst>
              <a:ext uri="{FF2B5EF4-FFF2-40B4-BE49-F238E27FC236}">
                <a16:creationId xmlns:a16="http://schemas.microsoft.com/office/drawing/2014/main" id="{12E6CAC1-3E60-514C-E8FE-3A87B3DAF9F9}"/>
              </a:ext>
            </a:extLst>
          </p:cNvPr>
          <p:cNvGraphicFramePr>
            <a:graphicFrameLocks noGrp="1"/>
          </p:cNvGraphicFramePr>
          <p:nvPr>
            <p:extLst>
              <p:ext uri="{D42A27DB-BD31-4B8C-83A1-F6EECF244321}">
                <p14:modId xmlns:p14="http://schemas.microsoft.com/office/powerpoint/2010/main" val="1139842735"/>
              </p:ext>
            </p:extLst>
          </p:nvPr>
        </p:nvGraphicFramePr>
        <p:xfrm>
          <a:off x="5432128" y="2747521"/>
          <a:ext cx="1593960" cy="1517652"/>
        </p:xfrm>
        <a:graphic>
          <a:graphicData uri="http://schemas.openxmlformats.org/drawingml/2006/table">
            <a:tbl>
              <a:tblPr firstRow="1" bandRow="1">
                <a:tableStyleId>{5C22544A-7EE6-4342-B048-85BDC9FD1C3A}</a:tableStyleId>
              </a:tblPr>
              <a:tblGrid>
                <a:gridCol w="398490">
                  <a:extLst>
                    <a:ext uri="{9D8B030D-6E8A-4147-A177-3AD203B41FA5}">
                      <a16:colId xmlns:a16="http://schemas.microsoft.com/office/drawing/2014/main" val="1713300101"/>
                    </a:ext>
                  </a:extLst>
                </a:gridCol>
                <a:gridCol w="398490">
                  <a:extLst>
                    <a:ext uri="{9D8B030D-6E8A-4147-A177-3AD203B41FA5}">
                      <a16:colId xmlns:a16="http://schemas.microsoft.com/office/drawing/2014/main" val="165260874"/>
                    </a:ext>
                  </a:extLst>
                </a:gridCol>
                <a:gridCol w="398490">
                  <a:extLst>
                    <a:ext uri="{9D8B030D-6E8A-4147-A177-3AD203B41FA5}">
                      <a16:colId xmlns:a16="http://schemas.microsoft.com/office/drawing/2014/main" val="647815841"/>
                    </a:ext>
                  </a:extLst>
                </a:gridCol>
                <a:gridCol w="398490">
                  <a:extLst>
                    <a:ext uri="{9D8B030D-6E8A-4147-A177-3AD203B41FA5}">
                      <a16:colId xmlns:a16="http://schemas.microsoft.com/office/drawing/2014/main" val="3369965562"/>
                    </a:ext>
                  </a:extLst>
                </a:gridCol>
              </a:tblGrid>
              <a:tr h="379413">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0-15</a:t>
                      </a:r>
                    </a:p>
                  </a:txBody>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32-47</a:t>
                      </a:r>
                    </a:p>
                  </a:txBody>
                  <a:tcPr>
                    <a:solidFill>
                      <a:srgbClr val="92D05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128-143</a:t>
                      </a:r>
                    </a:p>
                  </a:txBody>
                  <a:tcPr>
                    <a:solidFill>
                      <a:srgbClr val="FF000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160-175</a:t>
                      </a:r>
                    </a:p>
                  </a:txBody>
                  <a:tcPr>
                    <a:solidFill>
                      <a:srgbClr val="002060"/>
                    </a:solidFill>
                  </a:tcPr>
                </a:tc>
                <a:extLst>
                  <a:ext uri="{0D108BD9-81ED-4DB2-BD59-A6C34878D82A}">
                    <a16:rowId xmlns:a16="http://schemas.microsoft.com/office/drawing/2014/main" val="3330295177"/>
                  </a:ext>
                </a:extLst>
              </a:tr>
              <a:tr h="379413">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tx1"/>
                          </a:solidFill>
                          <a:latin typeface="+mn-lt"/>
                          <a:ea typeface="+mn-ea"/>
                          <a:cs typeface="+mn-cs"/>
                          <a:sym typeface="Arial"/>
                        </a:rPr>
                        <a:t>16-31</a:t>
                      </a:r>
                    </a:p>
                  </a:txBody>
                  <a:tcPr>
                    <a:solidFill>
                      <a:srgbClr val="FFFF0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48-63</a:t>
                      </a:r>
                    </a:p>
                  </a:txBody>
                  <a:tcPr>
                    <a:solidFill>
                      <a:srgbClr val="7030A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144-159</a:t>
                      </a:r>
                    </a:p>
                  </a:txBody>
                  <a:tcPr>
                    <a:solidFill>
                      <a:schemeClr val="accent4">
                        <a:lumMod val="60000"/>
                        <a:lumOff val="40000"/>
                      </a:schemeClr>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176-191</a:t>
                      </a:r>
                    </a:p>
                  </a:txBody>
                  <a:tcPr/>
                </a:tc>
                <a:extLst>
                  <a:ext uri="{0D108BD9-81ED-4DB2-BD59-A6C34878D82A}">
                    <a16:rowId xmlns:a16="http://schemas.microsoft.com/office/drawing/2014/main" val="834657371"/>
                  </a:ext>
                </a:extLst>
              </a:tr>
              <a:tr h="379413">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64-79</a:t>
                      </a:r>
                    </a:p>
                  </a:txBody>
                  <a:tcPr>
                    <a:solidFill>
                      <a:schemeClr val="accent4">
                        <a:lumMod val="50000"/>
                      </a:schemeClr>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96-111</a:t>
                      </a:r>
                    </a:p>
                  </a:txBody>
                  <a:tcPr>
                    <a:solidFill>
                      <a:schemeClr val="accent5">
                        <a:lumMod val="40000"/>
                        <a:lumOff val="60000"/>
                      </a:schemeClr>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tx1"/>
                          </a:solidFill>
                          <a:latin typeface="+mn-lt"/>
                          <a:ea typeface="+mn-ea"/>
                          <a:cs typeface="+mn-cs"/>
                          <a:sym typeface="Arial"/>
                        </a:rPr>
                        <a:t>192-207</a:t>
                      </a:r>
                    </a:p>
                  </a:txBody>
                  <a:tcPr>
                    <a:solidFill>
                      <a:schemeClr val="accent6">
                        <a:lumMod val="60000"/>
                        <a:lumOff val="40000"/>
                      </a:schemeClr>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224-239</a:t>
                      </a:r>
                    </a:p>
                  </a:txBody>
                  <a:tcPr>
                    <a:solidFill>
                      <a:schemeClr val="accent6">
                        <a:lumMod val="50000"/>
                      </a:schemeClr>
                    </a:solidFill>
                  </a:tcPr>
                </a:tc>
                <a:extLst>
                  <a:ext uri="{0D108BD9-81ED-4DB2-BD59-A6C34878D82A}">
                    <a16:rowId xmlns:a16="http://schemas.microsoft.com/office/drawing/2014/main" val="3941737754"/>
                  </a:ext>
                </a:extLst>
              </a:tr>
              <a:tr h="379413">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80-95</a:t>
                      </a:r>
                    </a:p>
                  </a:txBody>
                  <a:tcPr>
                    <a:solidFill>
                      <a:schemeClr val="accent5"/>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112-127</a:t>
                      </a:r>
                    </a:p>
                  </a:txBody>
                  <a:tcPr>
                    <a:solidFill>
                      <a:schemeClr val="accent4">
                        <a:lumMod val="75000"/>
                      </a:schemeClr>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208-223</a:t>
                      </a:r>
                    </a:p>
                  </a:txBody>
                  <a:tcPr>
                    <a:solidFill>
                      <a:schemeClr val="accent2"/>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240-255</a:t>
                      </a:r>
                    </a:p>
                  </a:txBody>
                  <a:tcPr>
                    <a:solidFill>
                      <a:schemeClr val="accent3">
                        <a:lumMod val="75000"/>
                      </a:schemeClr>
                    </a:solidFill>
                  </a:tcPr>
                </a:tc>
                <a:extLst>
                  <a:ext uri="{0D108BD9-81ED-4DB2-BD59-A6C34878D82A}">
                    <a16:rowId xmlns:a16="http://schemas.microsoft.com/office/drawing/2014/main" val="1202077602"/>
                  </a:ext>
                </a:extLst>
              </a:tr>
            </a:tbl>
          </a:graphicData>
        </a:graphic>
      </p:graphicFrame>
    </p:spTree>
    <p:extLst>
      <p:ext uri="{BB962C8B-B14F-4D97-AF65-F5344CB8AC3E}">
        <p14:creationId xmlns:p14="http://schemas.microsoft.com/office/powerpoint/2010/main" val="22180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sp>
      <p:sp>
        <p:nvSpPr>
          <p:cNvPr id="196" name="Google Shape;196;p30"/>
          <p:cNvSpPr/>
          <p:nvPr/>
        </p:nvSpPr>
        <p:spPr>
          <a:xfrm>
            <a:off x="-7600" y="360000"/>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211438" y="271193"/>
            <a:ext cx="6458303" cy="1092577"/>
          </a:xfrm>
          <a:prstGeom prst="rect">
            <a:avLst/>
          </a:prstGeom>
        </p:spPr>
        <p:txBody>
          <a:bodyPr spcFirstLastPara="1" wrap="square" lIns="91425" tIns="91425" rIns="91425" bIns="91425" anchor="t" anchorCtr="0">
            <a:spAutoFit/>
          </a:bodyPr>
          <a:lstStyle/>
          <a:p>
            <a:r>
              <a:rPr lang="en-US" sz="2000" b="1" dirty="0">
                <a:solidFill>
                  <a:srgbClr val="181A20"/>
                </a:solidFill>
                <a:latin typeface="Open Sans" panose="020B0606030504020204" pitchFamily="34" charset="0"/>
              </a:rPr>
              <a:t>Visualizing subnets using the Box Method(continue)</a:t>
            </a:r>
            <a:br>
              <a:rPr lang="en-US" sz="1400" b="1" i="0" dirty="0">
                <a:solidFill>
                  <a:srgbClr val="181A20"/>
                </a:solidFill>
                <a:effectLst/>
                <a:latin typeface="Open Sans" panose="020B0606030504020204" pitchFamily="34" charset="0"/>
              </a:rPr>
            </a:br>
            <a:endParaRPr sz="1900" b="1" dirty="0">
              <a:latin typeface="Inter"/>
              <a:ea typeface="Inter"/>
              <a:cs typeface="Inter"/>
              <a:sym typeface="Inter"/>
            </a:endParaRPr>
          </a:p>
        </p:txBody>
      </p:sp>
      <p:pic>
        <p:nvPicPr>
          <p:cNvPr id="3" name="Google Shape;121;p20">
            <a:extLst>
              <a:ext uri="{FF2B5EF4-FFF2-40B4-BE49-F238E27FC236}">
                <a16:creationId xmlns:a16="http://schemas.microsoft.com/office/drawing/2014/main" id="{DA1AC6DA-92DB-C990-0819-AE3FD530DF8D}"/>
              </a:ext>
            </a:extLst>
          </p:cNvPr>
          <p:cNvPicPr preferRelativeResize="0"/>
          <p:nvPr/>
        </p:nvPicPr>
        <p:blipFill>
          <a:blip r:embed="rId3">
            <a:alphaModFix/>
          </a:blip>
          <a:stretch>
            <a:fillRect/>
          </a:stretch>
        </p:blipFill>
        <p:spPr>
          <a:xfrm>
            <a:off x="7292414" y="175203"/>
            <a:ext cx="1058441" cy="1373329"/>
          </a:xfrm>
          <a:prstGeom prst="rect">
            <a:avLst/>
          </a:prstGeom>
          <a:noFill/>
          <a:ln>
            <a:noFill/>
          </a:ln>
        </p:spPr>
      </p:pic>
      <p:sp>
        <p:nvSpPr>
          <p:cNvPr id="8" name="Google Shape;142;p22">
            <a:extLst>
              <a:ext uri="{FF2B5EF4-FFF2-40B4-BE49-F238E27FC236}">
                <a16:creationId xmlns:a16="http://schemas.microsoft.com/office/drawing/2014/main" id="{C35C7CA4-04E3-20B8-B0FC-E37041F43E25}"/>
              </a:ext>
            </a:extLst>
          </p:cNvPr>
          <p:cNvSpPr txBox="1">
            <a:spLocks/>
          </p:cNvSpPr>
          <p:nvPr/>
        </p:nvSpPr>
        <p:spPr>
          <a:xfrm>
            <a:off x="4314767" y="1441140"/>
            <a:ext cx="1151378" cy="791682"/>
          </a:xfrm>
          <a:prstGeom prst="rect">
            <a:avLst/>
          </a:prstGeom>
        </p:spPr>
        <p:txBody>
          <a:bodyPr spcFirstLastPara="1" wrap="square" lIns="91425" tIns="91425" rIns="91425" bIns="91425" anchor="t" anchorCtr="0">
            <a:normAutofit fontScale="85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b="0" i="0" dirty="0">
                <a:solidFill>
                  <a:srgbClr val="000000"/>
                </a:solidFill>
                <a:effectLst/>
              </a:rPr>
              <a:t>/27</a:t>
            </a:r>
          </a:p>
          <a:p>
            <a:pPr algn="l"/>
            <a:r>
              <a:rPr lang="en-US" sz="1200" dirty="0"/>
              <a:t>255.255.255.224</a:t>
            </a:r>
          </a:p>
          <a:p>
            <a:pPr algn="l"/>
            <a:r>
              <a:rPr lang="en-US" sz="1200" b="0" i="0" dirty="0">
                <a:solidFill>
                  <a:srgbClr val="000000"/>
                </a:solidFill>
                <a:effectLst/>
              </a:rPr>
              <a:t>32 hosts</a:t>
            </a:r>
          </a:p>
          <a:p>
            <a:pPr algn="l"/>
            <a:r>
              <a:rPr lang="en-US" sz="1200" dirty="0"/>
              <a:t>8 subnets</a:t>
            </a:r>
            <a:endParaRPr lang="en-US" sz="1200" b="0" i="0" dirty="0">
              <a:solidFill>
                <a:srgbClr val="000000"/>
              </a:solidFill>
              <a:effectLst/>
            </a:endParaRPr>
          </a:p>
        </p:txBody>
      </p:sp>
      <p:sp>
        <p:nvSpPr>
          <p:cNvPr id="9" name="Google Shape;142;p22">
            <a:extLst>
              <a:ext uri="{FF2B5EF4-FFF2-40B4-BE49-F238E27FC236}">
                <a16:creationId xmlns:a16="http://schemas.microsoft.com/office/drawing/2014/main" id="{2DEA9098-A747-38CA-3A77-FBA2731A2A71}"/>
              </a:ext>
            </a:extLst>
          </p:cNvPr>
          <p:cNvSpPr txBox="1">
            <a:spLocks/>
          </p:cNvSpPr>
          <p:nvPr/>
        </p:nvSpPr>
        <p:spPr>
          <a:xfrm>
            <a:off x="234141" y="2747521"/>
            <a:ext cx="4730356" cy="513714"/>
          </a:xfrm>
          <a:prstGeom prst="rect">
            <a:avLst/>
          </a:prstGeom>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600" b="0" i="0" dirty="0">
                <a:solidFill>
                  <a:srgbClr val="000000"/>
                </a:solidFill>
                <a:effectLst/>
              </a:rPr>
              <a:t>Divide the boxes into half again, resulting in 16 subnets, each containing 16 addresses.</a:t>
            </a:r>
          </a:p>
        </p:txBody>
      </p:sp>
      <p:sp>
        <p:nvSpPr>
          <p:cNvPr id="11" name="Google Shape;142;p22">
            <a:extLst>
              <a:ext uri="{FF2B5EF4-FFF2-40B4-BE49-F238E27FC236}">
                <a16:creationId xmlns:a16="http://schemas.microsoft.com/office/drawing/2014/main" id="{AADF738E-1125-9059-2BB4-234B5C4690D4}"/>
              </a:ext>
            </a:extLst>
          </p:cNvPr>
          <p:cNvSpPr txBox="1">
            <a:spLocks/>
          </p:cNvSpPr>
          <p:nvPr/>
        </p:nvSpPr>
        <p:spPr>
          <a:xfrm>
            <a:off x="4328214" y="3185505"/>
            <a:ext cx="1151378" cy="712847"/>
          </a:xfrm>
          <a:prstGeom prst="rect">
            <a:avLst/>
          </a:prstGeom>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b="0" i="0" dirty="0">
                <a:solidFill>
                  <a:srgbClr val="000000"/>
                </a:solidFill>
                <a:effectLst/>
              </a:rPr>
              <a:t>/28</a:t>
            </a:r>
          </a:p>
          <a:p>
            <a:pPr algn="l"/>
            <a:r>
              <a:rPr lang="en-US" sz="1200" dirty="0"/>
              <a:t>255.255.255.240</a:t>
            </a:r>
          </a:p>
          <a:p>
            <a:pPr algn="l"/>
            <a:r>
              <a:rPr lang="en-US" sz="1200" b="0" i="0" dirty="0">
                <a:solidFill>
                  <a:srgbClr val="000000"/>
                </a:solidFill>
                <a:effectLst/>
              </a:rPr>
              <a:t>16 hosts</a:t>
            </a:r>
          </a:p>
          <a:p>
            <a:pPr algn="l"/>
            <a:r>
              <a:rPr lang="en-US" sz="1200" dirty="0"/>
              <a:t>16 subnet</a:t>
            </a:r>
            <a:endParaRPr lang="en-US" sz="1200" b="0" i="0" dirty="0">
              <a:solidFill>
                <a:srgbClr val="000000"/>
              </a:solidFill>
              <a:effectLst/>
            </a:endParaRPr>
          </a:p>
        </p:txBody>
      </p:sp>
      <p:sp>
        <p:nvSpPr>
          <p:cNvPr id="2" name="Google Shape;142;p22">
            <a:extLst>
              <a:ext uri="{FF2B5EF4-FFF2-40B4-BE49-F238E27FC236}">
                <a16:creationId xmlns:a16="http://schemas.microsoft.com/office/drawing/2014/main" id="{A0B5BB4A-90E3-C810-F100-F203BDB1DB3A}"/>
              </a:ext>
            </a:extLst>
          </p:cNvPr>
          <p:cNvSpPr txBox="1">
            <a:spLocks/>
          </p:cNvSpPr>
          <p:nvPr/>
        </p:nvSpPr>
        <p:spPr>
          <a:xfrm>
            <a:off x="234141" y="1157344"/>
            <a:ext cx="4730356" cy="513714"/>
          </a:xfrm>
          <a:prstGeom prst="rect">
            <a:avLst/>
          </a:prstGeom>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600" b="0" i="0" dirty="0">
                <a:solidFill>
                  <a:srgbClr val="000000"/>
                </a:solidFill>
                <a:effectLst/>
              </a:rPr>
              <a:t>Divide the square into 8 equal parts, resulting in eight subnets, each containing 32 addresses.</a:t>
            </a:r>
          </a:p>
        </p:txBody>
      </p:sp>
      <p:graphicFrame>
        <p:nvGraphicFramePr>
          <p:cNvPr id="4" name="Table 6">
            <a:extLst>
              <a:ext uri="{FF2B5EF4-FFF2-40B4-BE49-F238E27FC236}">
                <a16:creationId xmlns:a16="http://schemas.microsoft.com/office/drawing/2014/main" id="{1F0A054E-EF66-5208-0DF3-86CF03B1F053}"/>
              </a:ext>
            </a:extLst>
          </p:cNvPr>
          <p:cNvGraphicFramePr>
            <a:graphicFrameLocks noGrp="1"/>
          </p:cNvGraphicFramePr>
          <p:nvPr/>
        </p:nvGraphicFramePr>
        <p:xfrm>
          <a:off x="5432128" y="1065107"/>
          <a:ext cx="1569414" cy="1203296"/>
        </p:xfrm>
        <a:graphic>
          <a:graphicData uri="http://schemas.openxmlformats.org/drawingml/2006/table">
            <a:tbl>
              <a:tblPr firstRow="1" bandRow="1">
                <a:tableStyleId>{5C22544A-7EE6-4342-B048-85BDC9FD1C3A}</a:tableStyleId>
              </a:tblPr>
              <a:tblGrid>
                <a:gridCol w="392354">
                  <a:extLst>
                    <a:ext uri="{9D8B030D-6E8A-4147-A177-3AD203B41FA5}">
                      <a16:colId xmlns:a16="http://schemas.microsoft.com/office/drawing/2014/main" val="1914953155"/>
                    </a:ext>
                  </a:extLst>
                </a:gridCol>
                <a:gridCol w="397772">
                  <a:extLst>
                    <a:ext uri="{9D8B030D-6E8A-4147-A177-3AD203B41FA5}">
                      <a16:colId xmlns:a16="http://schemas.microsoft.com/office/drawing/2014/main" val="804412408"/>
                    </a:ext>
                  </a:extLst>
                </a:gridCol>
                <a:gridCol w="386934">
                  <a:extLst>
                    <a:ext uri="{9D8B030D-6E8A-4147-A177-3AD203B41FA5}">
                      <a16:colId xmlns:a16="http://schemas.microsoft.com/office/drawing/2014/main" val="3264545646"/>
                    </a:ext>
                  </a:extLst>
                </a:gridCol>
                <a:gridCol w="392354">
                  <a:extLst>
                    <a:ext uri="{9D8B030D-6E8A-4147-A177-3AD203B41FA5}">
                      <a16:colId xmlns:a16="http://schemas.microsoft.com/office/drawing/2014/main" val="2865479138"/>
                    </a:ext>
                  </a:extLst>
                </a:gridCol>
              </a:tblGrid>
              <a:tr h="619200">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0-31</a:t>
                      </a:r>
                    </a:p>
                  </a:txBody>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32-63</a:t>
                      </a:r>
                    </a:p>
                  </a:txBody>
                  <a:tcPr>
                    <a:solidFill>
                      <a:srgbClr val="92D05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128-159</a:t>
                      </a:r>
                    </a:p>
                  </a:txBody>
                  <a:tcPr>
                    <a:solidFill>
                      <a:srgbClr val="FF000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160-191</a:t>
                      </a:r>
                    </a:p>
                  </a:txBody>
                  <a:tcPr>
                    <a:solidFill>
                      <a:srgbClr val="002060"/>
                    </a:solidFill>
                  </a:tcPr>
                </a:tc>
                <a:extLst>
                  <a:ext uri="{0D108BD9-81ED-4DB2-BD59-A6C34878D82A}">
                    <a16:rowId xmlns:a16="http://schemas.microsoft.com/office/drawing/2014/main" val="3253216713"/>
                  </a:ext>
                </a:extLst>
              </a:tr>
              <a:tr h="584096">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tx1"/>
                          </a:solidFill>
                          <a:latin typeface="+mn-lt"/>
                          <a:ea typeface="+mn-ea"/>
                          <a:cs typeface="+mn-cs"/>
                          <a:sym typeface="Arial"/>
                        </a:rPr>
                        <a:t>64-95</a:t>
                      </a:r>
                    </a:p>
                  </a:txBody>
                  <a:tcPr>
                    <a:solidFill>
                      <a:srgbClr val="FFFF0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96-127</a:t>
                      </a:r>
                    </a:p>
                  </a:txBody>
                  <a:tcPr>
                    <a:solidFill>
                      <a:srgbClr val="7030A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192-223</a:t>
                      </a:r>
                    </a:p>
                  </a:txBody>
                  <a:tcPr>
                    <a:solidFill>
                      <a:schemeClr val="accent4">
                        <a:lumMod val="60000"/>
                        <a:lumOff val="40000"/>
                      </a:schemeClr>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224-255</a:t>
                      </a:r>
                    </a:p>
                  </a:txBody>
                  <a:tcPr/>
                </a:tc>
                <a:extLst>
                  <a:ext uri="{0D108BD9-81ED-4DB2-BD59-A6C34878D82A}">
                    <a16:rowId xmlns:a16="http://schemas.microsoft.com/office/drawing/2014/main" val="257547346"/>
                  </a:ext>
                </a:extLst>
              </a:tr>
            </a:tbl>
          </a:graphicData>
        </a:graphic>
      </p:graphicFrame>
      <p:graphicFrame>
        <p:nvGraphicFramePr>
          <p:cNvPr id="7" name="Table 9">
            <a:extLst>
              <a:ext uri="{FF2B5EF4-FFF2-40B4-BE49-F238E27FC236}">
                <a16:creationId xmlns:a16="http://schemas.microsoft.com/office/drawing/2014/main" id="{12E6CAC1-3E60-514C-E8FE-3A87B3DAF9F9}"/>
              </a:ext>
            </a:extLst>
          </p:cNvPr>
          <p:cNvGraphicFramePr>
            <a:graphicFrameLocks noGrp="1"/>
          </p:cNvGraphicFramePr>
          <p:nvPr/>
        </p:nvGraphicFramePr>
        <p:xfrm>
          <a:off x="5432128" y="2747521"/>
          <a:ext cx="1593960" cy="1517652"/>
        </p:xfrm>
        <a:graphic>
          <a:graphicData uri="http://schemas.openxmlformats.org/drawingml/2006/table">
            <a:tbl>
              <a:tblPr firstRow="1" bandRow="1">
                <a:tableStyleId>{5C22544A-7EE6-4342-B048-85BDC9FD1C3A}</a:tableStyleId>
              </a:tblPr>
              <a:tblGrid>
                <a:gridCol w="398490">
                  <a:extLst>
                    <a:ext uri="{9D8B030D-6E8A-4147-A177-3AD203B41FA5}">
                      <a16:colId xmlns:a16="http://schemas.microsoft.com/office/drawing/2014/main" val="1713300101"/>
                    </a:ext>
                  </a:extLst>
                </a:gridCol>
                <a:gridCol w="398490">
                  <a:extLst>
                    <a:ext uri="{9D8B030D-6E8A-4147-A177-3AD203B41FA5}">
                      <a16:colId xmlns:a16="http://schemas.microsoft.com/office/drawing/2014/main" val="165260874"/>
                    </a:ext>
                  </a:extLst>
                </a:gridCol>
                <a:gridCol w="398490">
                  <a:extLst>
                    <a:ext uri="{9D8B030D-6E8A-4147-A177-3AD203B41FA5}">
                      <a16:colId xmlns:a16="http://schemas.microsoft.com/office/drawing/2014/main" val="647815841"/>
                    </a:ext>
                  </a:extLst>
                </a:gridCol>
                <a:gridCol w="398490">
                  <a:extLst>
                    <a:ext uri="{9D8B030D-6E8A-4147-A177-3AD203B41FA5}">
                      <a16:colId xmlns:a16="http://schemas.microsoft.com/office/drawing/2014/main" val="3369965562"/>
                    </a:ext>
                  </a:extLst>
                </a:gridCol>
              </a:tblGrid>
              <a:tr h="379413">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0-15</a:t>
                      </a:r>
                    </a:p>
                  </a:txBody>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32-47</a:t>
                      </a:r>
                    </a:p>
                  </a:txBody>
                  <a:tcPr>
                    <a:solidFill>
                      <a:srgbClr val="92D05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128-143</a:t>
                      </a:r>
                    </a:p>
                  </a:txBody>
                  <a:tcPr>
                    <a:solidFill>
                      <a:srgbClr val="FF000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160-175</a:t>
                      </a:r>
                    </a:p>
                  </a:txBody>
                  <a:tcPr>
                    <a:solidFill>
                      <a:srgbClr val="002060"/>
                    </a:solidFill>
                  </a:tcPr>
                </a:tc>
                <a:extLst>
                  <a:ext uri="{0D108BD9-81ED-4DB2-BD59-A6C34878D82A}">
                    <a16:rowId xmlns:a16="http://schemas.microsoft.com/office/drawing/2014/main" val="3330295177"/>
                  </a:ext>
                </a:extLst>
              </a:tr>
              <a:tr h="379413">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tx1"/>
                          </a:solidFill>
                          <a:latin typeface="+mn-lt"/>
                          <a:ea typeface="+mn-ea"/>
                          <a:cs typeface="+mn-cs"/>
                          <a:sym typeface="Arial"/>
                        </a:rPr>
                        <a:t>16-31</a:t>
                      </a:r>
                    </a:p>
                  </a:txBody>
                  <a:tcPr>
                    <a:solidFill>
                      <a:srgbClr val="FFFF0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48-63</a:t>
                      </a:r>
                    </a:p>
                  </a:txBody>
                  <a:tcPr>
                    <a:solidFill>
                      <a:srgbClr val="7030A0"/>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144-159</a:t>
                      </a:r>
                    </a:p>
                  </a:txBody>
                  <a:tcPr>
                    <a:solidFill>
                      <a:schemeClr val="accent4">
                        <a:lumMod val="60000"/>
                        <a:lumOff val="40000"/>
                      </a:schemeClr>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176-191</a:t>
                      </a:r>
                    </a:p>
                  </a:txBody>
                  <a:tcPr/>
                </a:tc>
                <a:extLst>
                  <a:ext uri="{0D108BD9-81ED-4DB2-BD59-A6C34878D82A}">
                    <a16:rowId xmlns:a16="http://schemas.microsoft.com/office/drawing/2014/main" val="834657371"/>
                  </a:ext>
                </a:extLst>
              </a:tr>
              <a:tr h="379413">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64-79</a:t>
                      </a:r>
                    </a:p>
                  </a:txBody>
                  <a:tcPr>
                    <a:solidFill>
                      <a:schemeClr val="accent4">
                        <a:lumMod val="50000"/>
                      </a:schemeClr>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96-111</a:t>
                      </a:r>
                    </a:p>
                  </a:txBody>
                  <a:tcPr>
                    <a:solidFill>
                      <a:schemeClr val="accent5">
                        <a:lumMod val="40000"/>
                        <a:lumOff val="60000"/>
                      </a:schemeClr>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tx1"/>
                          </a:solidFill>
                          <a:latin typeface="+mn-lt"/>
                          <a:ea typeface="+mn-ea"/>
                          <a:cs typeface="+mn-cs"/>
                          <a:sym typeface="Arial"/>
                        </a:rPr>
                        <a:t>192-207</a:t>
                      </a:r>
                    </a:p>
                  </a:txBody>
                  <a:tcPr>
                    <a:solidFill>
                      <a:schemeClr val="accent6">
                        <a:lumMod val="60000"/>
                        <a:lumOff val="40000"/>
                      </a:schemeClr>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224-239</a:t>
                      </a:r>
                    </a:p>
                  </a:txBody>
                  <a:tcPr>
                    <a:solidFill>
                      <a:schemeClr val="accent6">
                        <a:lumMod val="50000"/>
                      </a:schemeClr>
                    </a:solidFill>
                  </a:tcPr>
                </a:tc>
                <a:extLst>
                  <a:ext uri="{0D108BD9-81ED-4DB2-BD59-A6C34878D82A}">
                    <a16:rowId xmlns:a16="http://schemas.microsoft.com/office/drawing/2014/main" val="3941737754"/>
                  </a:ext>
                </a:extLst>
              </a:tr>
              <a:tr h="379413">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80-95</a:t>
                      </a:r>
                    </a:p>
                  </a:txBody>
                  <a:tcPr>
                    <a:solidFill>
                      <a:schemeClr val="accent5"/>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112-127</a:t>
                      </a:r>
                    </a:p>
                  </a:txBody>
                  <a:tcPr>
                    <a:solidFill>
                      <a:schemeClr val="accent4">
                        <a:lumMod val="75000"/>
                      </a:schemeClr>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208-223</a:t>
                      </a:r>
                    </a:p>
                  </a:txBody>
                  <a:tcPr>
                    <a:solidFill>
                      <a:schemeClr val="accent2"/>
                    </a:solidFill>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mn-lt"/>
                          <a:ea typeface="+mn-ea"/>
                          <a:cs typeface="+mn-cs"/>
                          <a:sym typeface="Arial"/>
                        </a:rPr>
                        <a:t>240-255</a:t>
                      </a:r>
                    </a:p>
                  </a:txBody>
                  <a:tcPr>
                    <a:solidFill>
                      <a:schemeClr val="accent3">
                        <a:lumMod val="75000"/>
                      </a:schemeClr>
                    </a:solidFill>
                  </a:tcPr>
                </a:tc>
                <a:extLst>
                  <a:ext uri="{0D108BD9-81ED-4DB2-BD59-A6C34878D82A}">
                    <a16:rowId xmlns:a16="http://schemas.microsoft.com/office/drawing/2014/main" val="1202077602"/>
                  </a:ext>
                </a:extLst>
              </a:tr>
            </a:tbl>
          </a:graphicData>
        </a:graphic>
      </p:graphicFrame>
    </p:spTree>
    <p:extLst>
      <p:ext uri="{BB962C8B-B14F-4D97-AF65-F5344CB8AC3E}">
        <p14:creationId xmlns:p14="http://schemas.microsoft.com/office/powerpoint/2010/main" val="393462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sp>
      <p:sp>
        <p:nvSpPr>
          <p:cNvPr id="196" name="Google Shape;196;p30"/>
          <p:cNvSpPr/>
          <p:nvPr/>
        </p:nvSpPr>
        <p:spPr>
          <a:xfrm>
            <a:off x="-7600" y="360000"/>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211438" y="292156"/>
            <a:ext cx="6458303" cy="1400353"/>
          </a:xfrm>
          <a:prstGeom prst="rect">
            <a:avLst/>
          </a:prstGeom>
        </p:spPr>
        <p:txBody>
          <a:bodyPr spcFirstLastPara="1" wrap="square" lIns="91425" tIns="91425" rIns="91425" bIns="91425" anchor="t" anchorCtr="0">
            <a:spAutoFit/>
          </a:bodyPr>
          <a:lstStyle/>
          <a:p>
            <a:r>
              <a:rPr lang="en-US" sz="2000" b="1" dirty="0">
                <a:solidFill>
                  <a:srgbClr val="181A20"/>
                </a:solidFill>
                <a:latin typeface="Open Sans" panose="020B0606030504020204" pitchFamily="34" charset="0"/>
              </a:rPr>
              <a:t>Task one:</a:t>
            </a:r>
            <a:br>
              <a:rPr lang="en-US" sz="2000" b="1" dirty="0">
                <a:solidFill>
                  <a:srgbClr val="181A20"/>
                </a:solidFill>
                <a:latin typeface="Open Sans" panose="020B0606030504020204" pitchFamily="34" charset="0"/>
              </a:rPr>
            </a:br>
            <a:r>
              <a:rPr lang="en-US" sz="2000" b="1" dirty="0">
                <a:solidFill>
                  <a:srgbClr val="181A20"/>
                </a:solidFill>
                <a:latin typeface="Open Sans" panose="020B0606030504020204" pitchFamily="34" charset="0"/>
              </a:rPr>
              <a:t>Complete the Visualizing subnets using the Box Method</a:t>
            </a:r>
            <a:br>
              <a:rPr lang="en-US" sz="1400" b="1" i="0" dirty="0">
                <a:solidFill>
                  <a:srgbClr val="181A20"/>
                </a:solidFill>
                <a:effectLst/>
                <a:latin typeface="Open Sans" panose="020B0606030504020204" pitchFamily="34" charset="0"/>
              </a:rPr>
            </a:br>
            <a:endParaRPr sz="1900" b="1" dirty="0">
              <a:latin typeface="Inter"/>
              <a:ea typeface="Inter"/>
              <a:cs typeface="Inter"/>
              <a:sym typeface="Inter"/>
            </a:endParaRPr>
          </a:p>
        </p:txBody>
      </p:sp>
      <p:pic>
        <p:nvPicPr>
          <p:cNvPr id="3" name="Google Shape;121;p20">
            <a:extLst>
              <a:ext uri="{FF2B5EF4-FFF2-40B4-BE49-F238E27FC236}">
                <a16:creationId xmlns:a16="http://schemas.microsoft.com/office/drawing/2014/main" id="{DA1AC6DA-92DB-C990-0819-AE3FD530DF8D}"/>
              </a:ext>
            </a:extLst>
          </p:cNvPr>
          <p:cNvPicPr preferRelativeResize="0"/>
          <p:nvPr/>
        </p:nvPicPr>
        <p:blipFill>
          <a:blip r:embed="rId3">
            <a:alphaModFix/>
          </a:blip>
          <a:stretch>
            <a:fillRect/>
          </a:stretch>
        </p:blipFill>
        <p:spPr>
          <a:xfrm>
            <a:off x="7292414" y="175203"/>
            <a:ext cx="1058441" cy="1373329"/>
          </a:xfrm>
          <a:prstGeom prst="rect">
            <a:avLst/>
          </a:prstGeom>
          <a:noFill/>
          <a:ln>
            <a:noFill/>
          </a:ln>
        </p:spPr>
      </p:pic>
      <p:sp>
        <p:nvSpPr>
          <p:cNvPr id="8" name="Google Shape;142;p22">
            <a:extLst>
              <a:ext uri="{FF2B5EF4-FFF2-40B4-BE49-F238E27FC236}">
                <a16:creationId xmlns:a16="http://schemas.microsoft.com/office/drawing/2014/main" id="{C35C7CA4-04E3-20B8-B0FC-E37041F43E25}"/>
              </a:ext>
            </a:extLst>
          </p:cNvPr>
          <p:cNvSpPr txBox="1">
            <a:spLocks/>
          </p:cNvSpPr>
          <p:nvPr/>
        </p:nvSpPr>
        <p:spPr>
          <a:xfrm>
            <a:off x="4298940" y="1669390"/>
            <a:ext cx="1151378" cy="791682"/>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b="0" i="0" dirty="0">
                <a:solidFill>
                  <a:srgbClr val="000000"/>
                </a:solidFill>
                <a:effectLst/>
              </a:rPr>
              <a:t>/29</a:t>
            </a:r>
          </a:p>
          <a:p>
            <a:pPr algn="l"/>
            <a:r>
              <a:rPr lang="en-US" sz="1200" dirty="0"/>
              <a:t>…..</a:t>
            </a:r>
          </a:p>
          <a:p>
            <a:pPr algn="l"/>
            <a:r>
              <a:rPr lang="en-US" sz="1200" b="0" i="0" dirty="0">
                <a:solidFill>
                  <a:srgbClr val="000000"/>
                </a:solidFill>
                <a:effectLst/>
              </a:rPr>
              <a:t>…..</a:t>
            </a:r>
          </a:p>
        </p:txBody>
      </p:sp>
      <p:sp>
        <p:nvSpPr>
          <p:cNvPr id="11" name="Google Shape;142;p22">
            <a:extLst>
              <a:ext uri="{FF2B5EF4-FFF2-40B4-BE49-F238E27FC236}">
                <a16:creationId xmlns:a16="http://schemas.microsoft.com/office/drawing/2014/main" id="{AADF738E-1125-9059-2BB4-234B5C4690D4}"/>
              </a:ext>
            </a:extLst>
          </p:cNvPr>
          <p:cNvSpPr txBox="1">
            <a:spLocks/>
          </p:cNvSpPr>
          <p:nvPr/>
        </p:nvSpPr>
        <p:spPr>
          <a:xfrm>
            <a:off x="4328214" y="3185505"/>
            <a:ext cx="1151378" cy="712847"/>
          </a:xfrm>
          <a:prstGeom prst="rect">
            <a:avLst/>
          </a:prstGeom>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b="0" i="0" dirty="0">
                <a:solidFill>
                  <a:srgbClr val="000000"/>
                </a:solidFill>
                <a:effectLst/>
              </a:rPr>
              <a:t>/30</a:t>
            </a:r>
          </a:p>
          <a:p>
            <a:pPr algn="l"/>
            <a:r>
              <a:rPr lang="en-US" sz="1200" dirty="0"/>
              <a:t>…</a:t>
            </a:r>
          </a:p>
          <a:p>
            <a:pPr algn="l"/>
            <a:r>
              <a:rPr lang="en-US" sz="1200" b="0" i="0" dirty="0">
                <a:solidFill>
                  <a:srgbClr val="000000"/>
                </a:solidFill>
                <a:effectLst/>
              </a:rPr>
              <a:t>…</a:t>
            </a:r>
          </a:p>
        </p:txBody>
      </p:sp>
      <p:graphicFrame>
        <p:nvGraphicFramePr>
          <p:cNvPr id="4" name="Table 6">
            <a:extLst>
              <a:ext uri="{FF2B5EF4-FFF2-40B4-BE49-F238E27FC236}">
                <a16:creationId xmlns:a16="http://schemas.microsoft.com/office/drawing/2014/main" id="{1F0A054E-EF66-5208-0DF3-86CF03B1F053}"/>
              </a:ext>
            </a:extLst>
          </p:cNvPr>
          <p:cNvGraphicFramePr>
            <a:graphicFrameLocks noGrp="1"/>
          </p:cNvGraphicFramePr>
          <p:nvPr>
            <p:extLst>
              <p:ext uri="{D42A27DB-BD31-4B8C-83A1-F6EECF244321}">
                <p14:modId xmlns:p14="http://schemas.microsoft.com/office/powerpoint/2010/main" val="2958151024"/>
              </p:ext>
            </p:extLst>
          </p:nvPr>
        </p:nvGraphicFramePr>
        <p:xfrm>
          <a:off x="5434491" y="1192683"/>
          <a:ext cx="1569414" cy="1203296"/>
        </p:xfrm>
        <a:graphic>
          <a:graphicData uri="http://schemas.openxmlformats.org/drawingml/2006/table">
            <a:tbl>
              <a:tblPr firstRow="1" bandRow="1">
                <a:tableStyleId>{5C22544A-7EE6-4342-B048-85BDC9FD1C3A}</a:tableStyleId>
              </a:tblPr>
              <a:tblGrid>
                <a:gridCol w="392354">
                  <a:extLst>
                    <a:ext uri="{9D8B030D-6E8A-4147-A177-3AD203B41FA5}">
                      <a16:colId xmlns:a16="http://schemas.microsoft.com/office/drawing/2014/main" val="1914953155"/>
                    </a:ext>
                  </a:extLst>
                </a:gridCol>
                <a:gridCol w="397772">
                  <a:extLst>
                    <a:ext uri="{9D8B030D-6E8A-4147-A177-3AD203B41FA5}">
                      <a16:colId xmlns:a16="http://schemas.microsoft.com/office/drawing/2014/main" val="804412408"/>
                    </a:ext>
                  </a:extLst>
                </a:gridCol>
                <a:gridCol w="386934">
                  <a:extLst>
                    <a:ext uri="{9D8B030D-6E8A-4147-A177-3AD203B41FA5}">
                      <a16:colId xmlns:a16="http://schemas.microsoft.com/office/drawing/2014/main" val="3264545646"/>
                    </a:ext>
                  </a:extLst>
                </a:gridCol>
                <a:gridCol w="392354">
                  <a:extLst>
                    <a:ext uri="{9D8B030D-6E8A-4147-A177-3AD203B41FA5}">
                      <a16:colId xmlns:a16="http://schemas.microsoft.com/office/drawing/2014/main" val="2865479138"/>
                    </a:ext>
                  </a:extLst>
                </a:gridCol>
              </a:tblGrid>
              <a:tr h="619200">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rgbClr val="92D050"/>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rgbClr val="FF0000"/>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rgbClr val="002060"/>
                    </a:solidFill>
                  </a:tcPr>
                </a:tc>
                <a:extLst>
                  <a:ext uri="{0D108BD9-81ED-4DB2-BD59-A6C34878D82A}">
                    <a16:rowId xmlns:a16="http://schemas.microsoft.com/office/drawing/2014/main" val="3253216713"/>
                  </a:ext>
                </a:extLst>
              </a:tr>
              <a:tr h="584096">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tx1"/>
                        </a:solidFill>
                        <a:latin typeface="+mn-lt"/>
                        <a:ea typeface="+mn-ea"/>
                        <a:cs typeface="+mn-cs"/>
                        <a:sym typeface="Arial"/>
                      </a:endParaRPr>
                    </a:p>
                  </a:txBody>
                  <a:tcPr>
                    <a:solidFill>
                      <a:srgbClr val="FFFF00"/>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rgbClr val="7030A0"/>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4">
                        <a:lumMod val="60000"/>
                        <a:lumOff val="40000"/>
                      </a:schemeClr>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tc>
                <a:extLst>
                  <a:ext uri="{0D108BD9-81ED-4DB2-BD59-A6C34878D82A}">
                    <a16:rowId xmlns:a16="http://schemas.microsoft.com/office/drawing/2014/main" val="257547346"/>
                  </a:ext>
                </a:extLst>
              </a:tr>
            </a:tbl>
          </a:graphicData>
        </a:graphic>
      </p:graphicFrame>
      <p:graphicFrame>
        <p:nvGraphicFramePr>
          <p:cNvPr id="7" name="Table 9">
            <a:extLst>
              <a:ext uri="{FF2B5EF4-FFF2-40B4-BE49-F238E27FC236}">
                <a16:creationId xmlns:a16="http://schemas.microsoft.com/office/drawing/2014/main" id="{12E6CAC1-3E60-514C-E8FE-3A87B3DAF9F9}"/>
              </a:ext>
            </a:extLst>
          </p:cNvPr>
          <p:cNvGraphicFramePr>
            <a:graphicFrameLocks noGrp="1"/>
          </p:cNvGraphicFramePr>
          <p:nvPr>
            <p:extLst>
              <p:ext uri="{D42A27DB-BD31-4B8C-83A1-F6EECF244321}">
                <p14:modId xmlns:p14="http://schemas.microsoft.com/office/powerpoint/2010/main" val="857080325"/>
              </p:ext>
            </p:extLst>
          </p:nvPr>
        </p:nvGraphicFramePr>
        <p:xfrm>
          <a:off x="5432128" y="2747521"/>
          <a:ext cx="1593960" cy="1517652"/>
        </p:xfrm>
        <a:graphic>
          <a:graphicData uri="http://schemas.openxmlformats.org/drawingml/2006/table">
            <a:tbl>
              <a:tblPr firstRow="1" bandRow="1">
                <a:tableStyleId>{5C22544A-7EE6-4342-B048-85BDC9FD1C3A}</a:tableStyleId>
              </a:tblPr>
              <a:tblGrid>
                <a:gridCol w="398490">
                  <a:extLst>
                    <a:ext uri="{9D8B030D-6E8A-4147-A177-3AD203B41FA5}">
                      <a16:colId xmlns:a16="http://schemas.microsoft.com/office/drawing/2014/main" val="1713300101"/>
                    </a:ext>
                  </a:extLst>
                </a:gridCol>
                <a:gridCol w="398490">
                  <a:extLst>
                    <a:ext uri="{9D8B030D-6E8A-4147-A177-3AD203B41FA5}">
                      <a16:colId xmlns:a16="http://schemas.microsoft.com/office/drawing/2014/main" val="165260874"/>
                    </a:ext>
                  </a:extLst>
                </a:gridCol>
                <a:gridCol w="398490">
                  <a:extLst>
                    <a:ext uri="{9D8B030D-6E8A-4147-A177-3AD203B41FA5}">
                      <a16:colId xmlns:a16="http://schemas.microsoft.com/office/drawing/2014/main" val="647815841"/>
                    </a:ext>
                  </a:extLst>
                </a:gridCol>
                <a:gridCol w="398490">
                  <a:extLst>
                    <a:ext uri="{9D8B030D-6E8A-4147-A177-3AD203B41FA5}">
                      <a16:colId xmlns:a16="http://schemas.microsoft.com/office/drawing/2014/main" val="3369965562"/>
                    </a:ext>
                  </a:extLst>
                </a:gridCol>
              </a:tblGrid>
              <a:tr h="379413">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rgbClr val="92D050"/>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rgbClr val="FF0000"/>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rgbClr val="002060"/>
                    </a:solidFill>
                  </a:tcPr>
                </a:tc>
                <a:extLst>
                  <a:ext uri="{0D108BD9-81ED-4DB2-BD59-A6C34878D82A}">
                    <a16:rowId xmlns:a16="http://schemas.microsoft.com/office/drawing/2014/main" val="3330295177"/>
                  </a:ext>
                </a:extLst>
              </a:tr>
              <a:tr h="379413">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tx1"/>
                        </a:solidFill>
                        <a:latin typeface="+mn-lt"/>
                        <a:ea typeface="+mn-ea"/>
                        <a:cs typeface="+mn-cs"/>
                        <a:sym typeface="Arial"/>
                      </a:endParaRPr>
                    </a:p>
                  </a:txBody>
                  <a:tcPr>
                    <a:solidFill>
                      <a:srgbClr val="FFFF00"/>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rgbClr val="7030A0"/>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4">
                        <a:lumMod val="60000"/>
                        <a:lumOff val="40000"/>
                      </a:schemeClr>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tc>
                <a:extLst>
                  <a:ext uri="{0D108BD9-81ED-4DB2-BD59-A6C34878D82A}">
                    <a16:rowId xmlns:a16="http://schemas.microsoft.com/office/drawing/2014/main" val="834657371"/>
                  </a:ext>
                </a:extLst>
              </a:tr>
              <a:tr h="379413">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4">
                        <a:lumMod val="50000"/>
                      </a:schemeClr>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5">
                        <a:lumMod val="40000"/>
                        <a:lumOff val="60000"/>
                      </a:schemeClr>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tx1"/>
                        </a:solidFill>
                        <a:latin typeface="+mn-lt"/>
                        <a:ea typeface="+mn-ea"/>
                        <a:cs typeface="+mn-cs"/>
                        <a:sym typeface="Arial"/>
                      </a:endParaRPr>
                    </a:p>
                  </a:txBody>
                  <a:tcPr>
                    <a:solidFill>
                      <a:schemeClr val="accent6">
                        <a:lumMod val="60000"/>
                        <a:lumOff val="40000"/>
                      </a:schemeClr>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6">
                        <a:lumMod val="50000"/>
                      </a:schemeClr>
                    </a:solidFill>
                  </a:tcPr>
                </a:tc>
                <a:extLst>
                  <a:ext uri="{0D108BD9-81ED-4DB2-BD59-A6C34878D82A}">
                    <a16:rowId xmlns:a16="http://schemas.microsoft.com/office/drawing/2014/main" val="3941737754"/>
                  </a:ext>
                </a:extLst>
              </a:tr>
              <a:tr h="379413">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5"/>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4">
                        <a:lumMod val="75000"/>
                      </a:schemeClr>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2"/>
                    </a:solidFill>
                  </a:tcPr>
                </a:tc>
                <a:tc>
                  <a:txBody>
                    <a:bodyPr/>
                    <a:lstStyle/>
                    <a:p>
                      <a:pPr marR="0" algn="l" rtl="0">
                        <a:lnSpc>
                          <a:spcPct val="100000"/>
                        </a:lnSpc>
                        <a:spcBef>
                          <a:spcPts val="0"/>
                        </a:spcBef>
                        <a:spcAft>
                          <a:spcPts val="0"/>
                        </a:spcAft>
                        <a:buClr>
                          <a:srgbClr val="000000"/>
                        </a:buClr>
                        <a:buFont typeface="Arial"/>
                      </a:pPr>
                      <a:endParaRPr lang="en-US" sz="800" b="1" i="0" u="none" strike="noStrike" cap="none" dirty="0">
                        <a:solidFill>
                          <a:schemeClr val="lt1"/>
                        </a:solidFill>
                        <a:latin typeface="+mn-lt"/>
                        <a:ea typeface="+mn-ea"/>
                        <a:cs typeface="+mn-cs"/>
                        <a:sym typeface="Arial"/>
                      </a:endParaRPr>
                    </a:p>
                  </a:txBody>
                  <a:tcPr>
                    <a:solidFill>
                      <a:schemeClr val="accent3">
                        <a:lumMod val="75000"/>
                      </a:schemeClr>
                    </a:solidFill>
                  </a:tcPr>
                </a:tc>
                <a:extLst>
                  <a:ext uri="{0D108BD9-81ED-4DB2-BD59-A6C34878D82A}">
                    <a16:rowId xmlns:a16="http://schemas.microsoft.com/office/drawing/2014/main" val="1202077602"/>
                  </a:ext>
                </a:extLst>
              </a:tr>
            </a:tbl>
          </a:graphicData>
        </a:graphic>
      </p:graphicFrame>
    </p:spTree>
    <p:extLst>
      <p:ext uri="{BB962C8B-B14F-4D97-AF65-F5344CB8AC3E}">
        <p14:creationId xmlns:p14="http://schemas.microsoft.com/office/powerpoint/2010/main" val="40156183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482</TotalTime>
  <Words>1066</Words>
  <Application>Microsoft Office PowerPoint</Application>
  <PresentationFormat>On-screen Show (16:9)</PresentationFormat>
  <Paragraphs>199</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Inter</vt:lpstr>
      <vt:lpstr>-apple-system</vt:lpstr>
      <vt:lpstr>Google Sans</vt:lpstr>
      <vt:lpstr>Lato</vt:lpstr>
      <vt:lpstr>Arial</vt:lpstr>
      <vt:lpstr>YouTube Sans</vt:lpstr>
      <vt:lpstr>Open Sans</vt:lpstr>
      <vt:lpstr>Simple Light</vt:lpstr>
      <vt:lpstr>THE ROLLING SCOPES SCHOOL</vt:lpstr>
      <vt:lpstr>Classful Subnetting</vt:lpstr>
      <vt:lpstr>Classless Subnetting</vt:lpstr>
      <vt:lpstr>Classful Subnetting Example </vt:lpstr>
      <vt:lpstr>Classless Subnetting Example </vt:lpstr>
      <vt:lpstr>Visualizing subnets using the Box Method </vt:lpstr>
      <vt:lpstr>Visualizing subnets using the Box Method(continue) </vt:lpstr>
      <vt:lpstr>Visualizing subnets using the Box Method(continue) </vt:lpstr>
      <vt:lpstr>Task one: Complete the Visualizing subnets using the Box Method </vt:lpstr>
      <vt:lpstr>Task two </vt:lpstr>
      <vt:lpstr>Task three </vt:lpstr>
      <vt:lpstr>Task four </vt:lpstr>
      <vt:lpstr>Useful Resources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ROLLING SCOPES SCHOOL</dc:title>
  <cp:lastModifiedBy>Эмиль Гарипов</cp:lastModifiedBy>
  <cp:revision>28</cp:revision>
  <dcterms:modified xsi:type="dcterms:W3CDTF">2023-10-29T17:55:48Z</dcterms:modified>
</cp:coreProperties>
</file>