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73" r:id="rId3"/>
    <p:sldId id="280" r:id="rId4"/>
    <p:sldId id="281" r:id="rId5"/>
    <p:sldId id="289" r:id="rId6"/>
    <p:sldId id="290" r:id="rId7"/>
    <p:sldId id="291" r:id="rId8"/>
    <p:sldId id="292" r:id="rId9"/>
    <p:sldId id="293" r:id="rId10"/>
    <p:sldId id="294" r:id="rId11"/>
    <p:sldId id="295" r:id="rId12"/>
    <p:sldId id="296" r:id="rId13"/>
    <p:sldId id="287" r:id="rId14"/>
    <p:sldId id="260" r:id="rId15"/>
    <p:sldId id="278" r:id="rId16"/>
  </p:sldIdLst>
  <p:sldSz cx="9144000" cy="5143500" type="screen16x9"/>
  <p:notesSz cx="6858000" cy="9144000"/>
  <p:embeddedFontLst>
    <p:embeddedFont>
      <p:font typeface="Inter" panose="020B0604020202020204" charset="0"/>
      <p:regular r:id="rId18"/>
      <p:bold r:id="rId19"/>
    </p:embeddedFont>
    <p:embeddedFont>
      <p:font typeface="Lato" panose="020F0502020204030203"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8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828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860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9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009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fa9105b10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fa9105b1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39a9bab5e_6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39a9bab5e_6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52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75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303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73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8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945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039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packetcoders.io/a-beginners-guide-to-subnetting/"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hyperlink" Target="https://www.youtube.com/watch?v=BWZ-MHIhqjM&amp;list=PLIFyRwBY_4bQUE4IB5c4VPRyDoLgOdEx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B1F"/>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69139" y="0"/>
            <a:ext cx="8333773" cy="5143500"/>
          </a:xfrm>
          <a:prstGeom prst="rect">
            <a:avLst/>
          </a:prstGeom>
          <a:noFill/>
          <a:ln>
            <a:noFill/>
          </a:ln>
        </p:spPr>
      </p:pic>
      <p:sp>
        <p:nvSpPr>
          <p:cNvPr id="55" name="Google Shape;55;p13"/>
          <p:cNvSpPr txBox="1">
            <a:spLocks noGrp="1"/>
          </p:cNvSpPr>
          <p:nvPr>
            <p:ph type="ctrTitle"/>
          </p:nvPr>
        </p:nvSpPr>
        <p:spPr>
          <a:xfrm>
            <a:off x="360000" y="1295025"/>
            <a:ext cx="5400000" cy="7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ru" sz="2510" b="1" dirty="0">
                <a:latin typeface="Inter"/>
                <a:ea typeface="Inter"/>
                <a:cs typeface="Inter"/>
                <a:sym typeface="Inter"/>
              </a:rPr>
              <a:t>THE ROLLING SCOPES SCHOOL</a:t>
            </a:r>
            <a:endParaRPr sz="2510" b="1" dirty="0">
              <a:latin typeface="Inter"/>
              <a:ea typeface="Inter"/>
              <a:cs typeface="Inter"/>
              <a:sym typeface="Inter"/>
            </a:endParaRPr>
          </a:p>
        </p:txBody>
      </p:sp>
      <p:sp>
        <p:nvSpPr>
          <p:cNvPr id="56" name="Google Shape;56;p13"/>
          <p:cNvSpPr txBox="1">
            <a:spLocks noGrp="1"/>
          </p:cNvSpPr>
          <p:nvPr>
            <p:ph type="subTitle" idx="1"/>
          </p:nvPr>
        </p:nvSpPr>
        <p:spPr>
          <a:xfrm>
            <a:off x="238977" y="2211750"/>
            <a:ext cx="5400000" cy="720000"/>
          </a:xfrm>
          <a:prstGeom prst="rect">
            <a:avLst/>
          </a:prstGeom>
        </p:spPr>
        <p:txBody>
          <a:bodyPr spcFirstLastPara="1" wrap="square" lIns="91425" tIns="91425" rIns="91425" bIns="91425" anchor="t" anchorCtr="0">
            <a:normAutofit fontScale="77500" lnSpcReduction="20000"/>
          </a:bodyPr>
          <a:lstStyle/>
          <a:p>
            <a:r>
              <a:rPr lang="en-US" b="1" i="0" dirty="0">
                <a:solidFill>
                  <a:srgbClr val="181A20"/>
                </a:solidFill>
                <a:effectLst/>
                <a:latin typeface="Open Sans" panose="020B0606030504020204" pitchFamily="34" charset="0"/>
              </a:rPr>
              <a:t>Networking Workshop: </a:t>
            </a:r>
            <a:br>
              <a:rPr lang="en-US" b="1" i="0" dirty="0">
                <a:solidFill>
                  <a:srgbClr val="181A20"/>
                </a:solidFill>
                <a:effectLst/>
                <a:latin typeface="Open Sans" panose="020B0606030504020204" pitchFamily="34" charset="0"/>
              </a:rPr>
            </a:br>
            <a:r>
              <a:rPr lang="en-US" b="1" i="0" dirty="0">
                <a:solidFill>
                  <a:srgbClr val="181A20"/>
                </a:solidFill>
                <a:effectLst/>
                <a:latin typeface="Open Sans" panose="020B0606030504020204" pitchFamily="34" charset="0"/>
              </a:rPr>
              <a:t>Subnetting Fundamentals</a:t>
            </a:r>
          </a:p>
        </p:txBody>
      </p:sp>
      <p:sp>
        <p:nvSpPr>
          <p:cNvPr id="2" name="Google Shape;56;p13">
            <a:extLst>
              <a:ext uri="{FF2B5EF4-FFF2-40B4-BE49-F238E27FC236}">
                <a16:creationId xmlns:a16="http://schemas.microsoft.com/office/drawing/2014/main" id="{969CDDF7-71B1-7D1C-AD49-1CA220A27A90}"/>
              </a:ext>
            </a:extLst>
          </p:cNvPr>
          <p:cNvSpPr txBox="1">
            <a:spLocks/>
          </p:cNvSpPr>
          <p:nvPr/>
        </p:nvSpPr>
        <p:spPr>
          <a:xfrm>
            <a:off x="0" y="4221617"/>
            <a:ext cx="1902758" cy="46468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fr-FR" sz="1600" dirty="0"/>
              <a:t>Emil Garipov</a:t>
            </a:r>
            <a:endParaRPr lang="fr-FR" sz="1600" dirty="0">
              <a:solidFill>
                <a:schemeClr val="lt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92156"/>
            <a:ext cx="6458303" cy="784800"/>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Task two</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graphicFrame>
        <p:nvGraphicFramePr>
          <p:cNvPr id="4" name="Table 6">
            <a:extLst>
              <a:ext uri="{FF2B5EF4-FFF2-40B4-BE49-F238E27FC236}">
                <a16:creationId xmlns:a16="http://schemas.microsoft.com/office/drawing/2014/main" id="{1F0A054E-EF66-5208-0DF3-86CF03B1F053}"/>
              </a:ext>
            </a:extLst>
          </p:cNvPr>
          <p:cNvGraphicFramePr>
            <a:graphicFrameLocks noGrp="1"/>
          </p:cNvGraphicFramePr>
          <p:nvPr>
            <p:extLst>
              <p:ext uri="{D42A27DB-BD31-4B8C-83A1-F6EECF244321}">
                <p14:modId xmlns:p14="http://schemas.microsoft.com/office/powerpoint/2010/main" val="2140869853"/>
              </p:ext>
            </p:extLst>
          </p:nvPr>
        </p:nvGraphicFramePr>
        <p:xfrm>
          <a:off x="5561418" y="2493683"/>
          <a:ext cx="1569414" cy="1203296"/>
        </p:xfrm>
        <a:graphic>
          <a:graphicData uri="http://schemas.openxmlformats.org/drawingml/2006/table">
            <a:tbl>
              <a:tblPr firstRow="1" bandRow="1">
                <a:tableStyleId>{5C22544A-7EE6-4342-B048-85BDC9FD1C3A}</a:tableStyleId>
              </a:tblPr>
              <a:tblGrid>
                <a:gridCol w="392354">
                  <a:extLst>
                    <a:ext uri="{9D8B030D-6E8A-4147-A177-3AD203B41FA5}">
                      <a16:colId xmlns:a16="http://schemas.microsoft.com/office/drawing/2014/main" val="1914953155"/>
                    </a:ext>
                  </a:extLst>
                </a:gridCol>
                <a:gridCol w="397772">
                  <a:extLst>
                    <a:ext uri="{9D8B030D-6E8A-4147-A177-3AD203B41FA5}">
                      <a16:colId xmlns:a16="http://schemas.microsoft.com/office/drawing/2014/main" val="804412408"/>
                    </a:ext>
                  </a:extLst>
                </a:gridCol>
                <a:gridCol w="779288">
                  <a:extLst>
                    <a:ext uri="{9D8B030D-6E8A-4147-A177-3AD203B41FA5}">
                      <a16:colId xmlns:a16="http://schemas.microsoft.com/office/drawing/2014/main" val="3264545646"/>
                    </a:ext>
                  </a:extLst>
                </a:gridCol>
              </a:tblGrid>
              <a:tr h="619200">
                <a:tc gridSpan="2">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0-63</a:t>
                      </a:r>
                    </a:p>
                  </a:txBody>
                  <a:tcPr/>
                </a:tc>
                <a:tc hMerge="1">
                  <a:txBody>
                    <a:bodyPr/>
                    <a:lstStyle/>
                    <a:p>
                      <a:endParaRPr lang="en-US" dirty="0"/>
                    </a:p>
                  </a:txBody>
                  <a:tcPr>
                    <a:solidFill>
                      <a:srgbClr val="92D050"/>
                    </a:solidFill>
                  </a:tcPr>
                </a:tc>
                <a:tc rowSpan="2">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128-255</a:t>
                      </a:r>
                    </a:p>
                  </a:txBody>
                  <a:tcPr>
                    <a:solidFill>
                      <a:srgbClr val="FF0000"/>
                    </a:solidFill>
                  </a:tcPr>
                </a:tc>
                <a:extLst>
                  <a:ext uri="{0D108BD9-81ED-4DB2-BD59-A6C34878D82A}">
                    <a16:rowId xmlns:a16="http://schemas.microsoft.com/office/drawing/2014/main" val="3253216713"/>
                  </a:ext>
                </a:extLst>
              </a:tr>
              <a:tr h="584096">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64-95</a:t>
                      </a:r>
                    </a:p>
                  </a:txBody>
                  <a:tcPr>
                    <a:solidFill>
                      <a:srgbClr val="FFFF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96-127</a:t>
                      </a:r>
                    </a:p>
                  </a:txBody>
                  <a:tcPr>
                    <a:solidFill>
                      <a:srgbClr val="7030A0"/>
                    </a:solidFill>
                  </a:tcPr>
                </a:tc>
                <a:tc vMerge="1">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60000"/>
                        <a:lumOff val="40000"/>
                      </a:schemeClr>
                    </a:solidFill>
                  </a:tcPr>
                </a:tc>
                <a:extLst>
                  <a:ext uri="{0D108BD9-81ED-4DB2-BD59-A6C34878D82A}">
                    <a16:rowId xmlns:a16="http://schemas.microsoft.com/office/drawing/2014/main" val="257547346"/>
                  </a:ext>
                </a:extLst>
              </a:tr>
            </a:tbl>
          </a:graphicData>
        </a:graphic>
      </p:graphicFrame>
      <p:sp>
        <p:nvSpPr>
          <p:cNvPr id="2" name="Google Shape;142;p22">
            <a:extLst>
              <a:ext uri="{FF2B5EF4-FFF2-40B4-BE49-F238E27FC236}">
                <a16:creationId xmlns:a16="http://schemas.microsoft.com/office/drawing/2014/main" id="{459D377C-C59C-244F-2A06-3131FF715B1A}"/>
              </a:ext>
            </a:extLst>
          </p:cNvPr>
          <p:cNvSpPr txBox="1">
            <a:spLocks/>
          </p:cNvSpPr>
          <p:nvPr/>
        </p:nvSpPr>
        <p:spPr>
          <a:xfrm>
            <a:off x="211437" y="1369111"/>
            <a:ext cx="4932063" cy="1046969"/>
          </a:xfrm>
          <a:prstGeom prst="rect">
            <a:avLst/>
          </a:prstGeom>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000" b="0" i="0" dirty="0">
                <a:solidFill>
                  <a:srgbClr val="000000"/>
                </a:solidFill>
                <a:effectLst/>
              </a:rPr>
              <a:t>Based on the provided network topology and information, construct an addressing scheme that employs Variable Length Subnet Masks (VLSM). Represent the subnets in boxes, and use color or shading to indicate the sub-subnets within each box. The business will be utilizing the Class C address 193.20.2.0.</a:t>
            </a:r>
          </a:p>
        </p:txBody>
      </p:sp>
      <p:pic>
        <p:nvPicPr>
          <p:cNvPr id="10" name="Picture 9" descr="A close-up of a diagram&#10;&#10;Description automatically generated">
            <a:extLst>
              <a:ext uri="{FF2B5EF4-FFF2-40B4-BE49-F238E27FC236}">
                <a16:creationId xmlns:a16="http://schemas.microsoft.com/office/drawing/2014/main" id="{6CDDB442-DDA4-CFF7-028A-D5B18A8825FC}"/>
              </a:ext>
            </a:extLst>
          </p:cNvPr>
          <p:cNvPicPr>
            <a:picLocks noChangeAspect="1"/>
          </p:cNvPicPr>
          <p:nvPr/>
        </p:nvPicPr>
        <p:blipFill>
          <a:blip r:embed="rId4"/>
          <a:stretch>
            <a:fillRect/>
          </a:stretch>
        </p:blipFill>
        <p:spPr>
          <a:xfrm>
            <a:off x="349550" y="2516736"/>
            <a:ext cx="4743803" cy="1157190"/>
          </a:xfrm>
          <a:prstGeom prst="rect">
            <a:avLst/>
          </a:prstGeom>
        </p:spPr>
      </p:pic>
    </p:spTree>
    <p:extLst>
      <p:ext uri="{BB962C8B-B14F-4D97-AF65-F5344CB8AC3E}">
        <p14:creationId xmlns:p14="http://schemas.microsoft.com/office/powerpoint/2010/main" val="5864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92156"/>
            <a:ext cx="6458303" cy="784800"/>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Task three</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sp>
        <p:nvSpPr>
          <p:cNvPr id="2" name="Google Shape;142;p22">
            <a:extLst>
              <a:ext uri="{FF2B5EF4-FFF2-40B4-BE49-F238E27FC236}">
                <a16:creationId xmlns:a16="http://schemas.microsoft.com/office/drawing/2014/main" id="{459D377C-C59C-244F-2A06-3131FF715B1A}"/>
              </a:ext>
            </a:extLst>
          </p:cNvPr>
          <p:cNvSpPr txBox="1">
            <a:spLocks/>
          </p:cNvSpPr>
          <p:nvPr/>
        </p:nvSpPr>
        <p:spPr>
          <a:xfrm>
            <a:off x="242277" y="1235886"/>
            <a:ext cx="4932063" cy="1046969"/>
          </a:xfrm>
          <a:prstGeom prst="rect">
            <a:avLst/>
          </a:prstGeom>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000" b="0" i="0" dirty="0">
                <a:solidFill>
                  <a:srgbClr val="000000"/>
                </a:solidFill>
                <a:effectLst/>
              </a:rPr>
              <a:t>Based on the provided network topology and information, construct an addressing scheme that employs Variable Length Subnet Masks (VLSM). Represent the subnets in “</a:t>
            </a:r>
            <a:r>
              <a:rPr lang="en-US" sz="2000" dirty="0"/>
              <a:t>LAN Address: X.X.X.X/X”</a:t>
            </a:r>
            <a:r>
              <a:rPr lang="en-US" sz="2000" b="0" i="0" dirty="0">
                <a:solidFill>
                  <a:srgbClr val="000000"/>
                </a:solidFill>
                <a:effectLst/>
              </a:rPr>
              <a:t>, and use color or shading to indicate the sub-subnets within each box. The business will be utilizing the Class C address </a:t>
            </a:r>
            <a:r>
              <a:rPr lang="en-US" sz="2000" dirty="0"/>
              <a:t>223.25.36.0</a:t>
            </a:r>
            <a:endParaRPr lang="en-US" sz="2000" b="0" i="0" dirty="0">
              <a:solidFill>
                <a:srgbClr val="000000"/>
              </a:solidFill>
              <a:effectLst/>
            </a:endParaRPr>
          </a:p>
        </p:txBody>
      </p:sp>
      <p:graphicFrame>
        <p:nvGraphicFramePr>
          <p:cNvPr id="5" name="Table 9">
            <a:extLst>
              <a:ext uri="{FF2B5EF4-FFF2-40B4-BE49-F238E27FC236}">
                <a16:creationId xmlns:a16="http://schemas.microsoft.com/office/drawing/2014/main" id="{A3323769-1E74-39DD-155D-96F75844C204}"/>
              </a:ext>
            </a:extLst>
          </p:cNvPr>
          <p:cNvGraphicFramePr>
            <a:graphicFrameLocks noGrp="1"/>
          </p:cNvGraphicFramePr>
          <p:nvPr>
            <p:extLst>
              <p:ext uri="{D42A27DB-BD31-4B8C-83A1-F6EECF244321}">
                <p14:modId xmlns:p14="http://schemas.microsoft.com/office/powerpoint/2010/main" val="1166097716"/>
              </p:ext>
            </p:extLst>
          </p:nvPr>
        </p:nvGraphicFramePr>
        <p:xfrm>
          <a:off x="5872761" y="2598290"/>
          <a:ext cx="1593960" cy="1517652"/>
        </p:xfrm>
        <a:graphic>
          <a:graphicData uri="http://schemas.openxmlformats.org/drawingml/2006/table">
            <a:tbl>
              <a:tblPr firstRow="1" bandRow="1">
                <a:tableStyleId>{5C22544A-7EE6-4342-B048-85BDC9FD1C3A}</a:tableStyleId>
              </a:tblPr>
              <a:tblGrid>
                <a:gridCol w="398490">
                  <a:extLst>
                    <a:ext uri="{9D8B030D-6E8A-4147-A177-3AD203B41FA5}">
                      <a16:colId xmlns:a16="http://schemas.microsoft.com/office/drawing/2014/main" val="1713300101"/>
                    </a:ext>
                  </a:extLst>
                </a:gridCol>
                <a:gridCol w="398490">
                  <a:extLst>
                    <a:ext uri="{9D8B030D-6E8A-4147-A177-3AD203B41FA5}">
                      <a16:colId xmlns:a16="http://schemas.microsoft.com/office/drawing/2014/main" val="165260874"/>
                    </a:ext>
                  </a:extLst>
                </a:gridCol>
                <a:gridCol w="398490">
                  <a:extLst>
                    <a:ext uri="{9D8B030D-6E8A-4147-A177-3AD203B41FA5}">
                      <a16:colId xmlns:a16="http://schemas.microsoft.com/office/drawing/2014/main" val="647815841"/>
                    </a:ext>
                  </a:extLst>
                </a:gridCol>
                <a:gridCol w="398490">
                  <a:extLst>
                    <a:ext uri="{9D8B030D-6E8A-4147-A177-3AD203B41FA5}">
                      <a16:colId xmlns:a16="http://schemas.microsoft.com/office/drawing/2014/main" val="3369965562"/>
                    </a:ext>
                  </a:extLst>
                </a:gridCol>
              </a:tblGrid>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92D05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FF00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002060"/>
                    </a:solidFill>
                  </a:tcPr>
                </a:tc>
                <a:extLst>
                  <a:ext uri="{0D108BD9-81ED-4DB2-BD59-A6C34878D82A}">
                    <a16:rowId xmlns:a16="http://schemas.microsoft.com/office/drawing/2014/main" val="3330295177"/>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tx1"/>
                        </a:solidFill>
                        <a:latin typeface="+mn-lt"/>
                        <a:ea typeface="+mn-ea"/>
                        <a:cs typeface="+mn-cs"/>
                        <a:sym typeface="Arial"/>
                      </a:endParaRPr>
                    </a:p>
                  </a:txBody>
                  <a:tcPr>
                    <a:solidFill>
                      <a:srgbClr val="FFFF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7030A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extLst>
                  <a:ext uri="{0D108BD9-81ED-4DB2-BD59-A6C34878D82A}">
                    <a16:rowId xmlns:a16="http://schemas.microsoft.com/office/drawing/2014/main" val="834657371"/>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5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5">
                        <a:lumMod val="40000"/>
                        <a:lumOff val="6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tx1"/>
                        </a:solidFill>
                        <a:latin typeface="+mn-lt"/>
                        <a:ea typeface="+mn-ea"/>
                        <a:cs typeface="+mn-cs"/>
                        <a:sym typeface="Arial"/>
                      </a:endParaRPr>
                    </a:p>
                  </a:txBody>
                  <a:tcPr>
                    <a:solidFill>
                      <a:schemeClr val="accent6">
                        <a:lumMod val="60000"/>
                        <a:lumOff val="4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6">
                        <a:lumMod val="50000"/>
                      </a:schemeClr>
                    </a:solidFill>
                  </a:tcPr>
                </a:tc>
                <a:extLst>
                  <a:ext uri="{0D108BD9-81ED-4DB2-BD59-A6C34878D82A}">
                    <a16:rowId xmlns:a16="http://schemas.microsoft.com/office/drawing/2014/main" val="3941737754"/>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5"/>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75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2"/>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3">
                        <a:lumMod val="75000"/>
                      </a:schemeClr>
                    </a:solidFill>
                  </a:tcPr>
                </a:tc>
                <a:extLst>
                  <a:ext uri="{0D108BD9-81ED-4DB2-BD59-A6C34878D82A}">
                    <a16:rowId xmlns:a16="http://schemas.microsoft.com/office/drawing/2014/main" val="1202077602"/>
                  </a:ext>
                </a:extLst>
              </a:tr>
            </a:tbl>
          </a:graphicData>
        </a:graphic>
      </p:graphicFrame>
      <p:pic>
        <p:nvPicPr>
          <p:cNvPr id="7" name="Picture 6" descr="A diagram of a computer network&#10;&#10;Description automatically generated">
            <a:extLst>
              <a:ext uri="{FF2B5EF4-FFF2-40B4-BE49-F238E27FC236}">
                <a16:creationId xmlns:a16="http://schemas.microsoft.com/office/drawing/2014/main" id="{17C5A1B2-AEC8-AC92-6E83-65DC3F666775}"/>
              </a:ext>
            </a:extLst>
          </p:cNvPr>
          <p:cNvPicPr>
            <a:picLocks noChangeAspect="1"/>
          </p:cNvPicPr>
          <p:nvPr/>
        </p:nvPicPr>
        <p:blipFill>
          <a:blip r:embed="rId4"/>
          <a:stretch>
            <a:fillRect/>
          </a:stretch>
        </p:blipFill>
        <p:spPr>
          <a:xfrm>
            <a:off x="396688" y="2383511"/>
            <a:ext cx="4672572" cy="2499906"/>
          </a:xfrm>
          <a:prstGeom prst="rect">
            <a:avLst/>
          </a:prstGeom>
        </p:spPr>
      </p:pic>
    </p:spTree>
    <p:extLst>
      <p:ext uri="{BB962C8B-B14F-4D97-AF65-F5344CB8AC3E}">
        <p14:creationId xmlns:p14="http://schemas.microsoft.com/office/powerpoint/2010/main" val="364837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92156"/>
            <a:ext cx="6458303" cy="784800"/>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Task four</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sp>
        <p:nvSpPr>
          <p:cNvPr id="2" name="Google Shape;142;p22">
            <a:extLst>
              <a:ext uri="{FF2B5EF4-FFF2-40B4-BE49-F238E27FC236}">
                <a16:creationId xmlns:a16="http://schemas.microsoft.com/office/drawing/2014/main" id="{459D377C-C59C-244F-2A06-3131FF715B1A}"/>
              </a:ext>
            </a:extLst>
          </p:cNvPr>
          <p:cNvSpPr txBox="1">
            <a:spLocks/>
          </p:cNvSpPr>
          <p:nvPr/>
        </p:nvSpPr>
        <p:spPr>
          <a:xfrm>
            <a:off x="242277" y="1235886"/>
            <a:ext cx="4932063" cy="1046969"/>
          </a:xfrm>
          <a:prstGeom prst="rect">
            <a:avLst/>
          </a:prstGeom>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000" dirty="0"/>
              <a:t>You are setting up a network for a company in four locations. Location A has 8 computers. Location B has 122 computers. Location C has 4 computers. Location D has 55 computers. There is a router-router connection between Location C and Location B. Complete the information required below using the class C address 192.168.2.0</a:t>
            </a:r>
            <a:endParaRPr lang="en-US" sz="2000" b="0" i="0" dirty="0">
              <a:solidFill>
                <a:srgbClr val="000000"/>
              </a:solidFill>
              <a:effectLst/>
            </a:endParaRPr>
          </a:p>
        </p:txBody>
      </p:sp>
      <p:graphicFrame>
        <p:nvGraphicFramePr>
          <p:cNvPr id="4" name="Table 5">
            <a:extLst>
              <a:ext uri="{FF2B5EF4-FFF2-40B4-BE49-F238E27FC236}">
                <a16:creationId xmlns:a16="http://schemas.microsoft.com/office/drawing/2014/main" id="{58EAAD68-2862-23A6-2757-791467270409}"/>
              </a:ext>
            </a:extLst>
          </p:cNvPr>
          <p:cNvGraphicFramePr>
            <a:graphicFrameLocks noGrp="1"/>
          </p:cNvGraphicFramePr>
          <p:nvPr>
            <p:extLst>
              <p:ext uri="{D42A27DB-BD31-4B8C-83A1-F6EECF244321}">
                <p14:modId xmlns:p14="http://schemas.microsoft.com/office/powerpoint/2010/main" val="3004198790"/>
              </p:ext>
            </p:extLst>
          </p:nvPr>
        </p:nvGraphicFramePr>
        <p:xfrm>
          <a:off x="211438" y="2463865"/>
          <a:ext cx="6096000" cy="1854200"/>
        </p:xfrm>
        <a:graphic>
          <a:graphicData uri="http://schemas.openxmlformats.org/drawingml/2006/table">
            <a:tbl>
              <a:tblPr firstRow="1" bandRow="1">
                <a:tableStyleId>{5C22544A-7EE6-4342-B048-85BDC9FD1C3A}</a:tableStyleId>
              </a:tblPr>
              <a:tblGrid>
                <a:gridCol w="985350">
                  <a:extLst>
                    <a:ext uri="{9D8B030D-6E8A-4147-A177-3AD203B41FA5}">
                      <a16:colId xmlns:a16="http://schemas.microsoft.com/office/drawing/2014/main" val="3782657556"/>
                    </a:ext>
                  </a:extLst>
                </a:gridCol>
                <a:gridCol w="3078650">
                  <a:extLst>
                    <a:ext uri="{9D8B030D-6E8A-4147-A177-3AD203B41FA5}">
                      <a16:colId xmlns:a16="http://schemas.microsoft.com/office/drawing/2014/main" val="115969633"/>
                    </a:ext>
                  </a:extLst>
                </a:gridCol>
                <a:gridCol w="2032000">
                  <a:extLst>
                    <a:ext uri="{9D8B030D-6E8A-4147-A177-3AD203B41FA5}">
                      <a16:colId xmlns:a16="http://schemas.microsoft.com/office/drawing/2014/main" val="1431419970"/>
                    </a:ext>
                  </a:extLst>
                </a:gridCol>
              </a:tblGrid>
              <a:tr h="370840">
                <a:tc>
                  <a:txBody>
                    <a:bodyPr/>
                    <a:lstStyle/>
                    <a:p>
                      <a:r>
                        <a:rPr lang="en-US" dirty="0"/>
                        <a:t>Subnet</a:t>
                      </a:r>
                    </a:p>
                  </a:txBody>
                  <a:tcPr/>
                </a:tc>
                <a:tc>
                  <a:txBody>
                    <a:bodyPr/>
                    <a:lstStyle/>
                    <a:p>
                      <a:r>
                        <a:rPr lang="en-US" dirty="0"/>
                        <a:t>Subnet Address (</a:t>
                      </a:r>
                      <a:r>
                        <a:rPr lang="en-US" dirty="0" err="1"/>
                        <a:t>x.x.x.x</a:t>
                      </a:r>
                      <a:r>
                        <a:rPr lang="en-US" dirty="0"/>
                        <a:t>)</a:t>
                      </a:r>
                    </a:p>
                  </a:txBody>
                  <a:tcPr/>
                </a:tc>
                <a:tc>
                  <a:txBody>
                    <a:bodyPr/>
                    <a:lstStyle/>
                    <a:p>
                      <a:r>
                        <a:rPr lang="en-US" dirty="0"/>
                        <a:t>Subnet mask(/x)</a:t>
                      </a:r>
                    </a:p>
                  </a:txBody>
                  <a:tcPr/>
                </a:tc>
                <a:extLst>
                  <a:ext uri="{0D108BD9-81ED-4DB2-BD59-A6C34878D82A}">
                    <a16:rowId xmlns:a16="http://schemas.microsoft.com/office/drawing/2014/main" val="170709524"/>
                  </a:ext>
                </a:extLst>
              </a:tr>
              <a:tr h="370840">
                <a:tc>
                  <a:txBody>
                    <a:bodyPr/>
                    <a:lstStyle/>
                    <a:p>
                      <a:r>
                        <a:rPr lang="en-US" dirty="0"/>
                        <a:t>1</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50515721"/>
                  </a:ext>
                </a:extLst>
              </a:tr>
              <a:tr h="370840">
                <a:tc>
                  <a:txBody>
                    <a:bodyPr/>
                    <a:lstStyle/>
                    <a:p>
                      <a:r>
                        <a:rPr lang="en-US" dirty="0"/>
                        <a:t>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66410773"/>
                  </a:ext>
                </a:extLst>
              </a:tr>
              <a:tr h="370840">
                <a:tc>
                  <a:txBody>
                    <a:bodyPr/>
                    <a:lstStyle/>
                    <a:p>
                      <a:r>
                        <a:rPr lang="en-US" dirty="0"/>
                        <a:t>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11792604"/>
                  </a:ext>
                </a:extLst>
              </a:tr>
              <a:tr h="370840">
                <a:tc>
                  <a:txBody>
                    <a:bodyPr/>
                    <a:lstStyle/>
                    <a:p>
                      <a:r>
                        <a:rPr lang="en-US" dirty="0"/>
                        <a:t>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8203811"/>
                  </a:ext>
                </a:extLst>
              </a:tr>
            </a:tbl>
          </a:graphicData>
        </a:graphic>
      </p:graphicFrame>
    </p:spTree>
    <p:extLst>
      <p:ext uri="{BB962C8B-B14F-4D97-AF65-F5344CB8AC3E}">
        <p14:creationId xmlns:p14="http://schemas.microsoft.com/office/powerpoint/2010/main" val="286404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txBody>
          <a:bodyPr/>
          <a:lstStyle/>
          <a:p>
            <a:endParaRPr lang="en-US" dirty="0"/>
          </a:p>
        </p:txBody>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55494" y="452721"/>
            <a:ext cx="6851276" cy="43085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Useful</a:t>
            </a:r>
            <a:r>
              <a:rPr lang="en-US" sz="1200" dirty="0"/>
              <a:t> </a:t>
            </a:r>
            <a:r>
              <a:rPr lang="en-US" sz="1600" b="1" dirty="0"/>
              <a:t>Resources</a:t>
            </a:r>
            <a:endParaRPr sz="16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171661" y="2562294"/>
            <a:ext cx="8441179" cy="2948876"/>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200000"/>
              </a:lnSpc>
              <a:buFont typeface="Arial" panose="020B0604020202020204" pitchFamily="34" charset="0"/>
              <a:buChar char="•"/>
            </a:pPr>
            <a:r>
              <a:rPr lang="en-US" b="1" dirty="0">
                <a:solidFill>
                  <a:srgbClr val="0A0A23"/>
                </a:solidFill>
                <a:latin typeface="Lato" panose="020B0604020202020204" pitchFamily="34" charset="0"/>
              </a:rPr>
              <a:t>A Beginners Guide to Subnetting  </a:t>
            </a:r>
            <a:r>
              <a:rPr lang="en-US" sz="1400" b="1" i="0" dirty="0">
                <a:solidFill>
                  <a:srgbClr val="0A0A23"/>
                </a:solidFill>
                <a:effectLst/>
                <a:latin typeface="Lato" panose="020B0604020202020204" pitchFamily="34" charset="0"/>
              </a:rPr>
              <a:t>- </a:t>
            </a:r>
            <a:r>
              <a:rPr lang="en-US" dirty="0">
                <a:hlinkClick r:id="rId3"/>
              </a:rPr>
              <a:t>A Beginners Guide to Subnetting (packetcoders.io)</a:t>
            </a:r>
            <a:endParaRPr lang="en-US" sz="1400" b="1" i="0" dirty="0">
              <a:solidFill>
                <a:srgbClr val="0A0A23"/>
              </a:solidFill>
              <a:effectLst/>
              <a:latin typeface="Lato" panose="020B0604020202020204" pitchFamily="34" charset="0"/>
            </a:endParaRPr>
          </a:p>
          <a:p>
            <a:pPr marL="285750" indent="-285750">
              <a:lnSpc>
                <a:spcPct val="200000"/>
              </a:lnSpc>
              <a:buFont typeface="Arial" panose="020B0604020202020204" pitchFamily="34" charset="0"/>
              <a:buChar char="•"/>
            </a:pPr>
            <a:r>
              <a:rPr lang="en-US" b="1" i="0" dirty="0">
                <a:solidFill>
                  <a:srgbClr val="0F0F0F"/>
                </a:solidFill>
                <a:effectLst/>
                <a:latin typeface="YouTube Sans"/>
              </a:rPr>
              <a:t>What is Subnetting? - Subnetting Mastery </a:t>
            </a:r>
            <a:r>
              <a:rPr lang="en-US" sz="1400" b="1" dirty="0">
                <a:solidFill>
                  <a:srgbClr val="0A0A23"/>
                </a:solidFill>
                <a:latin typeface="Lato" panose="020B0604020202020204" pitchFamily="34" charset="0"/>
              </a:rPr>
              <a:t>-</a:t>
            </a:r>
            <a:r>
              <a:rPr lang="en-US" dirty="0">
                <a:hlinkClick r:id="rId4"/>
              </a:rPr>
              <a:t> What is Subnetting? - Subnetting Mastery - Part 1 of 7 - YouTube</a:t>
            </a:r>
            <a:endParaRPr lang="ru-RU" dirty="0">
              <a:latin typeface="Inter"/>
              <a:ea typeface="Inter"/>
              <a:cs typeface="Inter"/>
              <a:sym typeface="Inter"/>
            </a:endParaRPr>
          </a:p>
        </p:txBody>
      </p:sp>
      <p:pic>
        <p:nvPicPr>
          <p:cNvPr id="2" name="Google Shape;103;p19">
            <a:extLst>
              <a:ext uri="{FF2B5EF4-FFF2-40B4-BE49-F238E27FC236}">
                <a16:creationId xmlns:a16="http://schemas.microsoft.com/office/drawing/2014/main" id="{A8ECCACE-893B-780B-F9DC-07277AB65747}"/>
              </a:ext>
            </a:extLst>
          </p:cNvPr>
          <p:cNvPicPr preferRelativeResize="0"/>
          <p:nvPr/>
        </p:nvPicPr>
        <p:blipFill>
          <a:blip r:embed="rId5">
            <a:alphaModFix/>
          </a:blip>
          <a:stretch>
            <a:fillRect/>
          </a:stretch>
        </p:blipFill>
        <p:spPr>
          <a:xfrm>
            <a:off x="6675863" y="345470"/>
            <a:ext cx="1715103" cy="1439372"/>
          </a:xfrm>
          <a:prstGeom prst="rect">
            <a:avLst/>
          </a:prstGeom>
          <a:noFill/>
          <a:ln>
            <a:noFill/>
          </a:ln>
        </p:spPr>
      </p:pic>
    </p:spTree>
    <p:extLst>
      <p:ext uri="{BB962C8B-B14F-4D97-AF65-F5344CB8AC3E}">
        <p14:creationId xmlns:p14="http://schemas.microsoft.com/office/powerpoint/2010/main" val="417635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B1F"/>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latin typeface="Inter"/>
              <a:ea typeface="Inter"/>
              <a:cs typeface="Inter"/>
              <a:sym typeface="Inter"/>
            </a:endParaRPr>
          </a:p>
        </p:txBody>
      </p:sp>
      <p:sp>
        <p:nvSpPr>
          <p:cNvPr id="79" name="Google Shape;79;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2" name="Google Shape;227;p34">
            <a:extLst>
              <a:ext uri="{FF2B5EF4-FFF2-40B4-BE49-F238E27FC236}">
                <a16:creationId xmlns:a16="http://schemas.microsoft.com/office/drawing/2014/main" id="{9E1C5ECF-A3F9-FF8A-8D57-34F6E613A367}"/>
              </a:ext>
            </a:extLst>
          </p:cNvPr>
          <p:cNvPicPr preferRelativeResize="0"/>
          <p:nvPr/>
        </p:nvPicPr>
        <p:blipFill rotWithShape="1">
          <a:blip r:embed="rId3">
            <a:alphaModFix/>
          </a:blip>
          <a:srcRect/>
          <a:stretch/>
        </p:blipFill>
        <p:spPr>
          <a:xfrm>
            <a:off x="0" y="0"/>
            <a:ext cx="9144000" cy="5143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B1F"/>
        </a:solidFill>
        <a:effectLst/>
      </p:bgPr>
    </p:bg>
    <p:spTree>
      <p:nvGrpSpPr>
        <p:cNvPr id="1" name="Shape 232"/>
        <p:cNvGrpSpPr/>
        <p:nvPr/>
      </p:nvGrpSpPr>
      <p:grpSpPr>
        <a:xfrm>
          <a:off x="0" y="0"/>
          <a:ext cx="0" cy="0"/>
          <a:chOff x="0" y="0"/>
          <a:chExt cx="0" cy="0"/>
        </a:xfrm>
      </p:grpSpPr>
      <p:sp>
        <p:nvSpPr>
          <p:cNvPr id="233" name="Google Shape;233;p35"/>
          <p:cNvSpPr txBox="1">
            <a:spLocks noGrp="1"/>
          </p:cNvSpPr>
          <p:nvPr>
            <p:ph type="ctrTitle" idx="4294967295"/>
          </p:nvPr>
        </p:nvSpPr>
        <p:spPr>
          <a:xfrm>
            <a:off x="1638526" y="2001489"/>
            <a:ext cx="5400000" cy="72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ru" sz="3509" b="1" dirty="0">
                <a:latin typeface="Inter"/>
                <a:ea typeface="Inter"/>
                <a:cs typeface="Inter"/>
                <a:sym typeface="Inter"/>
              </a:rPr>
              <a:t>Thank you</a:t>
            </a:r>
            <a:endParaRPr sz="3509" b="1" dirty="0">
              <a:latin typeface="Inter"/>
              <a:ea typeface="Inter"/>
              <a:cs typeface="Inter"/>
              <a:sym typeface="Inter"/>
            </a:endParaRPr>
          </a:p>
        </p:txBody>
      </p:sp>
      <p:sp>
        <p:nvSpPr>
          <p:cNvPr id="234" name="Google Shape;234;p3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 name="Google Shape;89;p18">
            <a:extLst>
              <a:ext uri="{FF2B5EF4-FFF2-40B4-BE49-F238E27FC236}">
                <a16:creationId xmlns:a16="http://schemas.microsoft.com/office/drawing/2014/main" id="{73B82D74-2982-BBEE-883A-74CAEEB7849F}"/>
              </a:ext>
            </a:extLst>
          </p:cNvPr>
          <p:cNvPicPr preferRelativeResize="0"/>
          <p:nvPr/>
        </p:nvPicPr>
        <p:blipFill>
          <a:blip r:embed="rId3">
            <a:alphaModFix/>
          </a:blip>
          <a:stretch>
            <a:fillRect/>
          </a:stretch>
        </p:blipFill>
        <p:spPr>
          <a:xfrm>
            <a:off x="6610075" y="1026685"/>
            <a:ext cx="1556150" cy="19496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309507" y="345682"/>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400079"/>
          </a:xfrm>
          <a:prstGeom prst="rect">
            <a:avLst/>
          </a:prstGeom>
        </p:spPr>
        <p:txBody>
          <a:bodyPr spcFirstLastPara="1" wrap="square" lIns="91425" tIns="91425" rIns="91425" bIns="91425" anchor="t" anchorCtr="0">
            <a:spAutoFit/>
          </a:bodyPr>
          <a:lstStyle/>
          <a:p>
            <a:pPr algn="l"/>
            <a:r>
              <a:rPr lang="en-US" sz="1400" b="1" dirty="0">
                <a:solidFill>
                  <a:srgbClr val="181A20"/>
                </a:solidFill>
                <a:latin typeface="Open Sans" panose="020B0606030504020204" pitchFamily="34" charset="0"/>
              </a:rPr>
              <a:t>Classful Subnetting</a:t>
            </a:r>
            <a:endParaRPr lang="en-US" sz="1400" b="1" i="0" dirty="0">
              <a:solidFill>
                <a:srgbClr val="181A20"/>
              </a:solidFill>
              <a:effectLst/>
              <a:latin typeface="Open Sans" panose="020B0606030504020204" pitchFamily="34" charset="0"/>
            </a:endParaRPr>
          </a:p>
        </p:txBody>
      </p:sp>
      <p:sp>
        <p:nvSpPr>
          <p:cNvPr id="2" name="Google Shape;195;p30">
            <a:extLst>
              <a:ext uri="{FF2B5EF4-FFF2-40B4-BE49-F238E27FC236}">
                <a16:creationId xmlns:a16="http://schemas.microsoft.com/office/drawing/2014/main" id="{B38769C7-039E-45D0-72F3-1F30C0FCAB2B}"/>
              </a:ext>
            </a:extLst>
          </p:cNvPr>
          <p:cNvSpPr txBox="1">
            <a:spLocks/>
          </p:cNvSpPr>
          <p:nvPr/>
        </p:nvSpPr>
        <p:spPr>
          <a:xfrm>
            <a:off x="1413932" y="1208837"/>
            <a:ext cx="4152715" cy="885134"/>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endParaRPr lang="en-US" sz="1100" b="1" i="0" dirty="0">
              <a:solidFill>
                <a:srgbClr val="181A20"/>
              </a:solidFill>
              <a:effectLst/>
              <a:latin typeface="Open Sans" panose="020B0606030504020204" pitchFamily="34" charset="0"/>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360000" y="876148"/>
            <a:ext cx="5004500" cy="1684279"/>
          </a:xfrm>
          <a:prstGeom prst="rect">
            <a:avLst/>
          </a:prstGeom>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2500" b="0" i="0" dirty="0">
                <a:solidFill>
                  <a:srgbClr val="111111"/>
                </a:solidFill>
                <a:effectLst/>
                <a:latin typeface="-apple-system"/>
              </a:rPr>
              <a:t>When the IP protocol was initially introduced, it was based on a classful addressing structure. This structure offered three distinct network classes, referred to as Class A, B, and C. Each class was associated with a unique subnet mask, determined by the IP range.</a:t>
            </a:r>
          </a:p>
          <a:p>
            <a:pPr algn="l">
              <a:lnSpc>
                <a:spcPct val="170000"/>
              </a:lnSpc>
            </a:pPr>
            <a:endParaRPr lang="en-US" sz="3600" b="0" i="0" dirty="0">
              <a:solidFill>
                <a:srgbClr val="111111"/>
              </a:solidFill>
              <a:effectLst/>
              <a:latin typeface="-apple-system"/>
            </a:endParaRPr>
          </a:p>
          <a:p>
            <a:endParaRPr lang="ru-RU" dirty="0">
              <a:latin typeface="Inter"/>
              <a:ea typeface="Inter"/>
              <a:cs typeface="Inter"/>
              <a:sym typeface="Inter"/>
            </a:endParaRPr>
          </a:p>
        </p:txBody>
      </p:sp>
      <p:pic>
        <p:nvPicPr>
          <p:cNvPr id="6" name="Google Shape;93;p18">
            <a:extLst>
              <a:ext uri="{FF2B5EF4-FFF2-40B4-BE49-F238E27FC236}">
                <a16:creationId xmlns:a16="http://schemas.microsoft.com/office/drawing/2014/main" id="{0ACD14C9-EB18-7E26-4EE1-57735C322923}"/>
              </a:ext>
            </a:extLst>
          </p:cNvPr>
          <p:cNvPicPr preferRelativeResize="0"/>
          <p:nvPr/>
        </p:nvPicPr>
        <p:blipFill>
          <a:blip r:embed="rId3">
            <a:alphaModFix/>
          </a:blip>
          <a:stretch>
            <a:fillRect/>
          </a:stretch>
        </p:blipFill>
        <p:spPr>
          <a:xfrm>
            <a:off x="6461788" y="144867"/>
            <a:ext cx="2550250" cy="1626733"/>
          </a:xfrm>
          <a:prstGeom prst="rect">
            <a:avLst/>
          </a:prstGeom>
          <a:noFill/>
          <a:ln>
            <a:noFill/>
          </a:ln>
        </p:spPr>
      </p:pic>
      <p:pic>
        <p:nvPicPr>
          <p:cNvPr id="7" name="Picture 6" descr="A cloud computing system with laptops and devices&#10;&#10;Description automatically generated">
            <a:extLst>
              <a:ext uri="{FF2B5EF4-FFF2-40B4-BE49-F238E27FC236}">
                <a16:creationId xmlns:a16="http://schemas.microsoft.com/office/drawing/2014/main" id="{663EF5AA-D23F-3711-3F11-D24ABBACD5A2}"/>
              </a:ext>
            </a:extLst>
          </p:cNvPr>
          <p:cNvPicPr>
            <a:picLocks noChangeAspect="1"/>
          </p:cNvPicPr>
          <p:nvPr/>
        </p:nvPicPr>
        <p:blipFill>
          <a:blip r:embed="rId4"/>
          <a:stretch>
            <a:fillRect/>
          </a:stretch>
        </p:blipFill>
        <p:spPr>
          <a:xfrm>
            <a:off x="5852491" y="1895683"/>
            <a:ext cx="2952435" cy="2952435"/>
          </a:xfrm>
          <a:prstGeom prst="rect">
            <a:avLst/>
          </a:prstGeom>
        </p:spPr>
      </p:pic>
      <p:graphicFrame>
        <p:nvGraphicFramePr>
          <p:cNvPr id="4" name="Table 7">
            <a:extLst>
              <a:ext uri="{FF2B5EF4-FFF2-40B4-BE49-F238E27FC236}">
                <a16:creationId xmlns:a16="http://schemas.microsoft.com/office/drawing/2014/main" id="{E610EFE0-ADDC-7F38-5E63-56FBC0387D59}"/>
              </a:ext>
            </a:extLst>
          </p:cNvPr>
          <p:cNvGraphicFramePr>
            <a:graphicFrameLocks noGrp="1"/>
          </p:cNvGraphicFramePr>
          <p:nvPr>
            <p:extLst>
              <p:ext uri="{D42A27DB-BD31-4B8C-83A1-F6EECF244321}">
                <p14:modId xmlns:p14="http://schemas.microsoft.com/office/powerpoint/2010/main" val="3727486443"/>
              </p:ext>
            </p:extLst>
          </p:nvPr>
        </p:nvGraphicFramePr>
        <p:xfrm>
          <a:off x="309507" y="2127214"/>
          <a:ext cx="4506959" cy="1332882"/>
        </p:xfrm>
        <a:graphic>
          <a:graphicData uri="http://schemas.openxmlformats.org/drawingml/2006/table">
            <a:tbl>
              <a:tblPr firstRow="1" bandRow="1">
                <a:tableStyleId>{5C22544A-7EE6-4342-B048-85BDC9FD1C3A}</a:tableStyleId>
              </a:tblPr>
              <a:tblGrid>
                <a:gridCol w="755276">
                  <a:extLst>
                    <a:ext uri="{9D8B030D-6E8A-4147-A177-3AD203B41FA5}">
                      <a16:colId xmlns:a16="http://schemas.microsoft.com/office/drawing/2014/main" val="426694997"/>
                    </a:ext>
                  </a:extLst>
                </a:gridCol>
                <a:gridCol w="907677">
                  <a:extLst>
                    <a:ext uri="{9D8B030D-6E8A-4147-A177-3AD203B41FA5}">
                      <a16:colId xmlns:a16="http://schemas.microsoft.com/office/drawing/2014/main" val="649405580"/>
                    </a:ext>
                  </a:extLst>
                </a:gridCol>
                <a:gridCol w="1890199">
                  <a:extLst>
                    <a:ext uri="{9D8B030D-6E8A-4147-A177-3AD203B41FA5}">
                      <a16:colId xmlns:a16="http://schemas.microsoft.com/office/drawing/2014/main" val="913790134"/>
                    </a:ext>
                  </a:extLst>
                </a:gridCol>
                <a:gridCol w="953807">
                  <a:extLst>
                    <a:ext uri="{9D8B030D-6E8A-4147-A177-3AD203B41FA5}">
                      <a16:colId xmlns:a16="http://schemas.microsoft.com/office/drawing/2014/main" val="2657991329"/>
                    </a:ext>
                  </a:extLst>
                </a:gridCol>
              </a:tblGrid>
              <a:tr h="393197">
                <a:tc>
                  <a:txBody>
                    <a:bodyPr/>
                    <a:lstStyle/>
                    <a:p>
                      <a:r>
                        <a:rPr lang="en-US" sz="1000" dirty="0"/>
                        <a:t>Class</a:t>
                      </a:r>
                    </a:p>
                  </a:txBody>
                  <a:tcPr/>
                </a:tc>
                <a:tc>
                  <a:txBody>
                    <a:bodyPr/>
                    <a:lstStyle/>
                    <a:p>
                      <a:r>
                        <a:rPr lang="en-US" sz="1000" dirty="0"/>
                        <a:t>1</a:t>
                      </a:r>
                      <a:r>
                        <a:rPr lang="en-US" sz="1000" baseline="30000" dirty="0"/>
                        <a:t>st</a:t>
                      </a:r>
                      <a:r>
                        <a:rPr lang="en-US" sz="1000" dirty="0"/>
                        <a:t> Octet Bits</a:t>
                      </a:r>
                    </a:p>
                  </a:txBody>
                  <a:tcPr/>
                </a:tc>
                <a:tc>
                  <a:txBody>
                    <a:bodyPr/>
                    <a:lstStyle/>
                    <a:p>
                      <a:r>
                        <a:rPr lang="en-US" sz="1000" dirty="0"/>
                        <a:t>Range</a:t>
                      </a:r>
                    </a:p>
                  </a:txBody>
                  <a:tcPr/>
                </a:tc>
                <a:tc>
                  <a:txBody>
                    <a:bodyPr/>
                    <a:lstStyle/>
                    <a:p>
                      <a:r>
                        <a:rPr lang="en-US" sz="1000" dirty="0"/>
                        <a:t>Mask</a:t>
                      </a:r>
                    </a:p>
                  </a:txBody>
                  <a:tcPr/>
                </a:tc>
                <a:extLst>
                  <a:ext uri="{0D108BD9-81ED-4DB2-BD59-A6C34878D82A}">
                    <a16:rowId xmlns:a16="http://schemas.microsoft.com/office/drawing/2014/main" val="2446530120"/>
                  </a:ext>
                </a:extLst>
              </a:tr>
              <a:tr h="312214">
                <a:tc>
                  <a:txBody>
                    <a:bodyPr/>
                    <a:lstStyle/>
                    <a:p>
                      <a:r>
                        <a:rPr lang="en-US" sz="1000" dirty="0"/>
                        <a:t>A</a:t>
                      </a:r>
                    </a:p>
                  </a:txBody>
                  <a:tcPr/>
                </a:tc>
                <a:tc>
                  <a:txBody>
                    <a:bodyPr/>
                    <a:lstStyle/>
                    <a:p>
                      <a:r>
                        <a:rPr lang="en-US" sz="1000" dirty="0"/>
                        <a:t>0</a:t>
                      </a:r>
                    </a:p>
                  </a:txBody>
                  <a:tcPr/>
                </a:tc>
                <a:tc>
                  <a:txBody>
                    <a:bodyPr/>
                    <a:lstStyle/>
                    <a:p>
                      <a:r>
                        <a:rPr lang="en-US" sz="1000" dirty="0"/>
                        <a:t>0.0.0.0 – 126.255.255.255</a:t>
                      </a:r>
                    </a:p>
                  </a:txBody>
                  <a:tcPr/>
                </a:tc>
                <a:tc>
                  <a:txBody>
                    <a:bodyPr/>
                    <a:lstStyle/>
                    <a:p>
                      <a:r>
                        <a:rPr lang="en-US" sz="1000" dirty="0"/>
                        <a:t>255.0.0.0</a:t>
                      </a:r>
                    </a:p>
                  </a:txBody>
                  <a:tcPr/>
                </a:tc>
                <a:extLst>
                  <a:ext uri="{0D108BD9-81ED-4DB2-BD59-A6C34878D82A}">
                    <a16:rowId xmlns:a16="http://schemas.microsoft.com/office/drawing/2014/main" val="1116579342"/>
                  </a:ext>
                </a:extLst>
              </a:tr>
              <a:tr h="312214">
                <a:tc>
                  <a:txBody>
                    <a:bodyPr/>
                    <a:lstStyle/>
                    <a:p>
                      <a:r>
                        <a:rPr lang="en-US" sz="1000" dirty="0"/>
                        <a:t>B</a:t>
                      </a:r>
                    </a:p>
                  </a:txBody>
                  <a:tcPr/>
                </a:tc>
                <a:tc>
                  <a:txBody>
                    <a:bodyPr/>
                    <a:lstStyle/>
                    <a:p>
                      <a:r>
                        <a:rPr lang="en-US" sz="1000" dirty="0"/>
                        <a:t>10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128.0.0.0 – 191.255.255.255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255.255.0.0</a:t>
                      </a:r>
                    </a:p>
                  </a:txBody>
                  <a:tcPr/>
                </a:tc>
                <a:extLst>
                  <a:ext uri="{0D108BD9-81ED-4DB2-BD59-A6C34878D82A}">
                    <a16:rowId xmlns:a16="http://schemas.microsoft.com/office/drawing/2014/main" val="208881378"/>
                  </a:ext>
                </a:extLst>
              </a:tr>
              <a:tr h="312214">
                <a:tc>
                  <a:txBody>
                    <a:bodyPr/>
                    <a:lstStyle/>
                    <a:p>
                      <a:r>
                        <a:rPr lang="en-US" sz="1000" dirty="0"/>
                        <a:t>C</a:t>
                      </a:r>
                    </a:p>
                  </a:txBody>
                  <a:tcPr/>
                </a:tc>
                <a:tc>
                  <a:txBody>
                    <a:bodyPr/>
                    <a:lstStyle/>
                    <a:p>
                      <a:r>
                        <a:rPr lang="en-US" sz="1000" dirty="0"/>
                        <a:t>110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192.0.0.0 – 223.255.255.255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255.255.0.0</a:t>
                      </a:r>
                    </a:p>
                  </a:txBody>
                  <a:tcPr/>
                </a:tc>
                <a:extLst>
                  <a:ext uri="{0D108BD9-81ED-4DB2-BD59-A6C34878D82A}">
                    <a16:rowId xmlns:a16="http://schemas.microsoft.com/office/drawing/2014/main" val="2148147315"/>
                  </a:ext>
                </a:extLst>
              </a:tr>
            </a:tbl>
          </a:graphicData>
        </a:graphic>
      </p:graphicFrame>
      <p:sp>
        <p:nvSpPr>
          <p:cNvPr id="8" name="Google Shape;142;p22">
            <a:extLst>
              <a:ext uri="{FF2B5EF4-FFF2-40B4-BE49-F238E27FC236}">
                <a16:creationId xmlns:a16="http://schemas.microsoft.com/office/drawing/2014/main" id="{E03A1FDE-18BB-28BD-EC87-B164EA24BB7E}"/>
              </a:ext>
            </a:extLst>
          </p:cNvPr>
          <p:cNvSpPr txBox="1">
            <a:spLocks/>
          </p:cNvSpPr>
          <p:nvPr/>
        </p:nvSpPr>
        <p:spPr>
          <a:xfrm>
            <a:off x="257777" y="3423582"/>
            <a:ext cx="4421128" cy="550293"/>
          </a:xfrm>
          <a:prstGeom prst="rect">
            <a:avLst/>
          </a:prstGeom>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3600" b="0" i="0" dirty="0">
                <a:solidFill>
                  <a:srgbClr val="111111"/>
                </a:solidFill>
                <a:effectLst/>
                <a:latin typeface="-apple-system"/>
              </a:rPr>
              <a:t>Classful subnetting downsides:</a:t>
            </a:r>
          </a:p>
          <a:p>
            <a:pPr algn="l">
              <a:lnSpc>
                <a:spcPct val="170000"/>
              </a:lnSpc>
            </a:pPr>
            <a:endParaRPr lang="en-US" sz="3600" b="0" i="0" dirty="0">
              <a:solidFill>
                <a:srgbClr val="111111"/>
              </a:solidFill>
              <a:effectLst/>
              <a:latin typeface="-apple-system"/>
            </a:endParaRPr>
          </a:p>
          <a:p>
            <a:endParaRPr lang="ru-RU" dirty="0">
              <a:latin typeface="Inter"/>
              <a:ea typeface="Inter"/>
              <a:cs typeface="Inter"/>
              <a:sym typeface="Inter"/>
            </a:endParaRPr>
          </a:p>
        </p:txBody>
      </p:sp>
      <p:sp>
        <p:nvSpPr>
          <p:cNvPr id="9" name="Google Shape;142;p22">
            <a:extLst>
              <a:ext uri="{FF2B5EF4-FFF2-40B4-BE49-F238E27FC236}">
                <a16:creationId xmlns:a16="http://schemas.microsoft.com/office/drawing/2014/main" id="{95742B58-E95D-7455-9755-28E44FCDC066}"/>
              </a:ext>
            </a:extLst>
          </p:cNvPr>
          <p:cNvSpPr txBox="1">
            <a:spLocks/>
          </p:cNvSpPr>
          <p:nvPr/>
        </p:nvSpPr>
        <p:spPr>
          <a:xfrm>
            <a:off x="257777" y="3767133"/>
            <a:ext cx="5004500" cy="1238839"/>
          </a:xfrm>
          <a:prstGeom prst="rect">
            <a:avLst/>
          </a:prstGeom>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2200" b="0" i="0" dirty="0">
                <a:solidFill>
                  <a:srgbClr val="111111"/>
                </a:solidFill>
                <a:effectLst/>
                <a:latin typeface="-apple-system"/>
              </a:rPr>
              <a:t>1. Classful addressing can lead to a lot of wasted IP addresses.</a:t>
            </a:r>
          </a:p>
          <a:p>
            <a:pPr>
              <a:lnSpc>
                <a:spcPct val="170000"/>
              </a:lnSpc>
            </a:pPr>
            <a:r>
              <a:rPr lang="en-US" sz="2200" dirty="0">
                <a:solidFill>
                  <a:srgbClr val="111111"/>
                </a:solidFill>
                <a:latin typeface="-apple-system"/>
                <a:sym typeface="Inter"/>
              </a:rPr>
              <a:t>2. </a:t>
            </a:r>
            <a:r>
              <a:rPr lang="en-US" sz="2200" dirty="0">
                <a:solidFill>
                  <a:srgbClr val="111111"/>
                </a:solidFill>
                <a:latin typeface="-apple-system"/>
              </a:rPr>
              <a:t>Lack of Flexibility: Classful addressing is rigid because it doesn’t allow for subnetting between domains (Inter-Domain). </a:t>
            </a:r>
          </a:p>
          <a:p>
            <a:pPr>
              <a:lnSpc>
                <a:spcPct val="170000"/>
              </a:lnSpc>
            </a:pPr>
            <a:r>
              <a:rPr lang="en-US" sz="2200" dirty="0">
                <a:solidFill>
                  <a:srgbClr val="111111"/>
                </a:solidFill>
                <a:latin typeface="-apple-system"/>
                <a:sym typeface="Inter"/>
              </a:rPr>
              <a:t>3. </a:t>
            </a:r>
            <a:r>
              <a:rPr lang="en-US" sz="2200" dirty="0">
                <a:solidFill>
                  <a:srgbClr val="111111"/>
                </a:solidFill>
                <a:latin typeface="-apple-system"/>
              </a:rPr>
              <a:t>Limited Scalability: As the internet grew, the limitations of classful addressing became more apparent. </a:t>
            </a:r>
            <a:endParaRPr lang="ru-RU" dirty="0">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492412"/>
          </a:xfrm>
          <a:prstGeom prst="rect">
            <a:avLst/>
          </a:prstGeom>
        </p:spPr>
        <p:txBody>
          <a:bodyPr spcFirstLastPara="1" wrap="square" lIns="91425" tIns="91425" rIns="91425" bIns="91425" anchor="t" anchorCtr="0">
            <a:spAutoFit/>
          </a:bodyPr>
          <a:lstStyle/>
          <a:p>
            <a:pPr algn="l"/>
            <a:r>
              <a:rPr lang="en-US" sz="2000" b="1" i="0" dirty="0">
                <a:solidFill>
                  <a:srgbClr val="181A20"/>
                </a:solidFill>
                <a:effectLst/>
                <a:latin typeface="Open Sans" panose="020B0606030504020204" pitchFamily="34" charset="0"/>
              </a:rPr>
              <a:t>Classless Subnetting</a:t>
            </a: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157355" y="1213440"/>
            <a:ext cx="5403004" cy="1307884"/>
          </a:xfrm>
          <a:prstGeom prst="rect">
            <a:avLst/>
          </a:prstGeom>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000" dirty="0">
                <a:solidFill>
                  <a:srgbClr val="1F1F1F"/>
                </a:solidFill>
                <a:latin typeface="Google Sans"/>
              </a:rPr>
              <a:t>As the internet expanded and the demand for addressing numerous devices intensified, the problem became more complex, necessitating a solution.</a:t>
            </a:r>
          </a:p>
          <a:p>
            <a:pPr algn="l"/>
            <a:r>
              <a:rPr lang="en-US" sz="2000" dirty="0">
                <a:solidFill>
                  <a:srgbClr val="1F1F1F"/>
                </a:solidFill>
                <a:latin typeface="Google Sans"/>
              </a:rPr>
              <a:t>Classless addressing lets you use various subnet masks to create subnets that fit the size of each user group or device group.</a:t>
            </a:r>
            <a:br>
              <a:rPr lang="en-US" sz="2000" dirty="0"/>
            </a:br>
            <a:br>
              <a:rPr lang="en-US" sz="2000" b="0" i="0" dirty="0">
                <a:solidFill>
                  <a:srgbClr val="1F1F1F"/>
                </a:solidFill>
                <a:effectLst/>
                <a:latin typeface="Google Sans"/>
              </a:rPr>
            </a:br>
            <a:r>
              <a:rPr lang="en-US" sz="2000" b="1" i="0" dirty="0">
                <a:solidFill>
                  <a:srgbClr val="1F1F1F"/>
                </a:solidFill>
                <a:effectLst/>
                <a:latin typeface="Google Sans"/>
              </a:rPr>
              <a:t>CIDR</a:t>
            </a:r>
            <a:r>
              <a:rPr lang="en-US" sz="2000" b="0" i="0" dirty="0">
                <a:solidFill>
                  <a:srgbClr val="1F1F1F"/>
                </a:solidFill>
                <a:effectLst/>
                <a:latin typeface="Google Sans"/>
              </a:rPr>
              <a:t> (Classless Inter-Domain Routing) and </a:t>
            </a:r>
            <a:r>
              <a:rPr lang="en-US" sz="2000" b="1" i="0" dirty="0">
                <a:solidFill>
                  <a:srgbClr val="1F1F1F"/>
                </a:solidFill>
                <a:effectLst/>
                <a:latin typeface="Google Sans"/>
              </a:rPr>
              <a:t>VLSM</a:t>
            </a:r>
            <a:r>
              <a:rPr lang="en-US" sz="2000" b="0" i="0" dirty="0">
                <a:solidFill>
                  <a:srgbClr val="1F1F1F"/>
                </a:solidFill>
                <a:effectLst/>
                <a:latin typeface="Google Sans"/>
              </a:rPr>
              <a:t> (Variable Length Subnet Masking) are two techniques used to manage IP address space. They are both important for efficiently using IP addresses and reducing the size of routing tables.</a:t>
            </a:r>
            <a:endParaRPr lang="en-US" sz="2000" dirty="0"/>
          </a:p>
          <a:p>
            <a:pPr algn="l"/>
            <a:endParaRPr lang="en-US" sz="1200" b="0" i="0" dirty="0">
              <a:solidFill>
                <a:srgbClr val="000000"/>
              </a:solidFill>
              <a:effectLst/>
            </a:endParaRPr>
          </a:p>
          <a:p>
            <a:pPr algn="l"/>
            <a:endParaRPr lang="en-US" sz="4400" b="0" i="0" dirty="0">
              <a:solidFill>
                <a:srgbClr val="000000"/>
              </a:solidFill>
              <a:effectLst/>
            </a:endParaRPr>
          </a:p>
        </p:txBody>
      </p:sp>
      <p:pic>
        <p:nvPicPr>
          <p:cNvPr id="6" name="Google Shape;107;p19">
            <a:extLst>
              <a:ext uri="{FF2B5EF4-FFF2-40B4-BE49-F238E27FC236}">
                <a16:creationId xmlns:a16="http://schemas.microsoft.com/office/drawing/2014/main" id="{AE74547A-9A97-FD2C-084F-389091DE4925}"/>
              </a:ext>
            </a:extLst>
          </p:cNvPr>
          <p:cNvPicPr preferRelativeResize="0"/>
          <p:nvPr/>
        </p:nvPicPr>
        <p:blipFill>
          <a:blip r:embed="rId3">
            <a:alphaModFix/>
          </a:blip>
          <a:stretch>
            <a:fillRect/>
          </a:stretch>
        </p:blipFill>
        <p:spPr>
          <a:xfrm>
            <a:off x="6346125" y="120120"/>
            <a:ext cx="1391457" cy="1365780"/>
          </a:xfrm>
          <a:prstGeom prst="rect">
            <a:avLst/>
          </a:prstGeom>
          <a:noFill/>
          <a:ln>
            <a:noFill/>
          </a:ln>
        </p:spPr>
      </p:pic>
      <p:sp>
        <p:nvSpPr>
          <p:cNvPr id="3" name="Google Shape;142;p22">
            <a:extLst>
              <a:ext uri="{FF2B5EF4-FFF2-40B4-BE49-F238E27FC236}">
                <a16:creationId xmlns:a16="http://schemas.microsoft.com/office/drawing/2014/main" id="{1A908687-3BC7-5FD5-8A04-B7E3964F98AF}"/>
              </a:ext>
            </a:extLst>
          </p:cNvPr>
          <p:cNvSpPr txBox="1">
            <a:spLocks/>
          </p:cNvSpPr>
          <p:nvPr/>
        </p:nvSpPr>
        <p:spPr>
          <a:xfrm>
            <a:off x="157355" y="2431641"/>
            <a:ext cx="5281041" cy="145365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100" b="1" i="0" dirty="0">
                <a:solidFill>
                  <a:srgbClr val="1F1F1F"/>
                </a:solidFill>
                <a:effectLst/>
                <a:latin typeface="Google Sans"/>
              </a:rPr>
              <a:t>CIDR</a:t>
            </a:r>
            <a:r>
              <a:rPr lang="en-US" sz="1100" b="0" i="0" dirty="0">
                <a:solidFill>
                  <a:srgbClr val="1F1F1F"/>
                </a:solidFill>
                <a:effectLst/>
                <a:latin typeface="Google Sans"/>
              </a:rPr>
              <a:t> allows for the aggregation of multiple IP networks into a single network. This is done by using a subnet mask that specifies the number of bits that are used for the network prefix. </a:t>
            </a:r>
            <a:br>
              <a:rPr lang="en-US" sz="1100" b="0" i="0" dirty="0">
                <a:solidFill>
                  <a:srgbClr val="1F1F1F"/>
                </a:solidFill>
                <a:effectLst/>
                <a:latin typeface="Google Sans"/>
              </a:rPr>
            </a:br>
            <a:br>
              <a:rPr lang="en-US" sz="1100" b="0" i="0" dirty="0">
                <a:solidFill>
                  <a:srgbClr val="1F1F1F"/>
                </a:solidFill>
                <a:effectLst/>
                <a:latin typeface="Google Sans"/>
              </a:rPr>
            </a:br>
            <a:r>
              <a:rPr lang="en-US" sz="1100" b="0" i="0" dirty="0">
                <a:solidFill>
                  <a:srgbClr val="1F1F1F"/>
                </a:solidFill>
                <a:effectLst/>
                <a:latin typeface="Google Sans"/>
              </a:rPr>
              <a:t>For example, the subnet mask 255.255.255.0 specifies that the first 24 bits of the IP address are used for the network prefix, and the remaining 8 bits are used for host addresses. This means that the network 192.168.1.0/24 can be aggregated with the network 192.168.2.0/24 into a single network, 192.168.0.0/23.</a:t>
            </a:r>
            <a:endParaRPr lang="en-US" sz="1100" b="0" i="0" dirty="0">
              <a:solidFill>
                <a:srgbClr val="000000"/>
              </a:solidFill>
              <a:effectLst/>
            </a:endParaRPr>
          </a:p>
        </p:txBody>
      </p:sp>
      <p:sp>
        <p:nvSpPr>
          <p:cNvPr id="4" name="Google Shape;142;p22">
            <a:extLst>
              <a:ext uri="{FF2B5EF4-FFF2-40B4-BE49-F238E27FC236}">
                <a16:creationId xmlns:a16="http://schemas.microsoft.com/office/drawing/2014/main" id="{A87D264A-6AC8-D323-8D65-F9B0D5CD313B}"/>
              </a:ext>
            </a:extLst>
          </p:cNvPr>
          <p:cNvSpPr txBox="1">
            <a:spLocks/>
          </p:cNvSpPr>
          <p:nvPr/>
        </p:nvSpPr>
        <p:spPr>
          <a:xfrm>
            <a:off x="157354" y="3968014"/>
            <a:ext cx="5403004" cy="1135144"/>
          </a:xfrm>
          <a:prstGeom prst="rect">
            <a:avLst/>
          </a:prstGeom>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800" b="1" i="0" dirty="0">
                <a:solidFill>
                  <a:srgbClr val="1F1F1F"/>
                </a:solidFill>
                <a:effectLst/>
                <a:latin typeface="Google Sans"/>
              </a:rPr>
              <a:t>VLSM</a:t>
            </a:r>
            <a:r>
              <a:rPr lang="en-US" sz="2800" b="0" i="0" dirty="0">
                <a:solidFill>
                  <a:srgbClr val="1F1F1F"/>
                </a:solidFill>
                <a:effectLst/>
                <a:latin typeface="Google Sans"/>
              </a:rPr>
              <a:t> allows for the creation of subnets of different sizes. This is done by borrowing bits from the host portion of the IP address.</a:t>
            </a:r>
            <a:br>
              <a:rPr lang="en-US" sz="2800" b="0" i="0" dirty="0">
                <a:solidFill>
                  <a:srgbClr val="1F1F1F"/>
                </a:solidFill>
                <a:effectLst/>
                <a:latin typeface="Google Sans"/>
              </a:rPr>
            </a:br>
            <a:endParaRPr lang="en-US" sz="2800" b="0" i="0" dirty="0">
              <a:solidFill>
                <a:srgbClr val="1F1F1F"/>
              </a:solidFill>
              <a:effectLst/>
              <a:latin typeface="Google Sans"/>
            </a:endParaRPr>
          </a:p>
          <a:p>
            <a:pPr algn="l"/>
            <a:r>
              <a:rPr lang="en-US" sz="2800" b="0" i="0" dirty="0">
                <a:solidFill>
                  <a:srgbClr val="1F1F1F"/>
                </a:solidFill>
                <a:effectLst/>
                <a:latin typeface="Google Sans"/>
              </a:rPr>
              <a:t>For example, the subnet 192.168.1.0/24 can be divided into two subnets of 192.168.1.0/25 and 192.168.1.128/25 by borrowing one bit from the host portion of the IP address. This allows for more efficient use of IP address space, as smaller subnets can be created for networks with fewer hosts.</a:t>
            </a:r>
            <a:endParaRPr lang="en-US" sz="4400" b="0" i="0" dirty="0">
              <a:solidFill>
                <a:srgbClr val="000000"/>
              </a:solidFill>
              <a:effectLst/>
            </a:endParaRPr>
          </a:p>
        </p:txBody>
      </p:sp>
      <p:pic>
        <p:nvPicPr>
          <p:cNvPr id="8" name="Picture 7">
            <a:extLst>
              <a:ext uri="{FF2B5EF4-FFF2-40B4-BE49-F238E27FC236}">
                <a16:creationId xmlns:a16="http://schemas.microsoft.com/office/drawing/2014/main" id="{8A33D247-6F94-5C3A-BD96-66E761819411}"/>
              </a:ext>
            </a:extLst>
          </p:cNvPr>
          <p:cNvPicPr>
            <a:picLocks noChangeAspect="1"/>
          </p:cNvPicPr>
          <p:nvPr/>
        </p:nvPicPr>
        <p:blipFill>
          <a:blip r:embed="rId4"/>
          <a:stretch>
            <a:fillRect/>
          </a:stretch>
        </p:blipFill>
        <p:spPr>
          <a:xfrm>
            <a:off x="6176438" y="1867382"/>
            <a:ext cx="2255020" cy="1574132"/>
          </a:xfrm>
          <a:prstGeom prst="rect">
            <a:avLst/>
          </a:prstGeom>
        </p:spPr>
      </p:pic>
      <p:sp>
        <p:nvSpPr>
          <p:cNvPr id="9" name="Google Shape;142;p22">
            <a:extLst>
              <a:ext uri="{FF2B5EF4-FFF2-40B4-BE49-F238E27FC236}">
                <a16:creationId xmlns:a16="http://schemas.microsoft.com/office/drawing/2014/main" id="{AE4016DC-59B3-1934-5240-FE199160D089}"/>
              </a:ext>
            </a:extLst>
          </p:cNvPr>
          <p:cNvSpPr txBox="1">
            <a:spLocks/>
          </p:cNvSpPr>
          <p:nvPr/>
        </p:nvSpPr>
        <p:spPr>
          <a:xfrm>
            <a:off x="6691199" y="1563996"/>
            <a:ext cx="1424916" cy="328489"/>
          </a:xfrm>
          <a:prstGeom prst="rect">
            <a:avLst/>
          </a:prstGeom>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t>CIDR Example</a:t>
            </a:r>
            <a:endParaRPr lang="en-US" sz="1200" b="0" i="0" dirty="0">
              <a:solidFill>
                <a:srgbClr val="000000"/>
              </a:solidFill>
              <a:effectLst/>
            </a:endParaRPr>
          </a:p>
          <a:p>
            <a:pPr algn="l"/>
            <a:endParaRPr lang="en-US" sz="4400" b="0" i="0" dirty="0">
              <a:solidFill>
                <a:srgbClr val="000000"/>
              </a:solidFill>
              <a:effectLst/>
            </a:endParaRPr>
          </a:p>
        </p:txBody>
      </p:sp>
    </p:spTree>
    <p:extLst>
      <p:ext uri="{BB962C8B-B14F-4D97-AF65-F5344CB8AC3E}">
        <p14:creationId xmlns:p14="http://schemas.microsoft.com/office/powerpoint/2010/main" val="350508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784800"/>
          </a:xfrm>
          <a:prstGeom prst="rect">
            <a:avLst/>
          </a:prstGeom>
        </p:spPr>
        <p:txBody>
          <a:bodyPr spcFirstLastPara="1" wrap="square" lIns="91425" tIns="91425" rIns="91425" bIns="91425" anchor="t" anchorCtr="0">
            <a:spAutoFit/>
          </a:bodyPr>
          <a:lstStyle/>
          <a:p>
            <a:r>
              <a:rPr lang="en-US" sz="2000" b="1" i="0" dirty="0">
                <a:solidFill>
                  <a:srgbClr val="181A20"/>
                </a:solidFill>
                <a:effectLst/>
                <a:latin typeface="Open Sans" panose="020B0606030504020204" pitchFamily="34" charset="0"/>
              </a:rPr>
              <a:t>Classful Subnetting Example</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211438" y="1115189"/>
            <a:ext cx="5067900" cy="1373330"/>
          </a:xfrm>
          <a:prstGeom prst="rect">
            <a:avLst/>
          </a:prstGeom>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1200" dirty="0">
                <a:solidFill>
                  <a:srgbClr val="181A20"/>
                </a:solidFill>
                <a:latin typeface="Open Sans" panose="020B0606030504020204" pitchFamily="34" charset="0"/>
              </a:rPr>
              <a:t>You need five subnets, each one containing 30 hosts. The connection between network devices(routers) require only two address each. So, you are wasting 28 usable addresses in each of the router subnet range.</a:t>
            </a:r>
            <a:endParaRPr lang="en-US" sz="1200" b="0" i="0" dirty="0">
              <a:solidFill>
                <a:srgbClr val="181A20"/>
              </a:solidFill>
              <a:effectLst/>
              <a:latin typeface="Open Sans" panose="020B0606030504020204" pitchFamily="34" charset="0"/>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graphicFrame>
        <p:nvGraphicFramePr>
          <p:cNvPr id="2" name="Table 3">
            <a:extLst>
              <a:ext uri="{FF2B5EF4-FFF2-40B4-BE49-F238E27FC236}">
                <a16:creationId xmlns:a16="http://schemas.microsoft.com/office/drawing/2014/main" id="{CA4ED6BB-8577-8924-2E82-1DC680B9D56D}"/>
              </a:ext>
            </a:extLst>
          </p:cNvPr>
          <p:cNvGraphicFramePr>
            <a:graphicFrameLocks noGrp="1"/>
          </p:cNvGraphicFramePr>
          <p:nvPr>
            <p:extLst>
              <p:ext uri="{D42A27DB-BD31-4B8C-83A1-F6EECF244321}">
                <p14:modId xmlns:p14="http://schemas.microsoft.com/office/powerpoint/2010/main" val="3486811195"/>
              </p:ext>
            </p:extLst>
          </p:nvPr>
        </p:nvGraphicFramePr>
        <p:xfrm>
          <a:off x="211438" y="3259500"/>
          <a:ext cx="3419268" cy="1524000"/>
        </p:xfrm>
        <a:graphic>
          <a:graphicData uri="http://schemas.openxmlformats.org/drawingml/2006/table">
            <a:tbl>
              <a:tblPr firstRow="1" bandRow="1">
                <a:tableStyleId>{5C22544A-7EE6-4342-B048-85BDC9FD1C3A}</a:tableStyleId>
              </a:tblPr>
              <a:tblGrid>
                <a:gridCol w="1173609">
                  <a:extLst>
                    <a:ext uri="{9D8B030D-6E8A-4147-A177-3AD203B41FA5}">
                      <a16:colId xmlns:a16="http://schemas.microsoft.com/office/drawing/2014/main" val="2881022560"/>
                    </a:ext>
                  </a:extLst>
                </a:gridCol>
                <a:gridCol w="329453">
                  <a:extLst>
                    <a:ext uri="{9D8B030D-6E8A-4147-A177-3AD203B41FA5}">
                      <a16:colId xmlns:a16="http://schemas.microsoft.com/office/drawing/2014/main" val="4110530232"/>
                    </a:ext>
                  </a:extLst>
                </a:gridCol>
                <a:gridCol w="1371600">
                  <a:extLst>
                    <a:ext uri="{9D8B030D-6E8A-4147-A177-3AD203B41FA5}">
                      <a16:colId xmlns:a16="http://schemas.microsoft.com/office/drawing/2014/main" val="2348923438"/>
                    </a:ext>
                  </a:extLst>
                </a:gridCol>
                <a:gridCol w="544606">
                  <a:extLst>
                    <a:ext uri="{9D8B030D-6E8A-4147-A177-3AD203B41FA5}">
                      <a16:colId xmlns:a16="http://schemas.microsoft.com/office/drawing/2014/main" val="2270275758"/>
                    </a:ext>
                  </a:extLst>
                </a:gridCol>
              </a:tblGrid>
              <a:tr h="266309">
                <a:tc>
                  <a:txBody>
                    <a:bodyPr/>
                    <a:lstStyle/>
                    <a:p>
                      <a:r>
                        <a:rPr lang="en-US" sz="1200" dirty="0"/>
                        <a:t>192.168.1.0</a:t>
                      </a:r>
                    </a:p>
                  </a:txBody>
                  <a:tcPr/>
                </a:tc>
                <a:tc>
                  <a:txBody>
                    <a:bodyPr/>
                    <a:lstStyle/>
                    <a:p>
                      <a:r>
                        <a:rPr lang="en-US" sz="1200" dirty="0"/>
                        <a:t>to</a:t>
                      </a:r>
                    </a:p>
                  </a:txBody>
                  <a:tcPr/>
                </a:tc>
                <a:tc>
                  <a:txBody>
                    <a:bodyPr/>
                    <a:lstStyle/>
                    <a:p>
                      <a:r>
                        <a:rPr lang="en-US" sz="1200" dirty="0"/>
                        <a:t>192.168.1.31</a:t>
                      </a:r>
                    </a:p>
                  </a:txBody>
                  <a:tcPr/>
                </a:tc>
                <a:tc>
                  <a:txBody>
                    <a:bodyPr/>
                    <a:lstStyle/>
                    <a:p>
                      <a:r>
                        <a:rPr lang="en-US" dirty="0"/>
                        <a:t>/27</a:t>
                      </a:r>
                    </a:p>
                  </a:txBody>
                  <a:tcPr/>
                </a:tc>
                <a:extLst>
                  <a:ext uri="{0D108BD9-81ED-4DB2-BD59-A6C34878D82A}">
                    <a16:rowId xmlns:a16="http://schemas.microsoft.com/office/drawing/2014/main" val="715382882"/>
                  </a:ext>
                </a:extLst>
              </a:tr>
              <a:tr h="266309">
                <a:tc>
                  <a:txBody>
                    <a:bodyPr/>
                    <a:lstStyle/>
                    <a:p>
                      <a:r>
                        <a:rPr lang="en-US" sz="1200" dirty="0"/>
                        <a:t>192.168.1.32</a:t>
                      </a:r>
                    </a:p>
                  </a:txBody>
                  <a:tcPr/>
                </a:tc>
                <a:tc>
                  <a:txBody>
                    <a:bodyPr/>
                    <a:lstStyle/>
                    <a:p>
                      <a:r>
                        <a:rPr lang="en-US" sz="1200" dirty="0"/>
                        <a:t>to</a:t>
                      </a:r>
                    </a:p>
                  </a:txBody>
                  <a:tcPr/>
                </a:tc>
                <a:tc>
                  <a:txBody>
                    <a:bodyPr/>
                    <a:lstStyle/>
                    <a:p>
                      <a:r>
                        <a:rPr lang="en-US" sz="1200" dirty="0"/>
                        <a:t>192.168.1.63</a:t>
                      </a:r>
                    </a:p>
                  </a:txBody>
                  <a:tcPr/>
                </a:tc>
                <a:tc>
                  <a:txBody>
                    <a:bodyPr/>
                    <a:lstStyle/>
                    <a:p>
                      <a:r>
                        <a:rPr lang="en-US" dirty="0"/>
                        <a:t>/27</a:t>
                      </a:r>
                    </a:p>
                  </a:txBody>
                  <a:tcPr/>
                </a:tc>
                <a:extLst>
                  <a:ext uri="{0D108BD9-81ED-4DB2-BD59-A6C34878D82A}">
                    <a16:rowId xmlns:a16="http://schemas.microsoft.com/office/drawing/2014/main" val="1324238390"/>
                  </a:ext>
                </a:extLst>
              </a:tr>
              <a:tr h="266309">
                <a:tc>
                  <a:txBody>
                    <a:bodyPr/>
                    <a:lstStyle/>
                    <a:p>
                      <a:r>
                        <a:rPr lang="en-US" sz="1200" dirty="0"/>
                        <a:t>192.168.1.64</a:t>
                      </a:r>
                    </a:p>
                  </a:txBody>
                  <a:tcPr/>
                </a:tc>
                <a:tc>
                  <a:txBody>
                    <a:bodyPr/>
                    <a:lstStyle/>
                    <a:p>
                      <a:r>
                        <a:rPr lang="en-US" sz="1200" dirty="0"/>
                        <a:t>to</a:t>
                      </a:r>
                    </a:p>
                  </a:txBody>
                  <a:tcPr/>
                </a:tc>
                <a:tc>
                  <a:txBody>
                    <a:bodyPr/>
                    <a:lstStyle/>
                    <a:p>
                      <a:r>
                        <a:rPr lang="en-US" sz="1200" dirty="0"/>
                        <a:t>192.168.1.95</a:t>
                      </a:r>
                    </a:p>
                  </a:txBody>
                  <a:tcPr/>
                </a:tc>
                <a:tc>
                  <a:txBody>
                    <a:bodyPr/>
                    <a:lstStyle/>
                    <a:p>
                      <a:r>
                        <a:rPr lang="en-US" dirty="0"/>
                        <a:t>/27</a:t>
                      </a:r>
                    </a:p>
                  </a:txBody>
                  <a:tcPr/>
                </a:tc>
                <a:extLst>
                  <a:ext uri="{0D108BD9-81ED-4DB2-BD59-A6C34878D82A}">
                    <a16:rowId xmlns:a16="http://schemas.microsoft.com/office/drawing/2014/main" val="1717551553"/>
                  </a:ext>
                </a:extLst>
              </a:tr>
              <a:tr h="266309">
                <a:tc>
                  <a:txBody>
                    <a:bodyPr/>
                    <a:lstStyle/>
                    <a:p>
                      <a:r>
                        <a:rPr lang="en-US" sz="1200" dirty="0"/>
                        <a:t>192.168.1.96</a:t>
                      </a:r>
                    </a:p>
                  </a:txBody>
                  <a:tcPr/>
                </a:tc>
                <a:tc>
                  <a:txBody>
                    <a:bodyPr/>
                    <a:lstStyle/>
                    <a:p>
                      <a:r>
                        <a:rPr lang="en-US" sz="1200" dirty="0"/>
                        <a:t>to</a:t>
                      </a:r>
                    </a:p>
                  </a:txBody>
                  <a:tcPr/>
                </a:tc>
                <a:tc>
                  <a:txBody>
                    <a:bodyPr/>
                    <a:lstStyle/>
                    <a:p>
                      <a:r>
                        <a:rPr lang="en-US" sz="1200" dirty="0"/>
                        <a:t>192.168.1.127</a:t>
                      </a:r>
                    </a:p>
                  </a:txBody>
                  <a:tcPr/>
                </a:tc>
                <a:tc>
                  <a:txBody>
                    <a:bodyPr/>
                    <a:lstStyle/>
                    <a:p>
                      <a:r>
                        <a:rPr lang="en-US" dirty="0"/>
                        <a:t>/27</a:t>
                      </a:r>
                    </a:p>
                  </a:txBody>
                  <a:tcPr/>
                </a:tc>
                <a:extLst>
                  <a:ext uri="{0D108BD9-81ED-4DB2-BD59-A6C34878D82A}">
                    <a16:rowId xmlns:a16="http://schemas.microsoft.com/office/drawing/2014/main" val="3931882588"/>
                  </a:ext>
                </a:extLst>
              </a:tr>
              <a:tr h="266309">
                <a:tc>
                  <a:txBody>
                    <a:bodyPr/>
                    <a:lstStyle/>
                    <a:p>
                      <a:r>
                        <a:rPr lang="en-US" sz="1200" dirty="0"/>
                        <a:t>192.168.1.128</a:t>
                      </a:r>
                    </a:p>
                  </a:txBody>
                  <a:tcPr/>
                </a:tc>
                <a:tc>
                  <a:txBody>
                    <a:bodyPr/>
                    <a:lstStyle/>
                    <a:p>
                      <a:r>
                        <a:rPr lang="en-US" sz="1200" dirty="0"/>
                        <a:t>to</a:t>
                      </a:r>
                    </a:p>
                  </a:txBody>
                  <a:tcPr/>
                </a:tc>
                <a:tc>
                  <a:txBody>
                    <a:bodyPr/>
                    <a:lstStyle/>
                    <a:p>
                      <a:r>
                        <a:rPr lang="en-US" sz="1200" dirty="0"/>
                        <a:t>192.168.1.159</a:t>
                      </a:r>
                    </a:p>
                  </a:txBody>
                  <a:tcPr/>
                </a:tc>
                <a:tc>
                  <a:txBody>
                    <a:bodyPr/>
                    <a:lstStyle/>
                    <a:p>
                      <a:r>
                        <a:rPr lang="en-US" dirty="0"/>
                        <a:t>/27</a:t>
                      </a:r>
                    </a:p>
                  </a:txBody>
                  <a:tcPr/>
                </a:tc>
                <a:extLst>
                  <a:ext uri="{0D108BD9-81ED-4DB2-BD59-A6C34878D82A}">
                    <a16:rowId xmlns:a16="http://schemas.microsoft.com/office/drawing/2014/main" val="2873015589"/>
                  </a:ext>
                </a:extLst>
              </a:tr>
            </a:tbl>
          </a:graphicData>
        </a:graphic>
      </p:graphicFrame>
      <p:sp>
        <p:nvSpPr>
          <p:cNvPr id="4" name="Google Shape;197;p30">
            <a:extLst>
              <a:ext uri="{FF2B5EF4-FFF2-40B4-BE49-F238E27FC236}">
                <a16:creationId xmlns:a16="http://schemas.microsoft.com/office/drawing/2014/main" id="{58D327A5-E0B1-A63C-1627-C8859AB0A3CB}"/>
              </a:ext>
            </a:extLst>
          </p:cNvPr>
          <p:cNvSpPr txBox="1">
            <a:spLocks/>
          </p:cNvSpPr>
          <p:nvPr/>
        </p:nvSpPr>
        <p:spPr>
          <a:xfrm>
            <a:off x="352639" y="2808131"/>
            <a:ext cx="3735274" cy="75402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b="1" dirty="0">
                <a:solidFill>
                  <a:srgbClr val="181A20"/>
                </a:solidFill>
                <a:latin typeface="Open Sans" panose="020B0606030504020204" pitchFamily="34" charset="0"/>
              </a:rPr>
              <a:t>Classful Subnet Range</a:t>
            </a:r>
            <a:br>
              <a:rPr lang="en-US" sz="1400" b="1" dirty="0">
                <a:solidFill>
                  <a:srgbClr val="181A20"/>
                </a:solidFill>
                <a:latin typeface="Open Sans" panose="020B0606030504020204" pitchFamily="34" charset="0"/>
              </a:rPr>
            </a:br>
            <a:endParaRPr lang="en-US" sz="1900" b="1" dirty="0">
              <a:latin typeface="Inter"/>
              <a:ea typeface="Inter"/>
              <a:cs typeface="Inter"/>
              <a:sym typeface="Inter"/>
            </a:endParaRPr>
          </a:p>
        </p:txBody>
      </p:sp>
      <p:pic>
        <p:nvPicPr>
          <p:cNvPr id="10" name="Picture 9" descr="A diagram of a computer network&#10;&#10;Description automatically generated">
            <a:extLst>
              <a:ext uri="{FF2B5EF4-FFF2-40B4-BE49-F238E27FC236}">
                <a16:creationId xmlns:a16="http://schemas.microsoft.com/office/drawing/2014/main" id="{5FE5C2DD-5672-66D2-6EA3-13C937D3E3D2}"/>
              </a:ext>
            </a:extLst>
          </p:cNvPr>
          <p:cNvPicPr>
            <a:picLocks noChangeAspect="1"/>
          </p:cNvPicPr>
          <p:nvPr/>
        </p:nvPicPr>
        <p:blipFill>
          <a:blip r:embed="rId4"/>
          <a:stretch>
            <a:fillRect/>
          </a:stretch>
        </p:blipFill>
        <p:spPr>
          <a:xfrm>
            <a:off x="4073132" y="2271686"/>
            <a:ext cx="4859430" cy="2170859"/>
          </a:xfrm>
          <a:prstGeom prst="rect">
            <a:avLst/>
          </a:prstGeom>
        </p:spPr>
      </p:pic>
    </p:spTree>
    <p:extLst>
      <p:ext uri="{BB962C8B-B14F-4D97-AF65-F5344CB8AC3E}">
        <p14:creationId xmlns:p14="http://schemas.microsoft.com/office/powerpoint/2010/main" val="364765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784800"/>
          </a:xfrm>
          <a:prstGeom prst="rect">
            <a:avLst/>
          </a:prstGeom>
        </p:spPr>
        <p:txBody>
          <a:bodyPr spcFirstLastPara="1" wrap="square" lIns="91425" tIns="91425" rIns="91425" bIns="91425" anchor="t" anchorCtr="0">
            <a:spAutoFit/>
          </a:bodyPr>
          <a:lstStyle/>
          <a:p>
            <a:r>
              <a:rPr lang="en-US" sz="2000" b="1" i="0" dirty="0">
                <a:solidFill>
                  <a:srgbClr val="181A20"/>
                </a:solidFill>
                <a:effectLst/>
                <a:latin typeface="Open Sans" panose="020B0606030504020204" pitchFamily="34" charset="0"/>
              </a:rPr>
              <a:t>Classless Subnetting Example</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211438" y="1115189"/>
            <a:ext cx="5067900" cy="137333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1200" dirty="0">
                <a:solidFill>
                  <a:srgbClr val="181A20"/>
                </a:solidFill>
                <a:latin typeface="Open Sans" panose="020B0606030504020204" pitchFamily="34" charset="0"/>
              </a:rPr>
              <a:t>You need five subnets, each one containing 30 hosts. The connection between network devices(routers) require only two address each. </a:t>
            </a:r>
            <a:endParaRPr lang="en-US" sz="1200" b="0" i="0" dirty="0">
              <a:solidFill>
                <a:srgbClr val="181A20"/>
              </a:solidFill>
              <a:effectLst/>
              <a:latin typeface="Open Sans" panose="020B0606030504020204" pitchFamily="34" charset="0"/>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graphicFrame>
        <p:nvGraphicFramePr>
          <p:cNvPr id="2" name="Table 3">
            <a:extLst>
              <a:ext uri="{FF2B5EF4-FFF2-40B4-BE49-F238E27FC236}">
                <a16:creationId xmlns:a16="http://schemas.microsoft.com/office/drawing/2014/main" id="{CA4ED6BB-8577-8924-2E82-1DC680B9D56D}"/>
              </a:ext>
            </a:extLst>
          </p:cNvPr>
          <p:cNvGraphicFramePr>
            <a:graphicFrameLocks noGrp="1"/>
          </p:cNvGraphicFramePr>
          <p:nvPr>
            <p:extLst>
              <p:ext uri="{D42A27DB-BD31-4B8C-83A1-F6EECF244321}">
                <p14:modId xmlns:p14="http://schemas.microsoft.com/office/powerpoint/2010/main" val="2853425711"/>
              </p:ext>
            </p:extLst>
          </p:nvPr>
        </p:nvGraphicFramePr>
        <p:xfrm>
          <a:off x="211438" y="3259500"/>
          <a:ext cx="3419268" cy="1524000"/>
        </p:xfrm>
        <a:graphic>
          <a:graphicData uri="http://schemas.openxmlformats.org/drawingml/2006/table">
            <a:tbl>
              <a:tblPr firstRow="1" bandRow="1">
                <a:tableStyleId>{5C22544A-7EE6-4342-B048-85BDC9FD1C3A}</a:tableStyleId>
              </a:tblPr>
              <a:tblGrid>
                <a:gridCol w="1173609">
                  <a:extLst>
                    <a:ext uri="{9D8B030D-6E8A-4147-A177-3AD203B41FA5}">
                      <a16:colId xmlns:a16="http://schemas.microsoft.com/office/drawing/2014/main" val="2881022560"/>
                    </a:ext>
                  </a:extLst>
                </a:gridCol>
                <a:gridCol w="329453">
                  <a:extLst>
                    <a:ext uri="{9D8B030D-6E8A-4147-A177-3AD203B41FA5}">
                      <a16:colId xmlns:a16="http://schemas.microsoft.com/office/drawing/2014/main" val="4110530232"/>
                    </a:ext>
                  </a:extLst>
                </a:gridCol>
                <a:gridCol w="1371600">
                  <a:extLst>
                    <a:ext uri="{9D8B030D-6E8A-4147-A177-3AD203B41FA5}">
                      <a16:colId xmlns:a16="http://schemas.microsoft.com/office/drawing/2014/main" val="2348923438"/>
                    </a:ext>
                  </a:extLst>
                </a:gridCol>
                <a:gridCol w="544606">
                  <a:extLst>
                    <a:ext uri="{9D8B030D-6E8A-4147-A177-3AD203B41FA5}">
                      <a16:colId xmlns:a16="http://schemas.microsoft.com/office/drawing/2014/main" val="2270275758"/>
                    </a:ext>
                  </a:extLst>
                </a:gridCol>
              </a:tblGrid>
              <a:tr h="266309">
                <a:tc>
                  <a:txBody>
                    <a:bodyPr/>
                    <a:lstStyle/>
                    <a:p>
                      <a:r>
                        <a:rPr lang="en-US" sz="1200" dirty="0"/>
                        <a:t>192.168.1.0</a:t>
                      </a:r>
                    </a:p>
                  </a:txBody>
                  <a:tcPr/>
                </a:tc>
                <a:tc>
                  <a:txBody>
                    <a:bodyPr/>
                    <a:lstStyle/>
                    <a:p>
                      <a:r>
                        <a:rPr lang="en-US" sz="1200" dirty="0"/>
                        <a:t>to</a:t>
                      </a:r>
                    </a:p>
                  </a:txBody>
                  <a:tcPr/>
                </a:tc>
                <a:tc>
                  <a:txBody>
                    <a:bodyPr/>
                    <a:lstStyle/>
                    <a:p>
                      <a:r>
                        <a:rPr lang="en-US" sz="1200" dirty="0"/>
                        <a:t>192.168.1.31</a:t>
                      </a:r>
                    </a:p>
                  </a:txBody>
                  <a:tcPr/>
                </a:tc>
                <a:tc>
                  <a:txBody>
                    <a:bodyPr/>
                    <a:lstStyle/>
                    <a:p>
                      <a:r>
                        <a:rPr lang="en-US" dirty="0"/>
                        <a:t>/27</a:t>
                      </a:r>
                    </a:p>
                  </a:txBody>
                  <a:tcPr/>
                </a:tc>
                <a:extLst>
                  <a:ext uri="{0D108BD9-81ED-4DB2-BD59-A6C34878D82A}">
                    <a16:rowId xmlns:a16="http://schemas.microsoft.com/office/drawing/2014/main" val="715382882"/>
                  </a:ext>
                </a:extLst>
              </a:tr>
              <a:tr h="266309">
                <a:tc>
                  <a:txBody>
                    <a:bodyPr/>
                    <a:lstStyle/>
                    <a:p>
                      <a:r>
                        <a:rPr lang="en-US" sz="1200" dirty="0"/>
                        <a:t>192.168.1.32</a:t>
                      </a:r>
                    </a:p>
                  </a:txBody>
                  <a:tcPr/>
                </a:tc>
                <a:tc>
                  <a:txBody>
                    <a:bodyPr/>
                    <a:lstStyle/>
                    <a:p>
                      <a:r>
                        <a:rPr lang="en-US" sz="1200" dirty="0"/>
                        <a:t>to</a:t>
                      </a:r>
                    </a:p>
                  </a:txBody>
                  <a:tcPr/>
                </a:tc>
                <a:tc>
                  <a:txBody>
                    <a:bodyPr/>
                    <a:lstStyle/>
                    <a:p>
                      <a:r>
                        <a:rPr lang="en-US" sz="1200" dirty="0"/>
                        <a:t>192.168.1.63</a:t>
                      </a:r>
                    </a:p>
                  </a:txBody>
                  <a:tcPr/>
                </a:tc>
                <a:tc>
                  <a:txBody>
                    <a:bodyPr/>
                    <a:lstStyle/>
                    <a:p>
                      <a:r>
                        <a:rPr lang="en-US" dirty="0"/>
                        <a:t>/27</a:t>
                      </a:r>
                    </a:p>
                  </a:txBody>
                  <a:tcPr/>
                </a:tc>
                <a:extLst>
                  <a:ext uri="{0D108BD9-81ED-4DB2-BD59-A6C34878D82A}">
                    <a16:rowId xmlns:a16="http://schemas.microsoft.com/office/drawing/2014/main" val="1324238390"/>
                  </a:ext>
                </a:extLst>
              </a:tr>
              <a:tr h="266309">
                <a:tc>
                  <a:txBody>
                    <a:bodyPr/>
                    <a:lstStyle/>
                    <a:p>
                      <a:r>
                        <a:rPr lang="en-US" sz="1200" dirty="0"/>
                        <a:t>192.168.1.64</a:t>
                      </a:r>
                    </a:p>
                  </a:txBody>
                  <a:tcPr/>
                </a:tc>
                <a:tc>
                  <a:txBody>
                    <a:bodyPr/>
                    <a:lstStyle/>
                    <a:p>
                      <a:r>
                        <a:rPr lang="en-US" sz="1200" dirty="0"/>
                        <a:t>to</a:t>
                      </a:r>
                    </a:p>
                  </a:txBody>
                  <a:tcPr/>
                </a:tc>
                <a:tc>
                  <a:txBody>
                    <a:bodyPr/>
                    <a:lstStyle/>
                    <a:p>
                      <a:r>
                        <a:rPr lang="en-US" sz="1200" dirty="0"/>
                        <a:t>192.168.1.79</a:t>
                      </a:r>
                    </a:p>
                  </a:txBody>
                  <a:tcPr/>
                </a:tc>
                <a:tc>
                  <a:txBody>
                    <a:bodyPr/>
                    <a:lstStyle/>
                    <a:p>
                      <a:r>
                        <a:rPr lang="en-US" dirty="0"/>
                        <a:t>/27</a:t>
                      </a:r>
                    </a:p>
                  </a:txBody>
                  <a:tcPr/>
                </a:tc>
                <a:extLst>
                  <a:ext uri="{0D108BD9-81ED-4DB2-BD59-A6C34878D82A}">
                    <a16:rowId xmlns:a16="http://schemas.microsoft.com/office/drawing/2014/main" val="1717551553"/>
                  </a:ext>
                </a:extLst>
              </a:tr>
              <a:tr h="266309">
                <a:tc>
                  <a:txBody>
                    <a:bodyPr/>
                    <a:lstStyle/>
                    <a:p>
                      <a:r>
                        <a:rPr lang="en-US" sz="1200" dirty="0"/>
                        <a:t>192.168.1.80</a:t>
                      </a:r>
                    </a:p>
                  </a:txBody>
                  <a:tcPr/>
                </a:tc>
                <a:tc>
                  <a:txBody>
                    <a:bodyPr/>
                    <a:lstStyle/>
                    <a:p>
                      <a:r>
                        <a:rPr lang="en-US" sz="1200" dirty="0"/>
                        <a:t>to</a:t>
                      </a:r>
                    </a:p>
                  </a:txBody>
                  <a:tcPr/>
                </a:tc>
                <a:tc>
                  <a:txBody>
                    <a:bodyPr/>
                    <a:lstStyle/>
                    <a:p>
                      <a:r>
                        <a:rPr lang="en-US" sz="1200" dirty="0"/>
                        <a:t>192.168.1.82</a:t>
                      </a:r>
                    </a:p>
                  </a:txBody>
                  <a:tcPr/>
                </a:tc>
                <a:tc>
                  <a:txBody>
                    <a:bodyPr/>
                    <a:lstStyle/>
                    <a:p>
                      <a:r>
                        <a:rPr lang="en-US" dirty="0"/>
                        <a:t>/27</a:t>
                      </a:r>
                    </a:p>
                  </a:txBody>
                  <a:tcPr/>
                </a:tc>
                <a:extLst>
                  <a:ext uri="{0D108BD9-81ED-4DB2-BD59-A6C34878D82A}">
                    <a16:rowId xmlns:a16="http://schemas.microsoft.com/office/drawing/2014/main" val="3931882588"/>
                  </a:ext>
                </a:extLst>
              </a:tr>
              <a:tr h="266309">
                <a:tc>
                  <a:txBody>
                    <a:bodyPr/>
                    <a:lstStyle/>
                    <a:p>
                      <a:r>
                        <a:rPr lang="en-US" sz="1200" dirty="0"/>
                        <a:t>192.168.1.84</a:t>
                      </a:r>
                    </a:p>
                  </a:txBody>
                  <a:tcPr/>
                </a:tc>
                <a:tc>
                  <a:txBody>
                    <a:bodyPr/>
                    <a:lstStyle/>
                    <a:p>
                      <a:r>
                        <a:rPr lang="en-US" sz="1200" dirty="0"/>
                        <a:t>to</a:t>
                      </a:r>
                    </a:p>
                  </a:txBody>
                  <a:tcPr/>
                </a:tc>
                <a:tc>
                  <a:txBody>
                    <a:bodyPr/>
                    <a:lstStyle/>
                    <a:p>
                      <a:r>
                        <a:rPr lang="en-US" sz="1200" dirty="0"/>
                        <a:t>192.168.1.87</a:t>
                      </a:r>
                    </a:p>
                  </a:txBody>
                  <a:tcPr/>
                </a:tc>
                <a:tc>
                  <a:txBody>
                    <a:bodyPr/>
                    <a:lstStyle/>
                    <a:p>
                      <a:r>
                        <a:rPr lang="en-US" dirty="0"/>
                        <a:t>/27</a:t>
                      </a:r>
                    </a:p>
                  </a:txBody>
                  <a:tcPr/>
                </a:tc>
                <a:extLst>
                  <a:ext uri="{0D108BD9-81ED-4DB2-BD59-A6C34878D82A}">
                    <a16:rowId xmlns:a16="http://schemas.microsoft.com/office/drawing/2014/main" val="2873015589"/>
                  </a:ext>
                </a:extLst>
              </a:tr>
            </a:tbl>
          </a:graphicData>
        </a:graphic>
      </p:graphicFrame>
      <p:sp>
        <p:nvSpPr>
          <p:cNvPr id="4" name="Google Shape;197;p30">
            <a:extLst>
              <a:ext uri="{FF2B5EF4-FFF2-40B4-BE49-F238E27FC236}">
                <a16:creationId xmlns:a16="http://schemas.microsoft.com/office/drawing/2014/main" id="{58D327A5-E0B1-A63C-1627-C8859AB0A3CB}"/>
              </a:ext>
            </a:extLst>
          </p:cNvPr>
          <p:cNvSpPr txBox="1">
            <a:spLocks/>
          </p:cNvSpPr>
          <p:nvPr/>
        </p:nvSpPr>
        <p:spPr>
          <a:xfrm>
            <a:off x="352639" y="2808131"/>
            <a:ext cx="3735274" cy="75402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b="1" dirty="0">
                <a:solidFill>
                  <a:srgbClr val="181A20"/>
                </a:solidFill>
                <a:latin typeface="Open Sans" panose="020B0606030504020204" pitchFamily="34" charset="0"/>
              </a:rPr>
              <a:t>Classless Subnet Range</a:t>
            </a:r>
            <a:br>
              <a:rPr lang="en-US" sz="1400" b="1" dirty="0">
                <a:solidFill>
                  <a:srgbClr val="181A20"/>
                </a:solidFill>
                <a:latin typeface="Open Sans" panose="020B0606030504020204" pitchFamily="34" charset="0"/>
              </a:rPr>
            </a:br>
            <a:endParaRPr lang="en-US" sz="1900" b="1" dirty="0">
              <a:latin typeface="Inter"/>
              <a:ea typeface="Inter"/>
              <a:cs typeface="Inter"/>
              <a:sym typeface="Inter"/>
            </a:endParaRPr>
          </a:p>
        </p:txBody>
      </p:sp>
      <p:pic>
        <p:nvPicPr>
          <p:cNvPr id="7" name="Picture 6" descr="A computer network diagram with different colored circles&#10;&#10;Description automatically generated with medium confidence">
            <a:extLst>
              <a:ext uri="{FF2B5EF4-FFF2-40B4-BE49-F238E27FC236}">
                <a16:creationId xmlns:a16="http://schemas.microsoft.com/office/drawing/2014/main" id="{694F1BA7-C67A-5115-4DFA-9AB1DDDB7A31}"/>
              </a:ext>
            </a:extLst>
          </p:cNvPr>
          <p:cNvPicPr>
            <a:picLocks noChangeAspect="1"/>
          </p:cNvPicPr>
          <p:nvPr/>
        </p:nvPicPr>
        <p:blipFill>
          <a:blip r:embed="rId4"/>
          <a:stretch>
            <a:fillRect/>
          </a:stretch>
        </p:blipFill>
        <p:spPr>
          <a:xfrm>
            <a:off x="3771907" y="2011103"/>
            <a:ext cx="5190702" cy="2318849"/>
          </a:xfrm>
          <a:prstGeom prst="rect">
            <a:avLst/>
          </a:prstGeom>
        </p:spPr>
      </p:pic>
    </p:spTree>
    <p:extLst>
      <p:ext uri="{BB962C8B-B14F-4D97-AF65-F5344CB8AC3E}">
        <p14:creationId xmlns:p14="http://schemas.microsoft.com/office/powerpoint/2010/main" val="345222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419784"/>
            <a:ext cx="5570153" cy="784800"/>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Visualizing subnets using the Box Method</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211438" y="1115189"/>
            <a:ext cx="4730356" cy="513714"/>
          </a:xfrm>
          <a:prstGeom prst="rect">
            <a:avLst/>
          </a:prstGeom>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This entire square represents a single subnet, containing 256 addresses.</a:t>
            </a: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graphicFrame>
        <p:nvGraphicFramePr>
          <p:cNvPr id="6" name="Table 7">
            <a:extLst>
              <a:ext uri="{FF2B5EF4-FFF2-40B4-BE49-F238E27FC236}">
                <a16:creationId xmlns:a16="http://schemas.microsoft.com/office/drawing/2014/main" id="{75AE07FF-A006-F3B8-D6CF-6D2B9F75E719}"/>
              </a:ext>
            </a:extLst>
          </p:cNvPr>
          <p:cNvGraphicFramePr>
            <a:graphicFrameLocks noGrp="1"/>
          </p:cNvGraphicFramePr>
          <p:nvPr>
            <p:extLst>
              <p:ext uri="{D42A27DB-BD31-4B8C-83A1-F6EECF244321}">
                <p14:modId xmlns:p14="http://schemas.microsoft.com/office/powerpoint/2010/main" val="1168726934"/>
              </p:ext>
            </p:extLst>
          </p:nvPr>
        </p:nvGraphicFramePr>
        <p:xfrm>
          <a:off x="5344702" y="1158270"/>
          <a:ext cx="1178719" cy="976300"/>
        </p:xfrm>
        <a:graphic>
          <a:graphicData uri="http://schemas.openxmlformats.org/drawingml/2006/table">
            <a:tbl>
              <a:tblPr firstRow="1" bandRow="1">
                <a:tableStyleId>{5C22544A-7EE6-4342-B048-85BDC9FD1C3A}</a:tableStyleId>
              </a:tblPr>
              <a:tblGrid>
                <a:gridCol w="1178719">
                  <a:extLst>
                    <a:ext uri="{9D8B030D-6E8A-4147-A177-3AD203B41FA5}">
                      <a16:colId xmlns:a16="http://schemas.microsoft.com/office/drawing/2014/main" val="1260853393"/>
                    </a:ext>
                  </a:extLst>
                </a:gridCol>
              </a:tblGrid>
              <a:tr h="976300">
                <a:tc>
                  <a:txBody>
                    <a:bodyPr/>
                    <a:lstStyle/>
                    <a:p>
                      <a:r>
                        <a:rPr lang="en-US" dirty="0"/>
                        <a:t>0 -255</a:t>
                      </a:r>
                    </a:p>
                  </a:txBody>
                  <a:tcPr/>
                </a:tc>
                <a:extLst>
                  <a:ext uri="{0D108BD9-81ED-4DB2-BD59-A6C34878D82A}">
                    <a16:rowId xmlns:a16="http://schemas.microsoft.com/office/drawing/2014/main" val="3689921340"/>
                  </a:ext>
                </a:extLst>
              </a:tr>
            </a:tbl>
          </a:graphicData>
        </a:graphic>
      </p:graphicFrame>
      <p:sp>
        <p:nvSpPr>
          <p:cNvPr id="8" name="Google Shape;142;p22">
            <a:extLst>
              <a:ext uri="{FF2B5EF4-FFF2-40B4-BE49-F238E27FC236}">
                <a16:creationId xmlns:a16="http://schemas.microsoft.com/office/drawing/2014/main" id="{C35C7CA4-04E3-20B8-B0FC-E37041F43E25}"/>
              </a:ext>
            </a:extLst>
          </p:cNvPr>
          <p:cNvSpPr txBox="1">
            <a:spLocks/>
          </p:cNvSpPr>
          <p:nvPr/>
        </p:nvSpPr>
        <p:spPr>
          <a:xfrm>
            <a:off x="4384625" y="1441140"/>
            <a:ext cx="1022957" cy="712846"/>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/24</a:t>
            </a:r>
          </a:p>
          <a:p>
            <a:pPr algn="l"/>
            <a:r>
              <a:rPr lang="en-US" sz="1200" dirty="0"/>
              <a:t>255.255.255.0</a:t>
            </a:r>
          </a:p>
          <a:p>
            <a:pPr algn="l"/>
            <a:r>
              <a:rPr lang="en-US" sz="1200" b="0" i="0" dirty="0">
                <a:solidFill>
                  <a:srgbClr val="000000"/>
                </a:solidFill>
                <a:effectLst/>
              </a:rPr>
              <a:t>256 hosts</a:t>
            </a:r>
          </a:p>
          <a:p>
            <a:pPr algn="l"/>
            <a:r>
              <a:rPr lang="en-US" sz="1200" dirty="0"/>
              <a:t>1 subnet</a:t>
            </a:r>
            <a:endParaRPr lang="en-US" sz="1200" b="0" i="0" dirty="0">
              <a:solidFill>
                <a:srgbClr val="000000"/>
              </a:solidFill>
              <a:effectLst/>
            </a:endParaRPr>
          </a:p>
        </p:txBody>
      </p:sp>
      <p:sp>
        <p:nvSpPr>
          <p:cNvPr id="9" name="Google Shape;142;p22">
            <a:extLst>
              <a:ext uri="{FF2B5EF4-FFF2-40B4-BE49-F238E27FC236}">
                <a16:creationId xmlns:a16="http://schemas.microsoft.com/office/drawing/2014/main" id="{2DEA9098-A747-38CA-3A77-FBA2731A2A71}"/>
              </a:ext>
            </a:extLst>
          </p:cNvPr>
          <p:cNvSpPr txBox="1">
            <a:spLocks/>
          </p:cNvSpPr>
          <p:nvPr/>
        </p:nvSpPr>
        <p:spPr>
          <a:xfrm>
            <a:off x="211438" y="2268403"/>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square into two equal parts, resulting in two subnets, each containing 128 addresses.</a:t>
            </a:r>
          </a:p>
        </p:txBody>
      </p:sp>
      <p:sp>
        <p:nvSpPr>
          <p:cNvPr id="11" name="Google Shape;142;p22">
            <a:extLst>
              <a:ext uri="{FF2B5EF4-FFF2-40B4-BE49-F238E27FC236}">
                <a16:creationId xmlns:a16="http://schemas.microsoft.com/office/drawing/2014/main" id="{AADF738E-1125-9059-2BB4-234B5C4690D4}"/>
              </a:ext>
            </a:extLst>
          </p:cNvPr>
          <p:cNvSpPr txBox="1">
            <a:spLocks/>
          </p:cNvSpPr>
          <p:nvPr/>
        </p:nvSpPr>
        <p:spPr>
          <a:xfrm>
            <a:off x="4256204" y="2540110"/>
            <a:ext cx="1151378" cy="712847"/>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/25</a:t>
            </a:r>
          </a:p>
          <a:p>
            <a:pPr algn="l"/>
            <a:r>
              <a:rPr lang="en-US" sz="1200" dirty="0"/>
              <a:t>255.255.255.128</a:t>
            </a:r>
          </a:p>
          <a:p>
            <a:pPr algn="l"/>
            <a:r>
              <a:rPr lang="en-US" sz="1200" dirty="0"/>
              <a:t>128</a:t>
            </a:r>
            <a:r>
              <a:rPr lang="en-US" sz="1200" b="0" i="0" dirty="0">
                <a:solidFill>
                  <a:srgbClr val="000000"/>
                </a:solidFill>
                <a:effectLst/>
              </a:rPr>
              <a:t> hosts</a:t>
            </a:r>
          </a:p>
          <a:p>
            <a:pPr algn="l"/>
            <a:r>
              <a:rPr lang="en-US" sz="1200" dirty="0"/>
              <a:t>2 subnet</a:t>
            </a:r>
            <a:endParaRPr lang="en-US" sz="1200" b="0" i="0" dirty="0">
              <a:solidFill>
                <a:srgbClr val="000000"/>
              </a:solidFill>
              <a:effectLst/>
            </a:endParaRPr>
          </a:p>
        </p:txBody>
      </p:sp>
      <p:graphicFrame>
        <p:nvGraphicFramePr>
          <p:cNvPr id="12" name="Table 12">
            <a:extLst>
              <a:ext uri="{FF2B5EF4-FFF2-40B4-BE49-F238E27FC236}">
                <a16:creationId xmlns:a16="http://schemas.microsoft.com/office/drawing/2014/main" id="{AE6453F2-7EE0-5659-D61E-88A986F13265}"/>
              </a:ext>
            </a:extLst>
          </p:cNvPr>
          <p:cNvGraphicFramePr>
            <a:graphicFrameLocks noGrp="1"/>
          </p:cNvGraphicFramePr>
          <p:nvPr>
            <p:extLst>
              <p:ext uri="{D42A27DB-BD31-4B8C-83A1-F6EECF244321}">
                <p14:modId xmlns:p14="http://schemas.microsoft.com/office/powerpoint/2010/main" val="3573207140"/>
              </p:ext>
            </p:extLst>
          </p:nvPr>
        </p:nvGraphicFramePr>
        <p:xfrm>
          <a:off x="5322392" y="2314404"/>
          <a:ext cx="1178720" cy="976300"/>
        </p:xfrm>
        <a:graphic>
          <a:graphicData uri="http://schemas.openxmlformats.org/drawingml/2006/table">
            <a:tbl>
              <a:tblPr firstRow="1" bandRow="1">
                <a:tableStyleId>{5C22544A-7EE6-4342-B048-85BDC9FD1C3A}</a:tableStyleId>
              </a:tblPr>
              <a:tblGrid>
                <a:gridCol w="589360">
                  <a:extLst>
                    <a:ext uri="{9D8B030D-6E8A-4147-A177-3AD203B41FA5}">
                      <a16:colId xmlns:a16="http://schemas.microsoft.com/office/drawing/2014/main" val="1528723883"/>
                    </a:ext>
                  </a:extLst>
                </a:gridCol>
                <a:gridCol w="589360">
                  <a:extLst>
                    <a:ext uri="{9D8B030D-6E8A-4147-A177-3AD203B41FA5}">
                      <a16:colId xmlns:a16="http://schemas.microsoft.com/office/drawing/2014/main" val="583201131"/>
                    </a:ext>
                  </a:extLst>
                </a:gridCol>
              </a:tblGrid>
              <a:tr h="976300">
                <a:tc>
                  <a:txBody>
                    <a:bodyPr/>
                    <a:lstStyle/>
                    <a:p>
                      <a:r>
                        <a:rPr lang="en-US" dirty="0"/>
                        <a:t>0-127</a:t>
                      </a:r>
                    </a:p>
                  </a:txBody>
                  <a:tcPr/>
                </a:tc>
                <a:tc>
                  <a:txBody>
                    <a:bodyPr/>
                    <a:lstStyle/>
                    <a:p>
                      <a:r>
                        <a:rPr lang="en-US" dirty="0"/>
                        <a:t>128-255</a:t>
                      </a:r>
                    </a:p>
                  </a:txBody>
                  <a:tcPr>
                    <a:solidFill>
                      <a:srgbClr val="92D050"/>
                    </a:solidFill>
                  </a:tcPr>
                </a:tc>
                <a:extLst>
                  <a:ext uri="{0D108BD9-81ED-4DB2-BD59-A6C34878D82A}">
                    <a16:rowId xmlns:a16="http://schemas.microsoft.com/office/drawing/2014/main" val="4094539782"/>
                  </a:ext>
                </a:extLst>
              </a:tr>
            </a:tbl>
          </a:graphicData>
        </a:graphic>
      </p:graphicFrame>
      <p:sp>
        <p:nvSpPr>
          <p:cNvPr id="13" name="Google Shape;142;p22">
            <a:extLst>
              <a:ext uri="{FF2B5EF4-FFF2-40B4-BE49-F238E27FC236}">
                <a16:creationId xmlns:a16="http://schemas.microsoft.com/office/drawing/2014/main" id="{4CC9DA73-DCA1-891D-6417-61CD9C06DECD}"/>
              </a:ext>
            </a:extLst>
          </p:cNvPr>
          <p:cNvSpPr txBox="1">
            <a:spLocks/>
          </p:cNvSpPr>
          <p:nvPr/>
        </p:nvSpPr>
        <p:spPr>
          <a:xfrm>
            <a:off x="211438" y="3550685"/>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square into quarters, resulting in four subnets, each containing 64 addresses.</a:t>
            </a:r>
          </a:p>
        </p:txBody>
      </p:sp>
      <p:sp>
        <p:nvSpPr>
          <p:cNvPr id="14" name="Google Shape;142;p22">
            <a:extLst>
              <a:ext uri="{FF2B5EF4-FFF2-40B4-BE49-F238E27FC236}">
                <a16:creationId xmlns:a16="http://schemas.microsoft.com/office/drawing/2014/main" id="{5F3EB6B8-AD46-4F7A-8C65-73EC290514E1}"/>
              </a:ext>
            </a:extLst>
          </p:cNvPr>
          <p:cNvSpPr txBox="1">
            <a:spLocks/>
          </p:cNvSpPr>
          <p:nvPr/>
        </p:nvSpPr>
        <p:spPr>
          <a:xfrm>
            <a:off x="4256204" y="3822392"/>
            <a:ext cx="1151378" cy="712847"/>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/26</a:t>
            </a:r>
          </a:p>
          <a:p>
            <a:pPr algn="l"/>
            <a:r>
              <a:rPr lang="en-US" sz="1200" dirty="0"/>
              <a:t>255.255.255.192</a:t>
            </a:r>
          </a:p>
          <a:p>
            <a:pPr algn="l"/>
            <a:r>
              <a:rPr lang="en-US" sz="1200" b="0" i="0" dirty="0">
                <a:solidFill>
                  <a:srgbClr val="000000"/>
                </a:solidFill>
                <a:effectLst/>
              </a:rPr>
              <a:t>64 hosts</a:t>
            </a:r>
          </a:p>
          <a:p>
            <a:pPr algn="l"/>
            <a:r>
              <a:rPr lang="en-US" sz="1200" dirty="0"/>
              <a:t>4 subnet</a:t>
            </a:r>
            <a:endParaRPr lang="en-US" sz="1200" b="0" i="0" dirty="0">
              <a:solidFill>
                <a:srgbClr val="000000"/>
              </a:solidFill>
              <a:effectLst/>
            </a:endParaRPr>
          </a:p>
        </p:txBody>
      </p:sp>
      <p:graphicFrame>
        <p:nvGraphicFramePr>
          <p:cNvPr id="16" name="Table 16">
            <a:extLst>
              <a:ext uri="{FF2B5EF4-FFF2-40B4-BE49-F238E27FC236}">
                <a16:creationId xmlns:a16="http://schemas.microsoft.com/office/drawing/2014/main" id="{015DA51F-BFCB-C958-99B7-D6BE463F6E5E}"/>
              </a:ext>
            </a:extLst>
          </p:cNvPr>
          <p:cNvGraphicFramePr>
            <a:graphicFrameLocks noGrp="1"/>
          </p:cNvGraphicFramePr>
          <p:nvPr>
            <p:extLst>
              <p:ext uri="{D42A27DB-BD31-4B8C-83A1-F6EECF244321}">
                <p14:modId xmlns:p14="http://schemas.microsoft.com/office/powerpoint/2010/main" val="2829586073"/>
              </p:ext>
            </p:extLst>
          </p:nvPr>
        </p:nvGraphicFramePr>
        <p:xfrm>
          <a:off x="5322392" y="3575421"/>
          <a:ext cx="1178720" cy="1036320"/>
        </p:xfrm>
        <a:graphic>
          <a:graphicData uri="http://schemas.openxmlformats.org/drawingml/2006/table">
            <a:tbl>
              <a:tblPr firstRow="1" bandRow="1">
                <a:tableStyleId>{5C22544A-7EE6-4342-B048-85BDC9FD1C3A}</a:tableStyleId>
              </a:tblPr>
              <a:tblGrid>
                <a:gridCol w="589360">
                  <a:extLst>
                    <a:ext uri="{9D8B030D-6E8A-4147-A177-3AD203B41FA5}">
                      <a16:colId xmlns:a16="http://schemas.microsoft.com/office/drawing/2014/main" val="1285806357"/>
                    </a:ext>
                  </a:extLst>
                </a:gridCol>
                <a:gridCol w="589360">
                  <a:extLst>
                    <a:ext uri="{9D8B030D-6E8A-4147-A177-3AD203B41FA5}">
                      <a16:colId xmlns:a16="http://schemas.microsoft.com/office/drawing/2014/main" val="1446596700"/>
                    </a:ext>
                  </a:extLst>
                </a:gridCol>
              </a:tblGrid>
              <a:tr h="505288">
                <a:tc>
                  <a:txBody>
                    <a:bodyPr/>
                    <a:lstStyle/>
                    <a:p>
                      <a:r>
                        <a:rPr lang="en-US" dirty="0"/>
                        <a:t>0-63</a:t>
                      </a:r>
                    </a:p>
                  </a:txBody>
                  <a:tcPr/>
                </a:tc>
                <a:tc>
                  <a:txBody>
                    <a:bodyPr/>
                    <a:lstStyle/>
                    <a:p>
                      <a:r>
                        <a:rPr lang="en-US" dirty="0"/>
                        <a:t>128-191</a:t>
                      </a:r>
                    </a:p>
                  </a:txBody>
                  <a:tcPr>
                    <a:solidFill>
                      <a:srgbClr val="92D050"/>
                    </a:solidFill>
                  </a:tcPr>
                </a:tc>
                <a:extLst>
                  <a:ext uri="{0D108BD9-81ED-4DB2-BD59-A6C34878D82A}">
                    <a16:rowId xmlns:a16="http://schemas.microsoft.com/office/drawing/2014/main" val="2784183747"/>
                  </a:ext>
                </a:extLst>
              </a:tr>
              <a:tr h="505288">
                <a:tc>
                  <a:txBody>
                    <a:bodyPr/>
                    <a:lstStyle/>
                    <a:p>
                      <a:r>
                        <a:rPr lang="en-US" dirty="0"/>
                        <a:t>64-127</a:t>
                      </a:r>
                    </a:p>
                  </a:txBody>
                  <a:tcPr>
                    <a:solidFill>
                      <a:srgbClr val="FFFF00"/>
                    </a:solidFill>
                  </a:tcPr>
                </a:tc>
                <a:tc>
                  <a:txBody>
                    <a:bodyPr/>
                    <a:lstStyle/>
                    <a:p>
                      <a:r>
                        <a:rPr lang="en-US" dirty="0"/>
                        <a:t>192-255</a:t>
                      </a:r>
                    </a:p>
                  </a:txBody>
                  <a:tcPr>
                    <a:solidFill>
                      <a:srgbClr val="7030A0"/>
                    </a:solidFill>
                  </a:tcPr>
                </a:tc>
                <a:extLst>
                  <a:ext uri="{0D108BD9-81ED-4DB2-BD59-A6C34878D82A}">
                    <a16:rowId xmlns:a16="http://schemas.microsoft.com/office/drawing/2014/main" val="2310086992"/>
                  </a:ext>
                </a:extLst>
              </a:tr>
            </a:tbl>
          </a:graphicData>
        </a:graphic>
      </p:graphicFrame>
    </p:spTree>
    <p:extLst>
      <p:ext uri="{BB962C8B-B14F-4D97-AF65-F5344CB8AC3E}">
        <p14:creationId xmlns:p14="http://schemas.microsoft.com/office/powerpoint/2010/main" val="71644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71193"/>
            <a:ext cx="6458303" cy="1092577"/>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Visualizing subnets using the Box Method(continue)</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sp>
        <p:nvSpPr>
          <p:cNvPr id="8" name="Google Shape;142;p22">
            <a:extLst>
              <a:ext uri="{FF2B5EF4-FFF2-40B4-BE49-F238E27FC236}">
                <a16:creationId xmlns:a16="http://schemas.microsoft.com/office/drawing/2014/main" id="{C35C7CA4-04E3-20B8-B0FC-E37041F43E25}"/>
              </a:ext>
            </a:extLst>
          </p:cNvPr>
          <p:cNvSpPr txBox="1">
            <a:spLocks/>
          </p:cNvSpPr>
          <p:nvPr/>
        </p:nvSpPr>
        <p:spPr>
          <a:xfrm>
            <a:off x="4314767" y="1441140"/>
            <a:ext cx="1151378" cy="791682"/>
          </a:xfrm>
          <a:prstGeom prst="rect">
            <a:avLst/>
          </a:prstGeom>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/27</a:t>
            </a:r>
          </a:p>
          <a:p>
            <a:pPr algn="l"/>
            <a:r>
              <a:rPr lang="en-US" sz="1200" dirty="0"/>
              <a:t>255.255.255.224</a:t>
            </a:r>
          </a:p>
          <a:p>
            <a:pPr algn="l"/>
            <a:r>
              <a:rPr lang="en-US" sz="1200" b="0" i="0" dirty="0">
                <a:solidFill>
                  <a:srgbClr val="000000"/>
                </a:solidFill>
                <a:effectLst/>
              </a:rPr>
              <a:t>32 hosts</a:t>
            </a:r>
          </a:p>
          <a:p>
            <a:pPr algn="l"/>
            <a:r>
              <a:rPr lang="en-US" sz="1200" dirty="0"/>
              <a:t>8 subnets</a:t>
            </a:r>
            <a:endParaRPr lang="en-US" sz="1200" b="0" i="0" dirty="0">
              <a:solidFill>
                <a:srgbClr val="000000"/>
              </a:solidFill>
              <a:effectLst/>
            </a:endParaRPr>
          </a:p>
        </p:txBody>
      </p:sp>
      <p:sp>
        <p:nvSpPr>
          <p:cNvPr id="9" name="Google Shape;142;p22">
            <a:extLst>
              <a:ext uri="{FF2B5EF4-FFF2-40B4-BE49-F238E27FC236}">
                <a16:creationId xmlns:a16="http://schemas.microsoft.com/office/drawing/2014/main" id="{2DEA9098-A747-38CA-3A77-FBA2731A2A71}"/>
              </a:ext>
            </a:extLst>
          </p:cNvPr>
          <p:cNvSpPr txBox="1">
            <a:spLocks/>
          </p:cNvSpPr>
          <p:nvPr/>
        </p:nvSpPr>
        <p:spPr>
          <a:xfrm>
            <a:off x="234141" y="2747521"/>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boxes into half again, resulting in 16 subnets, each containing 16 addresses.</a:t>
            </a:r>
          </a:p>
        </p:txBody>
      </p:sp>
      <p:sp>
        <p:nvSpPr>
          <p:cNvPr id="11" name="Google Shape;142;p22">
            <a:extLst>
              <a:ext uri="{FF2B5EF4-FFF2-40B4-BE49-F238E27FC236}">
                <a16:creationId xmlns:a16="http://schemas.microsoft.com/office/drawing/2014/main" id="{AADF738E-1125-9059-2BB4-234B5C4690D4}"/>
              </a:ext>
            </a:extLst>
          </p:cNvPr>
          <p:cNvSpPr txBox="1">
            <a:spLocks/>
          </p:cNvSpPr>
          <p:nvPr/>
        </p:nvSpPr>
        <p:spPr>
          <a:xfrm>
            <a:off x="4328214" y="3185505"/>
            <a:ext cx="1151378" cy="712847"/>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/28</a:t>
            </a:r>
          </a:p>
          <a:p>
            <a:pPr algn="l"/>
            <a:r>
              <a:rPr lang="en-US" sz="1200" dirty="0"/>
              <a:t>255.255.255.240</a:t>
            </a:r>
          </a:p>
          <a:p>
            <a:pPr algn="l"/>
            <a:r>
              <a:rPr lang="en-US" sz="1200" b="0" i="0" dirty="0">
                <a:solidFill>
                  <a:srgbClr val="000000"/>
                </a:solidFill>
                <a:effectLst/>
              </a:rPr>
              <a:t>16 hosts</a:t>
            </a:r>
          </a:p>
          <a:p>
            <a:pPr algn="l"/>
            <a:r>
              <a:rPr lang="en-US" sz="1200" dirty="0"/>
              <a:t>16 subnet</a:t>
            </a:r>
            <a:endParaRPr lang="en-US" sz="1200" b="0" i="0" dirty="0">
              <a:solidFill>
                <a:srgbClr val="000000"/>
              </a:solidFill>
              <a:effectLst/>
            </a:endParaRPr>
          </a:p>
        </p:txBody>
      </p:sp>
      <p:sp>
        <p:nvSpPr>
          <p:cNvPr id="2" name="Google Shape;142;p22">
            <a:extLst>
              <a:ext uri="{FF2B5EF4-FFF2-40B4-BE49-F238E27FC236}">
                <a16:creationId xmlns:a16="http://schemas.microsoft.com/office/drawing/2014/main" id="{A0B5BB4A-90E3-C810-F100-F203BDB1DB3A}"/>
              </a:ext>
            </a:extLst>
          </p:cNvPr>
          <p:cNvSpPr txBox="1">
            <a:spLocks/>
          </p:cNvSpPr>
          <p:nvPr/>
        </p:nvSpPr>
        <p:spPr>
          <a:xfrm>
            <a:off x="234141" y="1157344"/>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square into 8 equal parts, resulting in eight subnets, each containing 32 addresses.</a:t>
            </a:r>
          </a:p>
        </p:txBody>
      </p:sp>
      <p:graphicFrame>
        <p:nvGraphicFramePr>
          <p:cNvPr id="4" name="Table 6">
            <a:extLst>
              <a:ext uri="{FF2B5EF4-FFF2-40B4-BE49-F238E27FC236}">
                <a16:creationId xmlns:a16="http://schemas.microsoft.com/office/drawing/2014/main" id="{1F0A054E-EF66-5208-0DF3-86CF03B1F053}"/>
              </a:ext>
            </a:extLst>
          </p:cNvPr>
          <p:cNvGraphicFramePr>
            <a:graphicFrameLocks noGrp="1"/>
          </p:cNvGraphicFramePr>
          <p:nvPr>
            <p:extLst>
              <p:ext uri="{D42A27DB-BD31-4B8C-83A1-F6EECF244321}">
                <p14:modId xmlns:p14="http://schemas.microsoft.com/office/powerpoint/2010/main" val="449556152"/>
              </p:ext>
            </p:extLst>
          </p:nvPr>
        </p:nvGraphicFramePr>
        <p:xfrm>
          <a:off x="5432128" y="1065107"/>
          <a:ext cx="1569414" cy="1203296"/>
        </p:xfrm>
        <a:graphic>
          <a:graphicData uri="http://schemas.openxmlformats.org/drawingml/2006/table">
            <a:tbl>
              <a:tblPr firstRow="1" bandRow="1">
                <a:tableStyleId>{5C22544A-7EE6-4342-B048-85BDC9FD1C3A}</a:tableStyleId>
              </a:tblPr>
              <a:tblGrid>
                <a:gridCol w="392354">
                  <a:extLst>
                    <a:ext uri="{9D8B030D-6E8A-4147-A177-3AD203B41FA5}">
                      <a16:colId xmlns:a16="http://schemas.microsoft.com/office/drawing/2014/main" val="1914953155"/>
                    </a:ext>
                  </a:extLst>
                </a:gridCol>
                <a:gridCol w="397772">
                  <a:extLst>
                    <a:ext uri="{9D8B030D-6E8A-4147-A177-3AD203B41FA5}">
                      <a16:colId xmlns:a16="http://schemas.microsoft.com/office/drawing/2014/main" val="804412408"/>
                    </a:ext>
                  </a:extLst>
                </a:gridCol>
                <a:gridCol w="386934">
                  <a:extLst>
                    <a:ext uri="{9D8B030D-6E8A-4147-A177-3AD203B41FA5}">
                      <a16:colId xmlns:a16="http://schemas.microsoft.com/office/drawing/2014/main" val="3264545646"/>
                    </a:ext>
                  </a:extLst>
                </a:gridCol>
                <a:gridCol w="392354">
                  <a:extLst>
                    <a:ext uri="{9D8B030D-6E8A-4147-A177-3AD203B41FA5}">
                      <a16:colId xmlns:a16="http://schemas.microsoft.com/office/drawing/2014/main" val="2865479138"/>
                    </a:ext>
                  </a:extLst>
                </a:gridCol>
              </a:tblGrid>
              <a:tr h="619200">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0-31</a:t>
                      </a:r>
                    </a:p>
                  </a:txBody>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32-63</a:t>
                      </a:r>
                    </a:p>
                  </a:txBody>
                  <a:tcPr>
                    <a:solidFill>
                      <a:srgbClr val="92D05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128-159</a:t>
                      </a:r>
                    </a:p>
                  </a:txBody>
                  <a:tcPr>
                    <a:solidFill>
                      <a:srgbClr val="FF00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160-191</a:t>
                      </a:r>
                    </a:p>
                  </a:txBody>
                  <a:tcPr>
                    <a:solidFill>
                      <a:srgbClr val="002060"/>
                    </a:solidFill>
                  </a:tcPr>
                </a:tc>
                <a:extLst>
                  <a:ext uri="{0D108BD9-81ED-4DB2-BD59-A6C34878D82A}">
                    <a16:rowId xmlns:a16="http://schemas.microsoft.com/office/drawing/2014/main" val="3253216713"/>
                  </a:ext>
                </a:extLst>
              </a:tr>
              <a:tr h="584096">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64-95</a:t>
                      </a:r>
                    </a:p>
                  </a:txBody>
                  <a:tcPr>
                    <a:solidFill>
                      <a:srgbClr val="FFFF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96-127</a:t>
                      </a:r>
                    </a:p>
                  </a:txBody>
                  <a:tcPr>
                    <a:solidFill>
                      <a:srgbClr val="7030A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192-223</a:t>
                      </a: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224-255</a:t>
                      </a:r>
                    </a:p>
                  </a:txBody>
                  <a:tcPr/>
                </a:tc>
                <a:extLst>
                  <a:ext uri="{0D108BD9-81ED-4DB2-BD59-A6C34878D82A}">
                    <a16:rowId xmlns:a16="http://schemas.microsoft.com/office/drawing/2014/main" val="257547346"/>
                  </a:ext>
                </a:extLst>
              </a:tr>
            </a:tbl>
          </a:graphicData>
        </a:graphic>
      </p:graphicFrame>
      <p:graphicFrame>
        <p:nvGraphicFramePr>
          <p:cNvPr id="7" name="Table 9">
            <a:extLst>
              <a:ext uri="{FF2B5EF4-FFF2-40B4-BE49-F238E27FC236}">
                <a16:creationId xmlns:a16="http://schemas.microsoft.com/office/drawing/2014/main" id="{12E6CAC1-3E60-514C-E8FE-3A87B3DAF9F9}"/>
              </a:ext>
            </a:extLst>
          </p:cNvPr>
          <p:cNvGraphicFramePr>
            <a:graphicFrameLocks noGrp="1"/>
          </p:cNvGraphicFramePr>
          <p:nvPr>
            <p:extLst>
              <p:ext uri="{D42A27DB-BD31-4B8C-83A1-F6EECF244321}">
                <p14:modId xmlns:p14="http://schemas.microsoft.com/office/powerpoint/2010/main" val="1139842735"/>
              </p:ext>
            </p:extLst>
          </p:nvPr>
        </p:nvGraphicFramePr>
        <p:xfrm>
          <a:off x="5432128" y="2747521"/>
          <a:ext cx="1593960" cy="1517652"/>
        </p:xfrm>
        <a:graphic>
          <a:graphicData uri="http://schemas.openxmlformats.org/drawingml/2006/table">
            <a:tbl>
              <a:tblPr firstRow="1" bandRow="1">
                <a:tableStyleId>{5C22544A-7EE6-4342-B048-85BDC9FD1C3A}</a:tableStyleId>
              </a:tblPr>
              <a:tblGrid>
                <a:gridCol w="398490">
                  <a:extLst>
                    <a:ext uri="{9D8B030D-6E8A-4147-A177-3AD203B41FA5}">
                      <a16:colId xmlns:a16="http://schemas.microsoft.com/office/drawing/2014/main" val="1713300101"/>
                    </a:ext>
                  </a:extLst>
                </a:gridCol>
                <a:gridCol w="398490">
                  <a:extLst>
                    <a:ext uri="{9D8B030D-6E8A-4147-A177-3AD203B41FA5}">
                      <a16:colId xmlns:a16="http://schemas.microsoft.com/office/drawing/2014/main" val="165260874"/>
                    </a:ext>
                  </a:extLst>
                </a:gridCol>
                <a:gridCol w="398490">
                  <a:extLst>
                    <a:ext uri="{9D8B030D-6E8A-4147-A177-3AD203B41FA5}">
                      <a16:colId xmlns:a16="http://schemas.microsoft.com/office/drawing/2014/main" val="647815841"/>
                    </a:ext>
                  </a:extLst>
                </a:gridCol>
                <a:gridCol w="398490">
                  <a:extLst>
                    <a:ext uri="{9D8B030D-6E8A-4147-A177-3AD203B41FA5}">
                      <a16:colId xmlns:a16="http://schemas.microsoft.com/office/drawing/2014/main" val="3369965562"/>
                    </a:ext>
                  </a:extLst>
                </a:gridCol>
              </a:tblGrid>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0-15</a:t>
                      </a:r>
                    </a:p>
                  </a:txBody>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32-47</a:t>
                      </a:r>
                    </a:p>
                  </a:txBody>
                  <a:tcPr>
                    <a:solidFill>
                      <a:srgbClr val="92D05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128-143</a:t>
                      </a:r>
                    </a:p>
                  </a:txBody>
                  <a:tcPr>
                    <a:solidFill>
                      <a:srgbClr val="FF00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160-175</a:t>
                      </a:r>
                    </a:p>
                  </a:txBody>
                  <a:tcPr>
                    <a:solidFill>
                      <a:srgbClr val="002060"/>
                    </a:solidFill>
                  </a:tcPr>
                </a:tc>
                <a:extLst>
                  <a:ext uri="{0D108BD9-81ED-4DB2-BD59-A6C34878D82A}">
                    <a16:rowId xmlns:a16="http://schemas.microsoft.com/office/drawing/2014/main" val="3330295177"/>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16-31</a:t>
                      </a:r>
                    </a:p>
                  </a:txBody>
                  <a:tcPr>
                    <a:solidFill>
                      <a:srgbClr val="FFFF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48-63</a:t>
                      </a:r>
                    </a:p>
                  </a:txBody>
                  <a:tcPr>
                    <a:solidFill>
                      <a:srgbClr val="7030A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144-159</a:t>
                      </a: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176-191</a:t>
                      </a:r>
                    </a:p>
                  </a:txBody>
                  <a:tcPr/>
                </a:tc>
                <a:extLst>
                  <a:ext uri="{0D108BD9-81ED-4DB2-BD59-A6C34878D82A}">
                    <a16:rowId xmlns:a16="http://schemas.microsoft.com/office/drawing/2014/main" val="834657371"/>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64-79</a:t>
                      </a:r>
                    </a:p>
                  </a:txBody>
                  <a:tcPr>
                    <a:solidFill>
                      <a:schemeClr val="accent4">
                        <a:lumMod val="5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96-111</a:t>
                      </a:r>
                    </a:p>
                  </a:txBody>
                  <a:tcPr>
                    <a:solidFill>
                      <a:schemeClr val="accent5">
                        <a:lumMod val="40000"/>
                        <a:lumOff val="6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192-207</a:t>
                      </a:r>
                    </a:p>
                  </a:txBody>
                  <a:tcPr>
                    <a:solidFill>
                      <a:schemeClr val="accent6">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224-239</a:t>
                      </a:r>
                    </a:p>
                  </a:txBody>
                  <a:tcPr>
                    <a:solidFill>
                      <a:schemeClr val="accent6">
                        <a:lumMod val="50000"/>
                      </a:schemeClr>
                    </a:solidFill>
                  </a:tcPr>
                </a:tc>
                <a:extLst>
                  <a:ext uri="{0D108BD9-81ED-4DB2-BD59-A6C34878D82A}">
                    <a16:rowId xmlns:a16="http://schemas.microsoft.com/office/drawing/2014/main" val="3941737754"/>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80-95</a:t>
                      </a:r>
                    </a:p>
                  </a:txBody>
                  <a:tcPr>
                    <a:solidFill>
                      <a:schemeClr val="accent5"/>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112-127</a:t>
                      </a:r>
                    </a:p>
                  </a:txBody>
                  <a:tcPr>
                    <a:solidFill>
                      <a:schemeClr val="accent4">
                        <a:lumMod val="75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208-223</a:t>
                      </a:r>
                    </a:p>
                  </a:txBody>
                  <a:tcPr>
                    <a:solidFill>
                      <a:schemeClr val="accent2"/>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240-255</a:t>
                      </a:r>
                    </a:p>
                  </a:txBody>
                  <a:tcPr>
                    <a:solidFill>
                      <a:schemeClr val="accent3">
                        <a:lumMod val="75000"/>
                      </a:schemeClr>
                    </a:solidFill>
                  </a:tcPr>
                </a:tc>
                <a:extLst>
                  <a:ext uri="{0D108BD9-81ED-4DB2-BD59-A6C34878D82A}">
                    <a16:rowId xmlns:a16="http://schemas.microsoft.com/office/drawing/2014/main" val="1202077602"/>
                  </a:ext>
                </a:extLst>
              </a:tr>
            </a:tbl>
          </a:graphicData>
        </a:graphic>
      </p:graphicFrame>
    </p:spTree>
    <p:extLst>
      <p:ext uri="{BB962C8B-B14F-4D97-AF65-F5344CB8AC3E}">
        <p14:creationId xmlns:p14="http://schemas.microsoft.com/office/powerpoint/2010/main" val="2218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71193"/>
            <a:ext cx="6458303" cy="1092577"/>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Visualizing subnets using the Box Method(continue)</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sp>
        <p:nvSpPr>
          <p:cNvPr id="8" name="Google Shape;142;p22">
            <a:extLst>
              <a:ext uri="{FF2B5EF4-FFF2-40B4-BE49-F238E27FC236}">
                <a16:creationId xmlns:a16="http://schemas.microsoft.com/office/drawing/2014/main" id="{C35C7CA4-04E3-20B8-B0FC-E37041F43E25}"/>
              </a:ext>
            </a:extLst>
          </p:cNvPr>
          <p:cNvSpPr txBox="1">
            <a:spLocks/>
          </p:cNvSpPr>
          <p:nvPr/>
        </p:nvSpPr>
        <p:spPr>
          <a:xfrm>
            <a:off x="4314767" y="1441140"/>
            <a:ext cx="1151378" cy="791682"/>
          </a:xfrm>
          <a:prstGeom prst="rect">
            <a:avLst/>
          </a:prstGeom>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/27</a:t>
            </a:r>
          </a:p>
          <a:p>
            <a:pPr algn="l"/>
            <a:r>
              <a:rPr lang="en-US" sz="1200" dirty="0"/>
              <a:t>255.255.255.224</a:t>
            </a:r>
          </a:p>
          <a:p>
            <a:pPr algn="l"/>
            <a:r>
              <a:rPr lang="en-US" sz="1200" b="0" i="0" dirty="0">
                <a:solidFill>
                  <a:srgbClr val="000000"/>
                </a:solidFill>
                <a:effectLst/>
              </a:rPr>
              <a:t>32 hosts</a:t>
            </a:r>
          </a:p>
          <a:p>
            <a:pPr algn="l"/>
            <a:r>
              <a:rPr lang="en-US" sz="1200" dirty="0"/>
              <a:t>8 subnets</a:t>
            </a:r>
            <a:endParaRPr lang="en-US" sz="1200" b="0" i="0" dirty="0">
              <a:solidFill>
                <a:srgbClr val="000000"/>
              </a:solidFill>
              <a:effectLst/>
            </a:endParaRPr>
          </a:p>
        </p:txBody>
      </p:sp>
      <p:sp>
        <p:nvSpPr>
          <p:cNvPr id="9" name="Google Shape;142;p22">
            <a:extLst>
              <a:ext uri="{FF2B5EF4-FFF2-40B4-BE49-F238E27FC236}">
                <a16:creationId xmlns:a16="http://schemas.microsoft.com/office/drawing/2014/main" id="{2DEA9098-A747-38CA-3A77-FBA2731A2A71}"/>
              </a:ext>
            </a:extLst>
          </p:cNvPr>
          <p:cNvSpPr txBox="1">
            <a:spLocks/>
          </p:cNvSpPr>
          <p:nvPr/>
        </p:nvSpPr>
        <p:spPr>
          <a:xfrm>
            <a:off x="234141" y="2747521"/>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boxes into half again, resulting in 16 subnets, each containing 16 addresses.</a:t>
            </a:r>
          </a:p>
        </p:txBody>
      </p:sp>
      <p:sp>
        <p:nvSpPr>
          <p:cNvPr id="11" name="Google Shape;142;p22">
            <a:extLst>
              <a:ext uri="{FF2B5EF4-FFF2-40B4-BE49-F238E27FC236}">
                <a16:creationId xmlns:a16="http://schemas.microsoft.com/office/drawing/2014/main" id="{AADF738E-1125-9059-2BB4-234B5C4690D4}"/>
              </a:ext>
            </a:extLst>
          </p:cNvPr>
          <p:cNvSpPr txBox="1">
            <a:spLocks/>
          </p:cNvSpPr>
          <p:nvPr/>
        </p:nvSpPr>
        <p:spPr>
          <a:xfrm>
            <a:off x="4328214" y="3185505"/>
            <a:ext cx="1151378" cy="712847"/>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/28</a:t>
            </a:r>
          </a:p>
          <a:p>
            <a:pPr algn="l"/>
            <a:r>
              <a:rPr lang="en-US" sz="1200" dirty="0"/>
              <a:t>255.255.255.240</a:t>
            </a:r>
          </a:p>
          <a:p>
            <a:pPr algn="l"/>
            <a:r>
              <a:rPr lang="en-US" sz="1200" b="0" i="0" dirty="0">
                <a:solidFill>
                  <a:srgbClr val="000000"/>
                </a:solidFill>
                <a:effectLst/>
              </a:rPr>
              <a:t>16 hosts</a:t>
            </a:r>
          </a:p>
          <a:p>
            <a:pPr algn="l"/>
            <a:r>
              <a:rPr lang="en-US" sz="1200" dirty="0"/>
              <a:t>16 subnet</a:t>
            </a:r>
            <a:endParaRPr lang="en-US" sz="1200" b="0" i="0" dirty="0">
              <a:solidFill>
                <a:srgbClr val="000000"/>
              </a:solidFill>
              <a:effectLst/>
            </a:endParaRPr>
          </a:p>
        </p:txBody>
      </p:sp>
      <p:sp>
        <p:nvSpPr>
          <p:cNvPr id="2" name="Google Shape;142;p22">
            <a:extLst>
              <a:ext uri="{FF2B5EF4-FFF2-40B4-BE49-F238E27FC236}">
                <a16:creationId xmlns:a16="http://schemas.microsoft.com/office/drawing/2014/main" id="{A0B5BB4A-90E3-C810-F100-F203BDB1DB3A}"/>
              </a:ext>
            </a:extLst>
          </p:cNvPr>
          <p:cNvSpPr txBox="1">
            <a:spLocks/>
          </p:cNvSpPr>
          <p:nvPr/>
        </p:nvSpPr>
        <p:spPr>
          <a:xfrm>
            <a:off x="234141" y="1157344"/>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square into 8 equal parts, resulting in eight subnets, each containing 32 addresses.</a:t>
            </a:r>
          </a:p>
        </p:txBody>
      </p:sp>
      <p:graphicFrame>
        <p:nvGraphicFramePr>
          <p:cNvPr id="4" name="Table 6">
            <a:extLst>
              <a:ext uri="{FF2B5EF4-FFF2-40B4-BE49-F238E27FC236}">
                <a16:creationId xmlns:a16="http://schemas.microsoft.com/office/drawing/2014/main" id="{1F0A054E-EF66-5208-0DF3-86CF03B1F053}"/>
              </a:ext>
            </a:extLst>
          </p:cNvPr>
          <p:cNvGraphicFramePr>
            <a:graphicFrameLocks noGrp="1"/>
          </p:cNvGraphicFramePr>
          <p:nvPr/>
        </p:nvGraphicFramePr>
        <p:xfrm>
          <a:off x="5432128" y="1065107"/>
          <a:ext cx="1569414" cy="1203296"/>
        </p:xfrm>
        <a:graphic>
          <a:graphicData uri="http://schemas.openxmlformats.org/drawingml/2006/table">
            <a:tbl>
              <a:tblPr firstRow="1" bandRow="1">
                <a:tableStyleId>{5C22544A-7EE6-4342-B048-85BDC9FD1C3A}</a:tableStyleId>
              </a:tblPr>
              <a:tblGrid>
                <a:gridCol w="392354">
                  <a:extLst>
                    <a:ext uri="{9D8B030D-6E8A-4147-A177-3AD203B41FA5}">
                      <a16:colId xmlns:a16="http://schemas.microsoft.com/office/drawing/2014/main" val="1914953155"/>
                    </a:ext>
                  </a:extLst>
                </a:gridCol>
                <a:gridCol w="397772">
                  <a:extLst>
                    <a:ext uri="{9D8B030D-6E8A-4147-A177-3AD203B41FA5}">
                      <a16:colId xmlns:a16="http://schemas.microsoft.com/office/drawing/2014/main" val="804412408"/>
                    </a:ext>
                  </a:extLst>
                </a:gridCol>
                <a:gridCol w="386934">
                  <a:extLst>
                    <a:ext uri="{9D8B030D-6E8A-4147-A177-3AD203B41FA5}">
                      <a16:colId xmlns:a16="http://schemas.microsoft.com/office/drawing/2014/main" val="3264545646"/>
                    </a:ext>
                  </a:extLst>
                </a:gridCol>
                <a:gridCol w="392354">
                  <a:extLst>
                    <a:ext uri="{9D8B030D-6E8A-4147-A177-3AD203B41FA5}">
                      <a16:colId xmlns:a16="http://schemas.microsoft.com/office/drawing/2014/main" val="2865479138"/>
                    </a:ext>
                  </a:extLst>
                </a:gridCol>
              </a:tblGrid>
              <a:tr h="619200">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0-31</a:t>
                      </a:r>
                    </a:p>
                  </a:txBody>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32-63</a:t>
                      </a:r>
                    </a:p>
                  </a:txBody>
                  <a:tcPr>
                    <a:solidFill>
                      <a:srgbClr val="92D05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128-159</a:t>
                      </a:r>
                    </a:p>
                  </a:txBody>
                  <a:tcPr>
                    <a:solidFill>
                      <a:srgbClr val="FF00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160-191</a:t>
                      </a:r>
                    </a:p>
                  </a:txBody>
                  <a:tcPr>
                    <a:solidFill>
                      <a:srgbClr val="002060"/>
                    </a:solidFill>
                  </a:tcPr>
                </a:tc>
                <a:extLst>
                  <a:ext uri="{0D108BD9-81ED-4DB2-BD59-A6C34878D82A}">
                    <a16:rowId xmlns:a16="http://schemas.microsoft.com/office/drawing/2014/main" val="3253216713"/>
                  </a:ext>
                </a:extLst>
              </a:tr>
              <a:tr h="584096">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64-95</a:t>
                      </a:r>
                    </a:p>
                  </a:txBody>
                  <a:tcPr>
                    <a:solidFill>
                      <a:srgbClr val="FFFF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96-127</a:t>
                      </a:r>
                    </a:p>
                  </a:txBody>
                  <a:tcPr>
                    <a:solidFill>
                      <a:srgbClr val="7030A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192-223</a:t>
                      </a: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224-255</a:t>
                      </a:r>
                    </a:p>
                  </a:txBody>
                  <a:tcPr/>
                </a:tc>
                <a:extLst>
                  <a:ext uri="{0D108BD9-81ED-4DB2-BD59-A6C34878D82A}">
                    <a16:rowId xmlns:a16="http://schemas.microsoft.com/office/drawing/2014/main" val="257547346"/>
                  </a:ext>
                </a:extLst>
              </a:tr>
            </a:tbl>
          </a:graphicData>
        </a:graphic>
      </p:graphicFrame>
      <p:graphicFrame>
        <p:nvGraphicFramePr>
          <p:cNvPr id="7" name="Table 9">
            <a:extLst>
              <a:ext uri="{FF2B5EF4-FFF2-40B4-BE49-F238E27FC236}">
                <a16:creationId xmlns:a16="http://schemas.microsoft.com/office/drawing/2014/main" id="{12E6CAC1-3E60-514C-E8FE-3A87B3DAF9F9}"/>
              </a:ext>
            </a:extLst>
          </p:cNvPr>
          <p:cNvGraphicFramePr>
            <a:graphicFrameLocks noGrp="1"/>
          </p:cNvGraphicFramePr>
          <p:nvPr/>
        </p:nvGraphicFramePr>
        <p:xfrm>
          <a:off x="5432128" y="2747521"/>
          <a:ext cx="1593960" cy="1517652"/>
        </p:xfrm>
        <a:graphic>
          <a:graphicData uri="http://schemas.openxmlformats.org/drawingml/2006/table">
            <a:tbl>
              <a:tblPr firstRow="1" bandRow="1">
                <a:tableStyleId>{5C22544A-7EE6-4342-B048-85BDC9FD1C3A}</a:tableStyleId>
              </a:tblPr>
              <a:tblGrid>
                <a:gridCol w="398490">
                  <a:extLst>
                    <a:ext uri="{9D8B030D-6E8A-4147-A177-3AD203B41FA5}">
                      <a16:colId xmlns:a16="http://schemas.microsoft.com/office/drawing/2014/main" val="1713300101"/>
                    </a:ext>
                  </a:extLst>
                </a:gridCol>
                <a:gridCol w="398490">
                  <a:extLst>
                    <a:ext uri="{9D8B030D-6E8A-4147-A177-3AD203B41FA5}">
                      <a16:colId xmlns:a16="http://schemas.microsoft.com/office/drawing/2014/main" val="165260874"/>
                    </a:ext>
                  </a:extLst>
                </a:gridCol>
                <a:gridCol w="398490">
                  <a:extLst>
                    <a:ext uri="{9D8B030D-6E8A-4147-A177-3AD203B41FA5}">
                      <a16:colId xmlns:a16="http://schemas.microsoft.com/office/drawing/2014/main" val="647815841"/>
                    </a:ext>
                  </a:extLst>
                </a:gridCol>
                <a:gridCol w="398490">
                  <a:extLst>
                    <a:ext uri="{9D8B030D-6E8A-4147-A177-3AD203B41FA5}">
                      <a16:colId xmlns:a16="http://schemas.microsoft.com/office/drawing/2014/main" val="3369965562"/>
                    </a:ext>
                  </a:extLst>
                </a:gridCol>
              </a:tblGrid>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0-15</a:t>
                      </a:r>
                    </a:p>
                  </a:txBody>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32-47</a:t>
                      </a:r>
                    </a:p>
                  </a:txBody>
                  <a:tcPr>
                    <a:solidFill>
                      <a:srgbClr val="92D05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128-143</a:t>
                      </a:r>
                    </a:p>
                  </a:txBody>
                  <a:tcPr>
                    <a:solidFill>
                      <a:srgbClr val="FF00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160-175</a:t>
                      </a:r>
                    </a:p>
                  </a:txBody>
                  <a:tcPr>
                    <a:solidFill>
                      <a:srgbClr val="002060"/>
                    </a:solidFill>
                  </a:tcPr>
                </a:tc>
                <a:extLst>
                  <a:ext uri="{0D108BD9-81ED-4DB2-BD59-A6C34878D82A}">
                    <a16:rowId xmlns:a16="http://schemas.microsoft.com/office/drawing/2014/main" val="3330295177"/>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16-31</a:t>
                      </a:r>
                    </a:p>
                  </a:txBody>
                  <a:tcPr>
                    <a:solidFill>
                      <a:srgbClr val="FFFF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48-63</a:t>
                      </a:r>
                    </a:p>
                  </a:txBody>
                  <a:tcPr>
                    <a:solidFill>
                      <a:srgbClr val="7030A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144-159</a:t>
                      </a: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176-191</a:t>
                      </a:r>
                    </a:p>
                  </a:txBody>
                  <a:tcPr/>
                </a:tc>
                <a:extLst>
                  <a:ext uri="{0D108BD9-81ED-4DB2-BD59-A6C34878D82A}">
                    <a16:rowId xmlns:a16="http://schemas.microsoft.com/office/drawing/2014/main" val="834657371"/>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64-79</a:t>
                      </a:r>
                    </a:p>
                  </a:txBody>
                  <a:tcPr>
                    <a:solidFill>
                      <a:schemeClr val="accent4">
                        <a:lumMod val="5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96-111</a:t>
                      </a:r>
                    </a:p>
                  </a:txBody>
                  <a:tcPr>
                    <a:solidFill>
                      <a:schemeClr val="accent5">
                        <a:lumMod val="40000"/>
                        <a:lumOff val="6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192-207</a:t>
                      </a:r>
                    </a:p>
                  </a:txBody>
                  <a:tcPr>
                    <a:solidFill>
                      <a:schemeClr val="accent6">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224-239</a:t>
                      </a:r>
                    </a:p>
                  </a:txBody>
                  <a:tcPr>
                    <a:solidFill>
                      <a:schemeClr val="accent6">
                        <a:lumMod val="50000"/>
                      </a:schemeClr>
                    </a:solidFill>
                  </a:tcPr>
                </a:tc>
                <a:extLst>
                  <a:ext uri="{0D108BD9-81ED-4DB2-BD59-A6C34878D82A}">
                    <a16:rowId xmlns:a16="http://schemas.microsoft.com/office/drawing/2014/main" val="3941737754"/>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80-95</a:t>
                      </a:r>
                    </a:p>
                  </a:txBody>
                  <a:tcPr>
                    <a:solidFill>
                      <a:schemeClr val="accent5"/>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112-127</a:t>
                      </a:r>
                    </a:p>
                  </a:txBody>
                  <a:tcPr>
                    <a:solidFill>
                      <a:schemeClr val="accent4">
                        <a:lumMod val="75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208-223</a:t>
                      </a:r>
                    </a:p>
                  </a:txBody>
                  <a:tcPr>
                    <a:solidFill>
                      <a:schemeClr val="accent2"/>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240-255</a:t>
                      </a:r>
                    </a:p>
                  </a:txBody>
                  <a:tcPr>
                    <a:solidFill>
                      <a:schemeClr val="accent3">
                        <a:lumMod val="75000"/>
                      </a:schemeClr>
                    </a:solidFill>
                  </a:tcPr>
                </a:tc>
                <a:extLst>
                  <a:ext uri="{0D108BD9-81ED-4DB2-BD59-A6C34878D82A}">
                    <a16:rowId xmlns:a16="http://schemas.microsoft.com/office/drawing/2014/main" val="1202077602"/>
                  </a:ext>
                </a:extLst>
              </a:tr>
            </a:tbl>
          </a:graphicData>
        </a:graphic>
      </p:graphicFrame>
    </p:spTree>
    <p:extLst>
      <p:ext uri="{BB962C8B-B14F-4D97-AF65-F5344CB8AC3E}">
        <p14:creationId xmlns:p14="http://schemas.microsoft.com/office/powerpoint/2010/main" val="39346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92156"/>
            <a:ext cx="6458303" cy="1400353"/>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Task one:</a:t>
            </a:r>
            <a:br>
              <a:rPr lang="en-US" sz="2000" b="1" dirty="0">
                <a:solidFill>
                  <a:srgbClr val="181A20"/>
                </a:solidFill>
                <a:latin typeface="Open Sans" panose="020B0606030504020204" pitchFamily="34" charset="0"/>
              </a:rPr>
            </a:br>
            <a:r>
              <a:rPr lang="en-US" sz="2000" b="1" dirty="0">
                <a:solidFill>
                  <a:srgbClr val="181A20"/>
                </a:solidFill>
                <a:latin typeface="Open Sans" panose="020B0606030504020204" pitchFamily="34" charset="0"/>
              </a:rPr>
              <a:t>Complete the Visualizing subnets using the Box Method</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sp>
        <p:nvSpPr>
          <p:cNvPr id="8" name="Google Shape;142;p22">
            <a:extLst>
              <a:ext uri="{FF2B5EF4-FFF2-40B4-BE49-F238E27FC236}">
                <a16:creationId xmlns:a16="http://schemas.microsoft.com/office/drawing/2014/main" id="{C35C7CA4-04E3-20B8-B0FC-E37041F43E25}"/>
              </a:ext>
            </a:extLst>
          </p:cNvPr>
          <p:cNvSpPr txBox="1">
            <a:spLocks/>
          </p:cNvSpPr>
          <p:nvPr/>
        </p:nvSpPr>
        <p:spPr>
          <a:xfrm>
            <a:off x="4298940" y="1669390"/>
            <a:ext cx="1151378" cy="791682"/>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/29</a:t>
            </a:r>
          </a:p>
          <a:p>
            <a:pPr algn="l"/>
            <a:r>
              <a:rPr lang="en-US" sz="1200" dirty="0"/>
              <a:t>…..</a:t>
            </a:r>
          </a:p>
          <a:p>
            <a:pPr algn="l"/>
            <a:r>
              <a:rPr lang="en-US" sz="1200" b="0" i="0" dirty="0">
                <a:solidFill>
                  <a:srgbClr val="000000"/>
                </a:solidFill>
                <a:effectLst/>
              </a:rPr>
              <a:t>…..</a:t>
            </a:r>
          </a:p>
        </p:txBody>
      </p:sp>
      <p:sp>
        <p:nvSpPr>
          <p:cNvPr id="11" name="Google Shape;142;p22">
            <a:extLst>
              <a:ext uri="{FF2B5EF4-FFF2-40B4-BE49-F238E27FC236}">
                <a16:creationId xmlns:a16="http://schemas.microsoft.com/office/drawing/2014/main" id="{AADF738E-1125-9059-2BB4-234B5C4690D4}"/>
              </a:ext>
            </a:extLst>
          </p:cNvPr>
          <p:cNvSpPr txBox="1">
            <a:spLocks/>
          </p:cNvSpPr>
          <p:nvPr/>
        </p:nvSpPr>
        <p:spPr>
          <a:xfrm>
            <a:off x="4328214" y="3185505"/>
            <a:ext cx="1151378" cy="712847"/>
          </a:xfrm>
          <a:prstGeom prst="rect">
            <a:avLst/>
          </a:prstGeom>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/30</a:t>
            </a:r>
          </a:p>
          <a:p>
            <a:pPr algn="l"/>
            <a:r>
              <a:rPr lang="en-US" sz="1200" dirty="0"/>
              <a:t>…</a:t>
            </a:r>
          </a:p>
          <a:p>
            <a:pPr algn="l"/>
            <a:r>
              <a:rPr lang="en-US" sz="1200" b="0" i="0" dirty="0">
                <a:solidFill>
                  <a:srgbClr val="000000"/>
                </a:solidFill>
                <a:effectLst/>
              </a:rPr>
              <a:t>…</a:t>
            </a:r>
          </a:p>
        </p:txBody>
      </p:sp>
      <p:graphicFrame>
        <p:nvGraphicFramePr>
          <p:cNvPr id="4" name="Table 6">
            <a:extLst>
              <a:ext uri="{FF2B5EF4-FFF2-40B4-BE49-F238E27FC236}">
                <a16:creationId xmlns:a16="http://schemas.microsoft.com/office/drawing/2014/main" id="{1F0A054E-EF66-5208-0DF3-86CF03B1F053}"/>
              </a:ext>
            </a:extLst>
          </p:cNvPr>
          <p:cNvGraphicFramePr>
            <a:graphicFrameLocks noGrp="1"/>
          </p:cNvGraphicFramePr>
          <p:nvPr>
            <p:extLst>
              <p:ext uri="{D42A27DB-BD31-4B8C-83A1-F6EECF244321}">
                <p14:modId xmlns:p14="http://schemas.microsoft.com/office/powerpoint/2010/main" val="2958151024"/>
              </p:ext>
            </p:extLst>
          </p:nvPr>
        </p:nvGraphicFramePr>
        <p:xfrm>
          <a:off x="5434491" y="1192683"/>
          <a:ext cx="1569414" cy="1203296"/>
        </p:xfrm>
        <a:graphic>
          <a:graphicData uri="http://schemas.openxmlformats.org/drawingml/2006/table">
            <a:tbl>
              <a:tblPr firstRow="1" bandRow="1">
                <a:tableStyleId>{5C22544A-7EE6-4342-B048-85BDC9FD1C3A}</a:tableStyleId>
              </a:tblPr>
              <a:tblGrid>
                <a:gridCol w="392354">
                  <a:extLst>
                    <a:ext uri="{9D8B030D-6E8A-4147-A177-3AD203B41FA5}">
                      <a16:colId xmlns:a16="http://schemas.microsoft.com/office/drawing/2014/main" val="1914953155"/>
                    </a:ext>
                  </a:extLst>
                </a:gridCol>
                <a:gridCol w="397772">
                  <a:extLst>
                    <a:ext uri="{9D8B030D-6E8A-4147-A177-3AD203B41FA5}">
                      <a16:colId xmlns:a16="http://schemas.microsoft.com/office/drawing/2014/main" val="804412408"/>
                    </a:ext>
                  </a:extLst>
                </a:gridCol>
                <a:gridCol w="386934">
                  <a:extLst>
                    <a:ext uri="{9D8B030D-6E8A-4147-A177-3AD203B41FA5}">
                      <a16:colId xmlns:a16="http://schemas.microsoft.com/office/drawing/2014/main" val="3264545646"/>
                    </a:ext>
                  </a:extLst>
                </a:gridCol>
                <a:gridCol w="392354">
                  <a:extLst>
                    <a:ext uri="{9D8B030D-6E8A-4147-A177-3AD203B41FA5}">
                      <a16:colId xmlns:a16="http://schemas.microsoft.com/office/drawing/2014/main" val="2865479138"/>
                    </a:ext>
                  </a:extLst>
                </a:gridCol>
              </a:tblGrid>
              <a:tr h="619200">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92D05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FF00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002060"/>
                    </a:solidFill>
                  </a:tcPr>
                </a:tc>
                <a:extLst>
                  <a:ext uri="{0D108BD9-81ED-4DB2-BD59-A6C34878D82A}">
                    <a16:rowId xmlns:a16="http://schemas.microsoft.com/office/drawing/2014/main" val="3253216713"/>
                  </a:ext>
                </a:extLst>
              </a:tr>
              <a:tr h="584096">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tx1"/>
                        </a:solidFill>
                        <a:latin typeface="+mn-lt"/>
                        <a:ea typeface="+mn-ea"/>
                        <a:cs typeface="+mn-cs"/>
                        <a:sym typeface="Arial"/>
                      </a:endParaRPr>
                    </a:p>
                  </a:txBody>
                  <a:tcPr>
                    <a:solidFill>
                      <a:srgbClr val="FFFF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7030A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extLst>
                  <a:ext uri="{0D108BD9-81ED-4DB2-BD59-A6C34878D82A}">
                    <a16:rowId xmlns:a16="http://schemas.microsoft.com/office/drawing/2014/main" val="257547346"/>
                  </a:ext>
                </a:extLst>
              </a:tr>
            </a:tbl>
          </a:graphicData>
        </a:graphic>
      </p:graphicFrame>
      <p:graphicFrame>
        <p:nvGraphicFramePr>
          <p:cNvPr id="7" name="Table 9">
            <a:extLst>
              <a:ext uri="{FF2B5EF4-FFF2-40B4-BE49-F238E27FC236}">
                <a16:creationId xmlns:a16="http://schemas.microsoft.com/office/drawing/2014/main" id="{12E6CAC1-3E60-514C-E8FE-3A87B3DAF9F9}"/>
              </a:ext>
            </a:extLst>
          </p:cNvPr>
          <p:cNvGraphicFramePr>
            <a:graphicFrameLocks noGrp="1"/>
          </p:cNvGraphicFramePr>
          <p:nvPr>
            <p:extLst>
              <p:ext uri="{D42A27DB-BD31-4B8C-83A1-F6EECF244321}">
                <p14:modId xmlns:p14="http://schemas.microsoft.com/office/powerpoint/2010/main" val="857080325"/>
              </p:ext>
            </p:extLst>
          </p:nvPr>
        </p:nvGraphicFramePr>
        <p:xfrm>
          <a:off x="5432128" y="2747521"/>
          <a:ext cx="1593960" cy="1517652"/>
        </p:xfrm>
        <a:graphic>
          <a:graphicData uri="http://schemas.openxmlformats.org/drawingml/2006/table">
            <a:tbl>
              <a:tblPr firstRow="1" bandRow="1">
                <a:tableStyleId>{5C22544A-7EE6-4342-B048-85BDC9FD1C3A}</a:tableStyleId>
              </a:tblPr>
              <a:tblGrid>
                <a:gridCol w="398490">
                  <a:extLst>
                    <a:ext uri="{9D8B030D-6E8A-4147-A177-3AD203B41FA5}">
                      <a16:colId xmlns:a16="http://schemas.microsoft.com/office/drawing/2014/main" val="1713300101"/>
                    </a:ext>
                  </a:extLst>
                </a:gridCol>
                <a:gridCol w="398490">
                  <a:extLst>
                    <a:ext uri="{9D8B030D-6E8A-4147-A177-3AD203B41FA5}">
                      <a16:colId xmlns:a16="http://schemas.microsoft.com/office/drawing/2014/main" val="165260874"/>
                    </a:ext>
                  </a:extLst>
                </a:gridCol>
                <a:gridCol w="398490">
                  <a:extLst>
                    <a:ext uri="{9D8B030D-6E8A-4147-A177-3AD203B41FA5}">
                      <a16:colId xmlns:a16="http://schemas.microsoft.com/office/drawing/2014/main" val="647815841"/>
                    </a:ext>
                  </a:extLst>
                </a:gridCol>
                <a:gridCol w="398490">
                  <a:extLst>
                    <a:ext uri="{9D8B030D-6E8A-4147-A177-3AD203B41FA5}">
                      <a16:colId xmlns:a16="http://schemas.microsoft.com/office/drawing/2014/main" val="3369965562"/>
                    </a:ext>
                  </a:extLst>
                </a:gridCol>
              </a:tblGrid>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92D05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FF00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002060"/>
                    </a:solidFill>
                  </a:tcPr>
                </a:tc>
                <a:extLst>
                  <a:ext uri="{0D108BD9-81ED-4DB2-BD59-A6C34878D82A}">
                    <a16:rowId xmlns:a16="http://schemas.microsoft.com/office/drawing/2014/main" val="3330295177"/>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tx1"/>
                        </a:solidFill>
                        <a:latin typeface="+mn-lt"/>
                        <a:ea typeface="+mn-ea"/>
                        <a:cs typeface="+mn-cs"/>
                        <a:sym typeface="Arial"/>
                      </a:endParaRPr>
                    </a:p>
                  </a:txBody>
                  <a:tcPr>
                    <a:solidFill>
                      <a:srgbClr val="FFFF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7030A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extLst>
                  <a:ext uri="{0D108BD9-81ED-4DB2-BD59-A6C34878D82A}">
                    <a16:rowId xmlns:a16="http://schemas.microsoft.com/office/drawing/2014/main" val="834657371"/>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5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5">
                        <a:lumMod val="40000"/>
                        <a:lumOff val="6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tx1"/>
                        </a:solidFill>
                        <a:latin typeface="+mn-lt"/>
                        <a:ea typeface="+mn-ea"/>
                        <a:cs typeface="+mn-cs"/>
                        <a:sym typeface="Arial"/>
                      </a:endParaRPr>
                    </a:p>
                  </a:txBody>
                  <a:tcPr>
                    <a:solidFill>
                      <a:schemeClr val="accent6">
                        <a:lumMod val="60000"/>
                        <a:lumOff val="4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6">
                        <a:lumMod val="50000"/>
                      </a:schemeClr>
                    </a:solidFill>
                  </a:tcPr>
                </a:tc>
                <a:extLst>
                  <a:ext uri="{0D108BD9-81ED-4DB2-BD59-A6C34878D82A}">
                    <a16:rowId xmlns:a16="http://schemas.microsoft.com/office/drawing/2014/main" val="3941737754"/>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5"/>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75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2"/>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3">
                        <a:lumMod val="75000"/>
                      </a:schemeClr>
                    </a:solidFill>
                  </a:tcPr>
                </a:tc>
                <a:extLst>
                  <a:ext uri="{0D108BD9-81ED-4DB2-BD59-A6C34878D82A}">
                    <a16:rowId xmlns:a16="http://schemas.microsoft.com/office/drawing/2014/main" val="1202077602"/>
                  </a:ext>
                </a:extLst>
              </a:tr>
            </a:tbl>
          </a:graphicData>
        </a:graphic>
      </p:graphicFrame>
    </p:spTree>
    <p:extLst>
      <p:ext uri="{BB962C8B-B14F-4D97-AF65-F5344CB8AC3E}">
        <p14:creationId xmlns:p14="http://schemas.microsoft.com/office/powerpoint/2010/main" val="4015618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1066</Words>
  <Application>Microsoft Office PowerPoint</Application>
  <PresentationFormat>On-screen Show (16:9)</PresentationFormat>
  <Paragraphs>199</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Inter</vt:lpstr>
      <vt:lpstr>-apple-system</vt:lpstr>
      <vt:lpstr>Google Sans</vt:lpstr>
      <vt:lpstr>Lato</vt:lpstr>
      <vt:lpstr>Arial</vt:lpstr>
      <vt:lpstr>YouTube Sans</vt:lpstr>
      <vt:lpstr>Open Sans</vt:lpstr>
      <vt:lpstr>Simple Light</vt:lpstr>
      <vt:lpstr>THE ROLLING SCOPES SCHOOL</vt:lpstr>
      <vt:lpstr>Classful Subnetting</vt:lpstr>
      <vt:lpstr>Classless Subnetting</vt:lpstr>
      <vt:lpstr>Classful Subnetting Example </vt:lpstr>
      <vt:lpstr>Classless Subnetting Example </vt:lpstr>
      <vt:lpstr>Visualizing subnets using the Box Method </vt:lpstr>
      <vt:lpstr>Visualizing subnets using the Box Method(continue) </vt:lpstr>
      <vt:lpstr>Visualizing subnets using the Box Method(continue) </vt:lpstr>
      <vt:lpstr>Task one: Complete the Visualizing subnets using the Box Method </vt:lpstr>
      <vt:lpstr>Task two </vt:lpstr>
      <vt:lpstr>Task three </vt:lpstr>
      <vt:lpstr>Task four </vt:lpstr>
      <vt:lpstr>Useful Resources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ROLLING SCOPES SCHOOL</dc:title>
  <cp:lastModifiedBy>Эмиль Гарипов</cp:lastModifiedBy>
  <cp:revision>27</cp:revision>
  <dcterms:modified xsi:type="dcterms:W3CDTF">2023-10-29T17:49:48Z</dcterms:modified>
</cp:coreProperties>
</file>