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3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0" r:id="rId12"/>
    <p:sldId id="278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00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a9105b1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a9105b1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39a9bab5e_6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39a9bab5e_6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52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5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67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16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18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33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39a9bab5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39a9bab5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15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is-infrastructure-as-code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cloudskillsboost.google/course_templates/443" TargetMode="External"/><Relationship Id="rId5" Type="http://schemas.openxmlformats.org/officeDocument/2006/relationships/hyperlink" Target="https://azuredevcollege.com/iac-basics-workshop/#azure-resource-manager" TargetMode="External"/><Relationship Id="rId4" Type="http://schemas.openxmlformats.org/officeDocument/2006/relationships/hyperlink" Target="https://www.workshops.aws/categories/Infrastructure%20as%20Cod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39" y="0"/>
            <a:ext cx="83337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60000" y="1295025"/>
            <a:ext cx="54000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10" b="1">
                <a:latin typeface="Inter"/>
                <a:ea typeface="Inter"/>
                <a:cs typeface="Inter"/>
                <a:sym typeface="Inter"/>
              </a:rPr>
              <a:t>THE ROLLING SCOPES SCHOOL</a:t>
            </a:r>
            <a:endParaRPr sz="2510"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38977" y="2211750"/>
            <a:ext cx="5400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Infrastructure as Code &amp; Configuration Management</a:t>
            </a:r>
            <a:endParaRPr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969CDDF7-71B1-7D1C-AD49-1CA220A27A90}"/>
              </a:ext>
            </a:extLst>
          </p:cNvPr>
          <p:cNvSpPr txBox="1">
            <a:spLocks/>
          </p:cNvSpPr>
          <p:nvPr/>
        </p:nvSpPr>
        <p:spPr>
          <a:xfrm>
            <a:off x="0" y="4221617"/>
            <a:ext cx="1902758" cy="46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fr-FR" sz="1600" dirty="0"/>
              <a:t>Emil Garipov</a:t>
            </a:r>
            <a:endParaRPr lang="fr-FR" sz="16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255494" y="452721"/>
            <a:ext cx="6851276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Useful</a:t>
            </a:r>
            <a:r>
              <a:rPr lang="en-US" sz="1200" dirty="0"/>
              <a:t> </a:t>
            </a:r>
            <a:r>
              <a:rPr lang="en-US" sz="1600" b="1" dirty="0"/>
              <a:t>Resources</a:t>
            </a:r>
            <a:endParaRPr sz="16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104426" y="1784842"/>
            <a:ext cx="8441179" cy="2948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What is Infrastructure as Code? (Tutorial)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https://www.freecodecamp.org/news/what-is-infrastructure-as-code/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400" b="1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</a:rPr>
              <a:t> AWS Infrastructure as Code Workshops - </a:t>
            </a: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  <a:hlinkClick r:id="rId4"/>
              </a:rPr>
              <a:t>https://www.workshops.aws/categories/Infrastructure%20as%20Code</a:t>
            </a: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</a:rPr>
              <a:t>Azure Infrastructure as Code Workshop - </a:t>
            </a: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  <a:hlinkClick r:id="rId5"/>
              </a:rPr>
              <a:t>https://azuredevcollege.com/iac-basics-workshop/#azure-resource-manager</a:t>
            </a: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</a:rPr>
              <a:t>Getting Started with Terraform for Google Cloud - </a:t>
            </a: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  <a:hlinkClick r:id="rId6"/>
              </a:rPr>
              <a:t>https://www.cloudskillsboost.google/course_templates/443</a:t>
            </a:r>
            <a:r>
              <a:rPr lang="en-US" sz="1400" b="1" dirty="0">
                <a:solidFill>
                  <a:srgbClr val="0A0A23"/>
                </a:solidFill>
                <a:latin typeface="Lato" panose="020B0604020202020204" pitchFamily="34" charset="0"/>
              </a:rPr>
              <a:t> </a:t>
            </a:r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Google Shape;103;p19">
            <a:extLst>
              <a:ext uri="{FF2B5EF4-FFF2-40B4-BE49-F238E27FC236}">
                <a16:creationId xmlns:a16="http://schemas.microsoft.com/office/drawing/2014/main" id="{A8ECCACE-893B-780B-F9DC-07277AB6574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5863" y="345470"/>
            <a:ext cx="1715103" cy="1439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635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27;p34">
            <a:extLst>
              <a:ext uri="{FF2B5EF4-FFF2-40B4-BE49-F238E27FC236}">
                <a16:creationId xmlns:a16="http://schemas.microsoft.com/office/drawing/2014/main" id="{9E1C5ECF-A3F9-FF8A-8D57-34F6E613A3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1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ctrTitle" idx="4294967295"/>
          </p:nvPr>
        </p:nvSpPr>
        <p:spPr>
          <a:xfrm>
            <a:off x="1638526" y="2001489"/>
            <a:ext cx="5400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09" b="1" dirty="0">
                <a:latin typeface="Inter"/>
                <a:ea typeface="Inter"/>
                <a:cs typeface="Inter"/>
                <a:sym typeface="Inter"/>
              </a:rPr>
              <a:t>Thank you</a:t>
            </a:r>
            <a:endParaRPr sz="3509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89;p18">
            <a:extLst>
              <a:ext uri="{FF2B5EF4-FFF2-40B4-BE49-F238E27FC236}">
                <a16:creationId xmlns:a16="http://schemas.microsoft.com/office/drawing/2014/main" id="{73B82D74-2982-BBEE-883A-74CAEEB784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075" y="1026685"/>
            <a:ext cx="1556150" cy="1949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Google Shape;195;p30"/>
          <p:cNvSpPr txBox="1">
            <a:spLocks noGrp="1"/>
          </p:cNvSpPr>
          <p:nvPr>
            <p:ph type="ctrTitle" idx="4294967295"/>
          </p:nvPr>
        </p:nvSpPr>
        <p:spPr>
          <a:xfrm>
            <a:off x="5018178" y="1666445"/>
            <a:ext cx="4125822" cy="90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2000" dirty="0"/>
              <a:t>Write a code to manage infrastructure</a:t>
            </a:r>
            <a:br>
              <a:rPr lang="en-US" dirty="0"/>
            </a:br>
            <a:endParaRPr dirty="0"/>
          </a:p>
        </p:txBody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360000" y="437850"/>
            <a:ext cx="5067900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effectLst/>
              </a:rPr>
              <a:t>Introduction to Infrastructure as Code</a:t>
            </a:r>
            <a:endParaRPr sz="19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195;p30">
            <a:extLst>
              <a:ext uri="{FF2B5EF4-FFF2-40B4-BE49-F238E27FC236}">
                <a16:creationId xmlns:a16="http://schemas.microsoft.com/office/drawing/2014/main" id="{B38769C7-039E-45D0-72F3-1F30C0FCAB2B}"/>
              </a:ext>
            </a:extLst>
          </p:cNvPr>
          <p:cNvSpPr txBox="1">
            <a:spLocks/>
          </p:cNvSpPr>
          <p:nvPr/>
        </p:nvSpPr>
        <p:spPr>
          <a:xfrm>
            <a:off x="1507571" y="1713048"/>
            <a:ext cx="4152715" cy="88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 err="1"/>
              <a:t>IaC</a:t>
            </a:r>
            <a:r>
              <a:rPr lang="en-US" sz="2700" dirty="0"/>
              <a:t> </a:t>
            </a:r>
            <a:r>
              <a:rPr lang="en-US" sz="2700" dirty="0" err="1"/>
              <a:t>defenition</a:t>
            </a:r>
            <a:endParaRPr lang="en-US" sz="27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A diagram of a computer network&#10;&#10;Description automatically generated with low confidence">
            <a:extLst>
              <a:ext uri="{FF2B5EF4-FFF2-40B4-BE49-F238E27FC236}">
                <a16:creationId xmlns:a16="http://schemas.microsoft.com/office/drawing/2014/main" id="{7A6CC2BC-42E4-497C-26EA-D16032066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66" y="2483573"/>
            <a:ext cx="3986211" cy="1993105"/>
          </a:xfrm>
          <a:prstGeom prst="rect">
            <a:avLst/>
          </a:prstGeom>
          <a:noFill/>
        </p:spPr>
      </p:pic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249112" y="2304309"/>
            <a:ext cx="4246460" cy="2479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Infrastructure as Code (</a:t>
            </a:r>
            <a:r>
              <a:rPr lang="en-US" sz="1400" b="0" i="0" dirty="0" err="1">
                <a:effectLst/>
              </a:rPr>
              <a:t>IaC</a:t>
            </a:r>
            <a:r>
              <a:rPr lang="en-US" sz="1400" b="0" i="0" dirty="0">
                <a:effectLst/>
              </a:rPr>
              <a:t>) is a </a:t>
            </a:r>
            <a:r>
              <a:rPr lang="en-US" sz="1400" dirty="0"/>
              <a:t>technology</a:t>
            </a:r>
            <a:r>
              <a:rPr lang="en-US" sz="1400" b="0" i="0" dirty="0">
                <a:effectLst/>
              </a:rPr>
              <a:t> that allows you to manage and provision infrastructure resources using code.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This means that instead of manually configuring servers, networks, and other infrastructure components, you can use code to automate the process.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This code can be version-controlled, tested, and deployed just like any other software code.</a:t>
            </a:r>
            <a:endParaRPr lang="en-US" sz="1400" b="1" dirty="0"/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" name="Google Shape;93;p18">
            <a:extLst>
              <a:ext uri="{FF2B5EF4-FFF2-40B4-BE49-F238E27FC236}">
                <a16:creationId xmlns:a16="http://schemas.microsoft.com/office/drawing/2014/main" id="{0ACD14C9-EB18-7E26-4EE1-57735C3229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788" y="144867"/>
            <a:ext cx="2550250" cy="162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360000" y="437850"/>
            <a:ext cx="5067900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effectLst/>
              </a:rPr>
              <a:t>Key Concepts of Infrastructure as Code</a:t>
            </a:r>
            <a:endParaRPr sz="19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360000" y="1848150"/>
            <a:ext cx="4413705" cy="2595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Declarative Configuration</a:t>
            </a:r>
            <a:endParaRPr lang="en-US" sz="2000" b="0" i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Desired State Configuration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Idempotency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Immutability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Configuration Management</a:t>
            </a:r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" name="Google Shape;107;p19">
            <a:extLst>
              <a:ext uri="{FF2B5EF4-FFF2-40B4-BE49-F238E27FC236}">
                <a16:creationId xmlns:a16="http://schemas.microsoft.com/office/drawing/2014/main" id="{AE74547A-9A97-FD2C-084F-389091DE49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388" y="1997208"/>
            <a:ext cx="2653782" cy="2312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0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360000" y="437850"/>
            <a:ext cx="5067900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effectLst/>
              </a:rPr>
              <a:t>Benefits of Infrastructure as Code</a:t>
            </a:r>
            <a:endParaRPr sz="19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832813" y="1777022"/>
            <a:ext cx="3416457" cy="2928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Consistency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Reproducibility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Scalability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Version control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Collaboration</a:t>
            </a:r>
            <a:endParaRPr lang="en-US" sz="2000" b="0" i="0" dirty="0">
              <a:effectLst/>
            </a:endParaRPr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 descr="A picture containing text, screenshot, software, operating system&#10;&#10;Description automatically generated">
            <a:extLst>
              <a:ext uri="{FF2B5EF4-FFF2-40B4-BE49-F238E27FC236}">
                <a16:creationId xmlns:a16="http://schemas.microsoft.com/office/drawing/2014/main" id="{34C03F8A-E08F-7AF9-5B9B-1D2210E65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94" y="1512185"/>
            <a:ext cx="3328756" cy="3328756"/>
          </a:xfrm>
          <a:prstGeom prst="rect">
            <a:avLst/>
          </a:prstGeom>
        </p:spPr>
      </p:pic>
      <p:pic>
        <p:nvPicPr>
          <p:cNvPr id="3" name="Google Shape;121;p20">
            <a:extLst>
              <a:ext uri="{FF2B5EF4-FFF2-40B4-BE49-F238E27FC236}">
                <a16:creationId xmlns:a16="http://schemas.microsoft.com/office/drawing/2014/main" id="{DA1AC6DA-92DB-C990-0819-AE3FD530DF8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414" y="175203"/>
            <a:ext cx="1058441" cy="1373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6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151570" y="483888"/>
            <a:ext cx="5738242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effectLst/>
              </a:rPr>
              <a:t>What can infrastructure be used for as code?</a:t>
            </a:r>
            <a:endParaRPr sz="19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576040" y="1901936"/>
            <a:ext cx="3267636" cy="2773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Virtual machines</a:t>
            </a:r>
            <a:endParaRPr lang="en-US" sz="2000" b="0" i="0" dirty="0"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Containers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Network infrastructure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Databases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Security</a:t>
            </a:r>
            <a:endParaRPr lang="en-US" sz="2000" dirty="0"/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" name="Google Shape;195;p30">
            <a:extLst>
              <a:ext uri="{FF2B5EF4-FFF2-40B4-BE49-F238E27FC236}">
                <a16:creationId xmlns:a16="http://schemas.microsoft.com/office/drawing/2014/main" id="{CC8E4C4A-58D5-C09B-B532-93015770286E}"/>
              </a:ext>
            </a:extLst>
          </p:cNvPr>
          <p:cNvSpPr txBox="1">
            <a:spLocks/>
          </p:cNvSpPr>
          <p:nvPr/>
        </p:nvSpPr>
        <p:spPr>
          <a:xfrm>
            <a:off x="230325" y="1245552"/>
            <a:ext cx="5119256" cy="93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200" dirty="0">
                <a:solidFill>
                  <a:srgbClr val="181A20"/>
                </a:solidFill>
                <a:latin typeface="Open Sans" panose="020B0606030504020204" pitchFamily="34" charset="0"/>
              </a:rPr>
              <a:t>I</a:t>
            </a:r>
            <a:r>
              <a:rPr lang="en-US" sz="6200" b="0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nfrastructure components</a:t>
            </a:r>
            <a:endParaRPr lang="en-US" sz="62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CD04506-F134-362A-91C6-2F9C0D962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90" y="1882587"/>
            <a:ext cx="3960585" cy="3049651"/>
          </a:xfrm>
          <a:prstGeom prst="rect">
            <a:avLst/>
          </a:prstGeom>
          <a:noFill/>
        </p:spPr>
      </p:pic>
      <p:pic>
        <p:nvPicPr>
          <p:cNvPr id="7" name="Google Shape;128;p21">
            <a:extLst>
              <a:ext uri="{FF2B5EF4-FFF2-40B4-BE49-F238E27FC236}">
                <a16:creationId xmlns:a16="http://schemas.microsoft.com/office/drawing/2014/main" id="{297C0108-9502-40C3-D11D-949B7B3DB9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104" y="451975"/>
            <a:ext cx="2388657" cy="1284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2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-43490" y="483888"/>
            <a:ext cx="6255954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kern="1200" cap="none" spc="100" baseline="0" dirty="0">
                <a:effectLst/>
                <a:latin typeface="+mj-lt"/>
                <a:ea typeface="+mj-ea"/>
                <a:cs typeface="+mj-cs"/>
              </a:rPr>
              <a:t>Some popular Infrastructure as Code Tools</a:t>
            </a:r>
            <a:endParaRPr sz="19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309506" y="2327550"/>
            <a:ext cx="3374569" cy="283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Terraform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Ansible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Chef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Puppet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Saltstack</a:t>
            </a:r>
            <a:endParaRPr lang="en-US" sz="2000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AWS CloudFormation</a:t>
            </a:r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420C70EE-6D3F-A6B4-45E0-872CF5A9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90" y="2033947"/>
            <a:ext cx="4954152" cy="2749553"/>
          </a:xfrm>
          <a:prstGeom prst="rect">
            <a:avLst/>
          </a:prstGeom>
          <a:noFill/>
        </p:spPr>
      </p:pic>
      <p:pic>
        <p:nvPicPr>
          <p:cNvPr id="6" name="Google Shape;123;p20">
            <a:extLst>
              <a:ext uri="{FF2B5EF4-FFF2-40B4-BE49-F238E27FC236}">
                <a16:creationId xmlns:a16="http://schemas.microsoft.com/office/drawing/2014/main" id="{B45648A1-A4B7-908A-52B5-B4F8DD7B48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253" y="360000"/>
            <a:ext cx="1889313" cy="1346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11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-43490" y="483888"/>
            <a:ext cx="6255954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kern="1200" cap="none" spc="100" baseline="0" dirty="0">
                <a:effectLst/>
                <a:latin typeface="+mj-lt"/>
                <a:ea typeface="+mj-ea"/>
                <a:cs typeface="+mj-cs"/>
              </a:rPr>
              <a:t>What are the benefits of using Terraform?</a:t>
            </a:r>
            <a:endParaRPr sz="19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457424" y="1784842"/>
            <a:ext cx="3374569" cy="283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Infrastructure as Code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Multi-Cloud Support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Declarative Syntax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Modular Architecture</a:t>
            </a:r>
            <a:r>
              <a:rPr lang="en-US" sz="2000" b="0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Plan and Apply</a:t>
            </a:r>
            <a:endParaRPr lang="en-US" sz="2000" b="0" i="0" dirty="0">
              <a:solidFill>
                <a:srgbClr val="181A20"/>
              </a:solidFill>
              <a:effectLst/>
              <a:latin typeface="Open Sans" panose="020B0606030504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181A20"/>
                </a:solidFill>
                <a:effectLst/>
                <a:latin typeface="Open Sans" panose="020B0606030504020204" pitchFamily="34" charset="0"/>
              </a:rPr>
              <a:t>State Management</a:t>
            </a:r>
            <a:endParaRPr lang="en-US" sz="2000" b="1" dirty="0"/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 descr="A picture containing text, screenshot, graphics, graphic design&#10;&#10;Description automatically generated">
            <a:extLst>
              <a:ext uri="{FF2B5EF4-FFF2-40B4-BE49-F238E27FC236}">
                <a16:creationId xmlns:a16="http://schemas.microsoft.com/office/drawing/2014/main" id="{87142AEC-06CF-93BE-23CD-5E57FBBF2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19" y="2040336"/>
            <a:ext cx="4509182" cy="2491323"/>
          </a:xfrm>
          <a:prstGeom prst="rect">
            <a:avLst/>
          </a:prstGeom>
          <a:noFill/>
        </p:spPr>
      </p:pic>
      <p:pic>
        <p:nvPicPr>
          <p:cNvPr id="4" name="Google Shape;92;p18">
            <a:extLst>
              <a:ext uri="{FF2B5EF4-FFF2-40B4-BE49-F238E27FC236}">
                <a16:creationId xmlns:a16="http://schemas.microsoft.com/office/drawing/2014/main" id="{B10E31ED-0CD2-4776-D4E0-13D980E522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798" y="483888"/>
            <a:ext cx="1556150" cy="121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87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2235786" y="409782"/>
            <a:ext cx="6255954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kern="1200" cap="none" spc="100" baseline="0" dirty="0">
                <a:effectLst/>
                <a:latin typeface="+mj-lt"/>
                <a:ea typeface="+mj-ea"/>
                <a:cs typeface="+mj-cs"/>
              </a:rPr>
              <a:t>Demo</a:t>
            </a:r>
            <a:endParaRPr sz="19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104427" y="1784842"/>
            <a:ext cx="4262717" cy="2948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Create EC2 Instance t2.micro:</a:t>
            </a:r>
          </a:p>
          <a:p>
            <a:pPr marL="971550" lvl="2" indent="-514350">
              <a:lnSpc>
                <a:spcPct val="100000"/>
              </a:lnSpc>
              <a:spcBef>
                <a:spcPts val="264"/>
              </a:spcBef>
              <a:spcAft>
                <a:spcPts val="300"/>
              </a:spcAft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Ubuntu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1F2328"/>
                </a:solidFill>
                <a:latin typeface="-apple-system"/>
              </a:rPr>
              <a:t>EC2 Ubuntu there must be incoming access: to the TCP/22 and any outgoing access.</a:t>
            </a:r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 descr="A picture containing text, screenshot, graphics, graphic design&#10;&#10;Description automatically generated">
            <a:extLst>
              <a:ext uri="{FF2B5EF4-FFF2-40B4-BE49-F238E27FC236}">
                <a16:creationId xmlns:a16="http://schemas.microsoft.com/office/drawing/2014/main" id="{87142AEC-06CF-93BE-23CD-5E57FBBF2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58" y="1986549"/>
            <a:ext cx="3912887" cy="2161870"/>
          </a:xfrm>
          <a:prstGeom prst="rect">
            <a:avLst/>
          </a:prstGeom>
          <a:noFill/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A788C946-83BF-29C3-58E9-BCEFE2E3491F}"/>
              </a:ext>
            </a:extLst>
          </p:cNvPr>
          <p:cNvSpPr txBox="1">
            <a:spLocks/>
          </p:cNvSpPr>
          <p:nvPr/>
        </p:nvSpPr>
        <p:spPr>
          <a:xfrm>
            <a:off x="1503629" y="1413864"/>
            <a:ext cx="1464314" cy="27754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b="1" dirty="0"/>
              <a:t>Task</a:t>
            </a:r>
          </a:p>
        </p:txBody>
      </p:sp>
      <p:pic>
        <p:nvPicPr>
          <p:cNvPr id="6" name="Google Shape;94;p18">
            <a:extLst>
              <a:ext uri="{FF2B5EF4-FFF2-40B4-BE49-F238E27FC236}">
                <a16:creationId xmlns:a16="http://schemas.microsoft.com/office/drawing/2014/main" id="{73B36ACE-A6B3-C578-D5DD-1E8A9A636E7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620" y="377678"/>
            <a:ext cx="1295695" cy="1424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71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3522750" y="0"/>
            <a:ext cx="5646750" cy="5165700"/>
          </a:xfrm>
          <a:custGeom>
            <a:avLst/>
            <a:gdLst/>
            <a:ahLst/>
            <a:cxnLst/>
            <a:rect l="l" t="t" r="r" b="b"/>
            <a:pathLst>
              <a:path w="225870" h="206628" extrusionOk="0">
                <a:moveTo>
                  <a:pt x="0" y="206036"/>
                </a:moveTo>
                <a:lnTo>
                  <a:pt x="194787" y="0"/>
                </a:lnTo>
                <a:lnTo>
                  <a:pt x="225870" y="0"/>
                </a:lnTo>
                <a:lnTo>
                  <a:pt x="225574" y="206628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Google Shape;196;p30"/>
          <p:cNvSpPr/>
          <p:nvPr/>
        </p:nvSpPr>
        <p:spPr>
          <a:xfrm>
            <a:off x="-7600" y="360000"/>
            <a:ext cx="6184175" cy="616300"/>
          </a:xfrm>
          <a:custGeom>
            <a:avLst/>
            <a:gdLst/>
            <a:ahLst/>
            <a:cxnLst/>
            <a:rect l="l" t="t" r="r" b="b"/>
            <a:pathLst>
              <a:path w="247367" h="24652" extrusionOk="0">
                <a:moveTo>
                  <a:pt x="247367" y="722"/>
                </a:moveTo>
                <a:lnTo>
                  <a:pt x="227826" y="24037"/>
                </a:lnTo>
                <a:lnTo>
                  <a:pt x="0" y="24652"/>
                </a:lnTo>
                <a:lnTo>
                  <a:pt x="0" y="0"/>
                </a:lnTo>
                <a:close/>
              </a:path>
            </a:pathLst>
          </a:custGeom>
          <a:solidFill>
            <a:srgbClr val="FFDB1F"/>
          </a:solidFill>
          <a:ln w="9525" cap="flat" cmpd="sng">
            <a:solidFill>
              <a:srgbClr val="FFDB1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Google Shape;197;p30"/>
          <p:cNvSpPr txBox="1">
            <a:spLocks noGrp="1"/>
          </p:cNvSpPr>
          <p:nvPr>
            <p:ph type="ctrTitle" idx="4294967295"/>
          </p:nvPr>
        </p:nvSpPr>
        <p:spPr>
          <a:xfrm>
            <a:off x="0" y="396583"/>
            <a:ext cx="6851276" cy="43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effectLst/>
                <a:latin typeface="Open Sans" panose="020B0606030504020204" pitchFamily="34" charset="0"/>
              </a:rPr>
              <a:t>Best practices for implementing Infrastructure as Code</a:t>
            </a:r>
            <a:endParaRPr sz="16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EDEDF8B9-B835-D494-EC66-45CCE5004C1E}"/>
              </a:ext>
            </a:extLst>
          </p:cNvPr>
          <p:cNvSpPr txBox="1">
            <a:spLocks/>
          </p:cNvSpPr>
          <p:nvPr/>
        </p:nvSpPr>
        <p:spPr>
          <a:xfrm>
            <a:off x="104427" y="1784842"/>
            <a:ext cx="4262717" cy="2948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Reusable code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Version control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Using modules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Infrastructure Testing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Continuous Integration and Deployment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Store state file remotely</a:t>
            </a:r>
          </a:p>
          <a:p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D355BD85-8838-C316-D30B-07491B19B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97" y="1714500"/>
            <a:ext cx="4515528" cy="2506117"/>
          </a:xfrm>
          <a:prstGeom prst="rect">
            <a:avLst/>
          </a:prstGeom>
          <a:noFill/>
        </p:spPr>
      </p:pic>
      <p:pic>
        <p:nvPicPr>
          <p:cNvPr id="6" name="Google Shape;129;p21">
            <a:extLst>
              <a:ext uri="{FF2B5EF4-FFF2-40B4-BE49-F238E27FC236}">
                <a16:creationId xmlns:a16="http://schemas.microsoft.com/office/drawing/2014/main" id="{36D4ED4A-1D7A-1240-1666-7AC886BD74C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561" y="178620"/>
            <a:ext cx="1928952" cy="1385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5271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305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-apple-system</vt:lpstr>
      <vt:lpstr>Open Sans</vt:lpstr>
      <vt:lpstr>Inter</vt:lpstr>
      <vt:lpstr>Lato</vt:lpstr>
      <vt:lpstr>Simple Light</vt:lpstr>
      <vt:lpstr>THE ROLLING SCOPES SCHOOL</vt:lpstr>
      <vt:lpstr>Write a code to manage infrastructure </vt:lpstr>
      <vt:lpstr>Key Concepts of Infrastructure as Code</vt:lpstr>
      <vt:lpstr>Benefits of Infrastructure as Code</vt:lpstr>
      <vt:lpstr>What can infrastructure be used for as code?</vt:lpstr>
      <vt:lpstr>Some popular Infrastructure as Code Tools</vt:lpstr>
      <vt:lpstr>What are the benefits of using Terraform?</vt:lpstr>
      <vt:lpstr>Demo</vt:lpstr>
      <vt:lpstr>Best practices for implementing Infrastructure as Code</vt:lpstr>
      <vt:lpstr>Useful Resources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ROLLING SCOPES SCHOOL</dc:title>
  <cp:lastModifiedBy>Эмиль Гарипов</cp:lastModifiedBy>
  <cp:revision>4</cp:revision>
  <dcterms:modified xsi:type="dcterms:W3CDTF">2023-09-12T15:26:50Z</dcterms:modified>
</cp:coreProperties>
</file>