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73" r:id="rId3"/>
    <p:sldId id="280" r:id="rId4"/>
    <p:sldId id="281" r:id="rId5"/>
    <p:sldId id="282" r:id="rId6"/>
    <p:sldId id="283" r:id="rId7"/>
    <p:sldId id="284" r:id="rId8"/>
    <p:sldId id="285" r:id="rId9"/>
    <p:sldId id="286" r:id="rId10"/>
    <p:sldId id="288" r:id="rId11"/>
    <p:sldId id="287" r:id="rId12"/>
    <p:sldId id="260" r:id="rId13"/>
    <p:sldId id="278" r:id="rId14"/>
  </p:sldIdLst>
  <p:sldSz cx="9144000" cy="5143500" type="screen16x9"/>
  <p:notesSz cx="6858000" cy="9144000"/>
  <p:embeddedFontLst>
    <p:embeddedFont>
      <p:font typeface="Inter" panose="020B0604020202020204" charset="0"/>
      <p:regular r:id="rId16"/>
      <p:bold r:id="rId17"/>
    </p:embeddedFont>
    <p:embeddedFont>
      <p:font typeface="Lato" panose="020F0502020204030203" pitchFamily="3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8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17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009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fa9105b10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fa9105b1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39a9bab5e_6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39a9bab5e_6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52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75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67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164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182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330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39a9bab5e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39a9bab5e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15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course/networking-basics?courseLang=en-US"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hyperlink" Target="https://www.freecodecamp.org/news/free-computer-networking-cours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B1F"/>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69139" y="0"/>
            <a:ext cx="8333773" cy="5143500"/>
          </a:xfrm>
          <a:prstGeom prst="rect">
            <a:avLst/>
          </a:prstGeom>
          <a:noFill/>
          <a:ln>
            <a:noFill/>
          </a:ln>
        </p:spPr>
      </p:pic>
      <p:sp>
        <p:nvSpPr>
          <p:cNvPr id="55" name="Google Shape;55;p13"/>
          <p:cNvSpPr txBox="1">
            <a:spLocks noGrp="1"/>
          </p:cNvSpPr>
          <p:nvPr>
            <p:ph type="ctrTitle"/>
          </p:nvPr>
        </p:nvSpPr>
        <p:spPr>
          <a:xfrm>
            <a:off x="360000" y="1295025"/>
            <a:ext cx="5400000" cy="7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ru" sz="2510" b="1" dirty="0">
                <a:latin typeface="Inter"/>
                <a:ea typeface="Inter"/>
                <a:cs typeface="Inter"/>
                <a:sym typeface="Inter"/>
              </a:rPr>
              <a:t>THE ROLLING SCOPES SCHOOL</a:t>
            </a:r>
            <a:endParaRPr sz="2510" b="1" dirty="0">
              <a:latin typeface="Inter"/>
              <a:ea typeface="Inter"/>
              <a:cs typeface="Inter"/>
              <a:sym typeface="Inter"/>
            </a:endParaRPr>
          </a:p>
        </p:txBody>
      </p:sp>
      <p:sp>
        <p:nvSpPr>
          <p:cNvPr id="56" name="Google Shape;56;p13"/>
          <p:cNvSpPr txBox="1">
            <a:spLocks noGrp="1"/>
          </p:cNvSpPr>
          <p:nvPr>
            <p:ph type="subTitle" idx="1"/>
          </p:nvPr>
        </p:nvSpPr>
        <p:spPr>
          <a:xfrm>
            <a:off x="238977" y="2211750"/>
            <a:ext cx="5400000" cy="720000"/>
          </a:xfrm>
          <a:prstGeom prst="rect">
            <a:avLst/>
          </a:prstGeom>
        </p:spPr>
        <p:txBody>
          <a:bodyPr spcFirstLastPara="1" wrap="square" lIns="91425" tIns="91425" rIns="91425" bIns="91425" anchor="t" anchorCtr="0">
            <a:normAutofit/>
          </a:bodyPr>
          <a:lstStyle/>
          <a:p>
            <a:r>
              <a:rPr lang="en-US" b="1" i="0" dirty="0">
                <a:solidFill>
                  <a:srgbClr val="181A20"/>
                </a:solidFill>
                <a:effectLst/>
                <a:latin typeface="Open Sans" panose="020B0606030504020204" pitchFamily="34" charset="0"/>
              </a:rPr>
              <a:t>Computer Networking</a:t>
            </a:r>
          </a:p>
        </p:txBody>
      </p:sp>
      <p:sp>
        <p:nvSpPr>
          <p:cNvPr id="2" name="Google Shape;56;p13">
            <a:extLst>
              <a:ext uri="{FF2B5EF4-FFF2-40B4-BE49-F238E27FC236}">
                <a16:creationId xmlns:a16="http://schemas.microsoft.com/office/drawing/2014/main" id="{969CDDF7-71B1-7D1C-AD49-1CA220A27A90}"/>
              </a:ext>
            </a:extLst>
          </p:cNvPr>
          <p:cNvSpPr txBox="1">
            <a:spLocks/>
          </p:cNvSpPr>
          <p:nvPr/>
        </p:nvSpPr>
        <p:spPr>
          <a:xfrm>
            <a:off x="0" y="4221617"/>
            <a:ext cx="1902758" cy="46468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fr-FR" sz="1600" dirty="0"/>
              <a:t>Emil Garipov</a:t>
            </a:r>
            <a:endParaRPr lang="fr-FR" sz="1600" dirty="0">
              <a:solidFill>
                <a:schemeClr val="lt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0" y="396583"/>
            <a:ext cx="6851276" cy="49241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2000" b="1" i="0" dirty="0">
                <a:solidFill>
                  <a:srgbClr val="181A20"/>
                </a:solidFill>
                <a:effectLst/>
                <a:latin typeface="Open Sans" panose="020B0606030504020204" pitchFamily="34" charset="0"/>
              </a:rPr>
              <a:t>Layer 7: Application Layer</a:t>
            </a:r>
            <a:endParaRPr sz="20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97324" y="1563667"/>
            <a:ext cx="5355079" cy="3380858"/>
          </a:xfrm>
          <a:prstGeom prst="rect">
            <a:avLst/>
          </a:prstGeom>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buFont typeface="+mj-lt"/>
              <a:buAutoNum type="arabicPeriod"/>
            </a:pPr>
            <a:r>
              <a:rPr lang="en-US" sz="4000" b="1" i="0" dirty="0">
                <a:solidFill>
                  <a:srgbClr val="374151"/>
                </a:solidFill>
                <a:effectLst/>
                <a:latin typeface="Söhne"/>
              </a:rPr>
              <a:t>Interface with User and Application Programs:</a:t>
            </a:r>
            <a:r>
              <a:rPr lang="en-US" sz="4000" b="0" i="0" dirty="0">
                <a:solidFill>
                  <a:srgbClr val="374151"/>
                </a:solidFill>
                <a:effectLst/>
                <a:latin typeface="Söhne"/>
              </a:rPr>
              <a:t> The Application Layer serves as the interface between the user or application and the lower layers of the OSI model. It allows users and applications to access network services and resources.</a:t>
            </a:r>
          </a:p>
          <a:p>
            <a:pPr algn="l">
              <a:lnSpc>
                <a:spcPct val="170000"/>
              </a:lnSpc>
              <a:buFont typeface="+mj-lt"/>
              <a:buAutoNum type="arabicPeriod"/>
            </a:pPr>
            <a:r>
              <a:rPr lang="en-US" sz="4000" b="1" i="0" dirty="0">
                <a:solidFill>
                  <a:srgbClr val="374151"/>
                </a:solidFill>
                <a:effectLst/>
                <a:latin typeface="Söhne"/>
              </a:rPr>
              <a:t>Data Representation and Encoding:</a:t>
            </a:r>
            <a:r>
              <a:rPr lang="en-US" sz="4000" b="0" i="0" dirty="0">
                <a:solidFill>
                  <a:srgbClr val="374151"/>
                </a:solidFill>
                <a:effectLst/>
                <a:latin typeface="Söhne"/>
              </a:rPr>
              <a:t> It is responsible for data encoding and representation, ensuring that data from different sources can be understood and processed correctly. This includes character encoding, data compression, and data translation.</a:t>
            </a:r>
          </a:p>
          <a:p>
            <a:pPr algn="l">
              <a:lnSpc>
                <a:spcPct val="170000"/>
              </a:lnSpc>
              <a:buFont typeface="+mj-lt"/>
              <a:buAutoNum type="arabicPeriod"/>
            </a:pPr>
            <a:r>
              <a:rPr lang="en-US" sz="4000" b="1" i="0" dirty="0">
                <a:solidFill>
                  <a:srgbClr val="374151"/>
                </a:solidFill>
                <a:effectLst/>
                <a:latin typeface="Söhne"/>
              </a:rPr>
              <a:t>Data Exchange and Synchronization:</a:t>
            </a:r>
            <a:r>
              <a:rPr lang="en-US" sz="4000" b="0" i="0" dirty="0">
                <a:solidFill>
                  <a:srgbClr val="374151"/>
                </a:solidFill>
                <a:effectLst/>
                <a:latin typeface="Söhne"/>
              </a:rPr>
              <a:t> The Application Layer ensures that data is exchanged correctly between different systems, including data synchronization and flow control mechanisms.</a:t>
            </a:r>
          </a:p>
          <a:p>
            <a:pPr algn="l">
              <a:lnSpc>
                <a:spcPct val="170000"/>
              </a:lnSpc>
              <a:buFont typeface="+mj-lt"/>
              <a:buAutoNum type="arabicPeriod"/>
            </a:pPr>
            <a:r>
              <a:rPr lang="en-US" sz="4000" b="1" i="0" dirty="0">
                <a:solidFill>
                  <a:srgbClr val="374151"/>
                </a:solidFill>
                <a:effectLst/>
                <a:latin typeface="Söhne"/>
              </a:rPr>
              <a:t>Application Protocols:</a:t>
            </a:r>
            <a:r>
              <a:rPr lang="en-US" sz="4000" b="0" i="0" dirty="0">
                <a:solidFill>
                  <a:srgbClr val="374151"/>
                </a:solidFill>
                <a:effectLst/>
                <a:latin typeface="Söhne"/>
              </a:rPr>
              <a:t> It defines various application-level protocols that applications can use to communicate. Common examples include HTTP (for web browsing), SMTP (for email), FTP (for file transfer), and SNMP (for network management).</a:t>
            </a:r>
          </a:p>
          <a:p>
            <a:pPr algn="l">
              <a:lnSpc>
                <a:spcPct val="170000"/>
              </a:lnSpc>
              <a:buFont typeface="+mj-lt"/>
              <a:buAutoNum type="arabicPeriod"/>
            </a:pPr>
            <a:r>
              <a:rPr lang="en-US" sz="4000" b="1" i="0" dirty="0">
                <a:solidFill>
                  <a:srgbClr val="374151"/>
                </a:solidFill>
                <a:effectLst/>
                <a:latin typeface="Söhne"/>
              </a:rPr>
              <a:t>Support for Multiple Applications:</a:t>
            </a:r>
            <a:r>
              <a:rPr lang="en-US" sz="4000" b="0" i="0" dirty="0">
                <a:solidFill>
                  <a:srgbClr val="374151"/>
                </a:solidFill>
                <a:effectLst/>
                <a:latin typeface="Söhne"/>
              </a:rPr>
              <a:t> The Application Layer can support multiple concurrent applications running on the same device. It manages communication between these applications and ensures that data is correctly delivered to the intended recipient.</a:t>
            </a:r>
          </a:p>
          <a:p>
            <a:endParaRPr lang="ru-RU" dirty="0">
              <a:latin typeface="Inter"/>
              <a:ea typeface="Inter"/>
              <a:cs typeface="Inter"/>
              <a:sym typeface="Inter"/>
            </a:endParaRPr>
          </a:p>
        </p:txBody>
      </p:sp>
      <p:pic>
        <p:nvPicPr>
          <p:cNvPr id="6" name="Google Shape;129;p21">
            <a:extLst>
              <a:ext uri="{FF2B5EF4-FFF2-40B4-BE49-F238E27FC236}">
                <a16:creationId xmlns:a16="http://schemas.microsoft.com/office/drawing/2014/main" id="{36D4ED4A-1D7A-1240-1666-7AC886BD74C3}"/>
              </a:ext>
            </a:extLst>
          </p:cNvPr>
          <p:cNvPicPr preferRelativeResize="0"/>
          <p:nvPr/>
        </p:nvPicPr>
        <p:blipFill>
          <a:blip r:embed="rId3">
            <a:alphaModFix/>
          </a:blip>
          <a:stretch>
            <a:fillRect/>
          </a:stretch>
        </p:blipFill>
        <p:spPr>
          <a:xfrm>
            <a:off x="6708561" y="178620"/>
            <a:ext cx="1928952" cy="1385047"/>
          </a:xfrm>
          <a:prstGeom prst="rect">
            <a:avLst/>
          </a:prstGeom>
          <a:noFill/>
          <a:ln>
            <a:noFill/>
          </a:ln>
        </p:spPr>
      </p:pic>
      <p:pic>
        <p:nvPicPr>
          <p:cNvPr id="4" name="Picture 3" descr="A diagram of a diagram of a person&#10;&#10;Description automatically generated">
            <a:extLst>
              <a:ext uri="{FF2B5EF4-FFF2-40B4-BE49-F238E27FC236}">
                <a16:creationId xmlns:a16="http://schemas.microsoft.com/office/drawing/2014/main" id="{1C38765A-DF4D-245A-D60B-7090BC2832C7}"/>
              </a:ext>
            </a:extLst>
          </p:cNvPr>
          <p:cNvPicPr>
            <a:picLocks noChangeAspect="1"/>
          </p:cNvPicPr>
          <p:nvPr/>
        </p:nvPicPr>
        <p:blipFill>
          <a:blip r:embed="rId4"/>
          <a:stretch>
            <a:fillRect/>
          </a:stretch>
        </p:blipFill>
        <p:spPr>
          <a:xfrm>
            <a:off x="5550496" y="2752420"/>
            <a:ext cx="3520911" cy="1654828"/>
          </a:xfrm>
          <a:prstGeom prst="rect">
            <a:avLst/>
          </a:prstGeom>
        </p:spPr>
      </p:pic>
    </p:spTree>
    <p:extLst>
      <p:ext uri="{BB962C8B-B14F-4D97-AF65-F5344CB8AC3E}">
        <p14:creationId xmlns:p14="http://schemas.microsoft.com/office/powerpoint/2010/main" val="370684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txBody>
          <a:bodyPr/>
          <a:lstStyle/>
          <a:p>
            <a:endParaRPr lang="en-US" dirty="0"/>
          </a:p>
        </p:txBody>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55494" y="452721"/>
            <a:ext cx="6851276" cy="43085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t>Useful</a:t>
            </a:r>
            <a:r>
              <a:rPr lang="en-US" sz="1200" dirty="0"/>
              <a:t> </a:t>
            </a:r>
            <a:r>
              <a:rPr lang="en-US" sz="1600" b="1" dirty="0"/>
              <a:t>Resources</a:t>
            </a:r>
            <a:endParaRPr sz="16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171661" y="2562294"/>
            <a:ext cx="8441179" cy="2948876"/>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200000"/>
              </a:lnSpc>
              <a:buFont typeface="Arial" panose="020B0604020202020204" pitchFamily="34" charset="0"/>
              <a:buChar char="•"/>
            </a:pPr>
            <a:r>
              <a:rPr lang="en-US" b="1" dirty="0">
                <a:solidFill>
                  <a:srgbClr val="0A0A23"/>
                </a:solidFill>
                <a:latin typeface="Lato" panose="020B0604020202020204" pitchFamily="34" charset="0"/>
              </a:rPr>
              <a:t>Networking Basics </a:t>
            </a:r>
            <a:r>
              <a:rPr lang="en-US" sz="1400" b="1" i="0" dirty="0">
                <a:solidFill>
                  <a:srgbClr val="0A0A23"/>
                </a:solidFill>
                <a:effectLst/>
                <a:latin typeface="Lato" panose="020B0604020202020204" pitchFamily="34" charset="0"/>
              </a:rPr>
              <a:t>(Tutorial) - </a:t>
            </a:r>
            <a:r>
              <a:rPr lang="en-US" sz="1400" b="1" i="0" dirty="0">
                <a:solidFill>
                  <a:srgbClr val="0A0A23"/>
                </a:solidFill>
                <a:effectLst/>
                <a:latin typeface="Lato" panose="020B0604020202020204" pitchFamily="34" charset="0"/>
                <a:hlinkClick r:id="rId3"/>
              </a:rPr>
              <a:t>https://skillsforall.com/course/networking-basics?courseLang=en-US</a:t>
            </a:r>
            <a:r>
              <a:rPr lang="en-US" sz="1400" b="1" i="0" dirty="0">
                <a:solidFill>
                  <a:srgbClr val="0A0A23"/>
                </a:solidFill>
                <a:effectLst/>
                <a:latin typeface="Lato" panose="020B0604020202020204" pitchFamily="34" charset="0"/>
              </a:rPr>
              <a:t>  </a:t>
            </a:r>
          </a:p>
          <a:p>
            <a:pPr marL="285750" indent="-285750">
              <a:lnSpc>
                <a:spcPct val="200000"/>
              </a:lnSpc>
              <a:buFont typeface="Arial" panose="020B0604020202020204" pitchFamily="34" charset="0"/>
              <a:buChar char="•"/>
            </a:pPr>
            <a:r>
              <a:rPr lang="en-US" b="1" i="0" dirty="0">
                <a:solidFill>
                  <a:srgbClr val="0A0A23"/>
                </a:solidFill>
                <a:effectLst/>
                <a:latin typeface="Lato" panose="020F0502020204030203" pitchFamily="34" charset="0"/>
              </a:rPr>
              <a:t>Learn How Computer Networks Work with a Free 9-Hour Course </a:t>
            </a:r>
            <a:r>
              <a:rPr lang="en-US" sz="1400" b="1" dirty="0">
                <a:solidFill>
                  <a:srgbClr val="0A0A23"/>
                </a:solidFill>
                <a:latin typeface="Lato" panose="020B0604020202020204" pitchFamily="34" charset="0"/>
              </a:rPr>
              <a:t>- </a:t>
            </a:r>
            <a:r>
              <a:rPr lang="en-US" sz="1400" b="1" dirty="0">
                <a:solidFill>
                  <a:srgbClr val="0A0A23"/>
                </a:solidFill>
                <a:latin typeface="Lato" panose="020B0604020202020204" pitchFamily="34" charset="0"/>
                <a:hlinkClick r:id="rId4"/>
              </a:rPr>
              <a:t>https://www.freecodecamp.org/news/free-computer-networking-course/</a:t>
            </a:r>
            <a:r>
              <a:rPr lang="en-US" sz="1400" b="1" dirty="0">
                <a:solidFill>
                  <a:srgbClr val="0A0A23"/>
                </a:solidFill>
                <a:latin typeface="Lato" panose="020B0604020202020204" pitchFamily="34" charset="0"/>
              </a:rPr>
              <a:t> </a:t>
            </a:r>
          </a:p>
          <a:p>
            <a:endParaRPr lang="ru-RU" dirty="0">
              <a:latin typeface="Inter"/>
              <a:ea typeface="Inter"/>
              <a:cs typeface="Inter"/>
              <a:sym typeface="Inter"/>
            </a:endParaRPr>
          </a:p>
        </p:txBody>
      </p:sp>
      <p:pic>
        <p:nvPicPr>
          <p:cNvPr id="2" name="Google Shape;103;p19">
            <a:extLst>
              <a:ext uri="{FF2B5EF4-FFF2-40B4-BE49-F238E27FC236}">
                <a16:creationId xmlns:a16="http://schemas.microsoft.com/office/drawing/2014/main" id="{A8ECCACE-893B-780B-F9DC-07277AB65747}"/>
              </a:ext>
            </a:extLst>
          </p:cNvPr>
          <p:cNvPicPr preferRelativeResize="0"/>
          <p:nvPr/>
        </p:nvPicPr>
        <p:blipFill>
          <a:blip r:embed="rId5">
            <a:alphaModFix/>
          </a:blip>
          <a:stretch>
            <a:fillRect/>
          </a:stretch>
        </p:blipFill>
        <p:spPr>
          <a:xfrm>
            <a:off x="6675863" y="345470"/>
            <a:ext cx="1715103" cy="1439372"/>
          </a:xfrm>
          <a:prstGeom prst="rect">
            <a:avLst/>
          </a:prstGeom>
          <a:noFill/>
          <a:ln>
            <a:noFill/>
          </a:ln>
        </p:spPr>
      </p:pic>
    </p:spTree>
    <p:extLst>
      <p:ext uri="{BB962C8B-B14F-4D97-AF65-F5344CB8AC3E}">
        <p14:creationId xmlns:p14="http://schemas.microsoft.com/office/powerpoint/2010/main" val="417635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B1F"/>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latin typeface="Inter"/>
              <a:ea typeface="Inter"/>
              <a:cs typeface="Inter"/>
              <a:sym typeface="Inter"/>
            </a:endParaRPr>
          </a:p>
        </p:txBody>
      </p:sp>
      <p:sp>
        <p:nvSpPr>
          <p:cNvPr id="79" name="Google Shape;79;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2" name="Google Shape;227;p34">
            <a:extLst>
              <a:ext uri="{FF2B5EF4-FFF2-40B4-BE49-F238E27FC236}">
                <a16:creationId xmlns:a16="http://schemas.microsoft.com/office/drawing/2014/main" id="{9E1C5ECF-A3F9-FF8A-8D57-34F6E613A367}"/>
              </a:ext>
            </a:extLst>
          </p:cNvPr>
          <p:cNvPicPr preferRelativeResize="0"/>
          <p:nvPr/>
        </p:nvPicPr>
        <p:blipFill rotWithShape="1">
          <a:blip r:embed="rId3">
            <a:alphaModFix/>
          </a:blip>
          <a:srcRect/>
          <a:stretch/>
        </p:blipFill>
        <p:spPr>
          <a:xfrm>
            <a:off x="0" y="0"/>
            <a:ext cx="9144000" cy="5143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B1F"/>
        </a:solidFill>
        <a:effectLst/>
      </p:bgPr>
    </p:bg>
    <p:spTree>
      <p:nvGrpSpPr>
        <p:cNvPr id="1" name="Shape 232"/>
        <p:cNvGrpSpPr/>
        <p:nvPr/>
      </p:nvGrpSpPr>
      <p:grpSpPr>
        <a:xfrm>
          <a:off x="0" y="0"/>
          <a:ext cx="0" cy="0"/>
          <a:chOff x="0" y="0"/>
          <a:chExt cx="0" cy="0"/>
        </a:xfrm>
      </p:grpSpPr>
      <p:sp>
        <p:nvSpPr>
          <p:cNvPr id="233" name="Google Shape;233;p35"/>
          <p:cNvSpPr txBox="1">
            <a:spLocks noGrp="1"/>
          </p:cNvSpPr>
          <p:nvPr>
            <p:ph type="ctrTitle" idx="4294967295"/>
          </p:nvPr>
        </p:nvSpPr>
        <p:spPr>
          <a:xfrm>
            <a:off x="1638526" y="2001489"/>
            <a:ext cx="5400000" cy="72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ru" sz="3509" b="1" dirty="0">
                <a:latin typeface="Inter"/>
                <a:ea typeface="Inter"/>
                <a:cs typeface="Inter"/>
                <a:sym typeface="Inter"/>
              </a:rPr>
              <a:t>Thank you</a:t>
            </a:r>
            <a:endParaRPr sz="3509" b="1" dirty="0">
              <a:latin typeface="Inter"/>
              <a:ea typeface="Inter"/>
              <a:cs typeface="Inter"/>
              <a:sym typeface="Inter"/>
            </a:endParaRPr>
          </a:p>
        </p:txBody>
      </p:sp>
      <p:sp>
        <p:nvSpPr>
          <p:cNvPr id="234" name="Google Shape;234;p3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 name="Google Shape;89;p18">
            <a:extLst>
              <a:ext uri="{FF2B5EF4-FFF2-40B4-BE49-F238E27FC236}">
                <a16:creationId xmlns:a16="http://schemas.microsoft.com/office/drawing/2014/main" id="{73B82D74-2982-BBEE-883A-74CAEEB7849F}"/>
              </a:ext>
            </a:extLst>
          </p:cNvPr>
          <p:cNvPicPr preferRelativeResize="0"/>
          <p:nvPr/>
        </p:nvPicPr>
        <p:blipFill>
          <a:blip r:embed="rId3">
            <a:alphaModFix/>
          </a:blip>
          <a:stretch>
            <a:fillRect/>
          </a:stretch>
        </p:blipFill>
        <p:spPr>
          <a:xfrm>
            <a:off x="6610075" y="1026685"/>
            <a:ext cx="1556150" cy="19496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400079"/>
          </a:xfrm>
          <a:prstGeom prst="rect">
            <a:avLst/>
          </a:prstGeom>
        </p:spPr>
        <p:txBody>
          <a:bodyPr spcFirstLastPara="1" wrap="square" lIns="91425" tIns="91425" rIns="91425" bIns="91425" anchor="t" anchorCtr="0">
            <a:spAutoFit/>
          </a:bodyPr>
          <a:lstStyle/>
          <a:p>
            <a:pPr algn="l"/>
            <a:r>
              <a:rPr lang="en-US" sz="1400" b="1" i="0" dirty="0">
                <a:solidFill>
                  <a:srgbClr val="181A20"/>
                </a:solidFill>
                <a:effectLst/>
                <a:latin typeface="Open Sans" panose="020B0606030504020204" pitchFamily="34" charset="0"/>
              </a:rPr>
              <a:t>Introduction to Computer Networking</a:t>
            </a:r>
          </a:p>
        </p:txBody>
      </p:sp>
      <p:sp>
        <p:nvSpPr>
          <p:cNvPr id="2" name="Google Shape;195;p30">
            <a:extLst>
              <a:ext uri="{FF2B5EF4-FFF2-40B4-BE49-F238E27FC236}">
                <a16:creationId xmlns:a16="http://schemas.microsoft.com/office/drawing/2014/main" id="{B38769C7-039E-45D0-72F3-1F30C0FCAB2B}"/>
              </a:ext>
            </a:extLst>
          </p:cNvPr>
          <p:cNvSpPr txBox="1">
            <a:spLocks/>
          </p:cNvSpPr>
          <p:nvPr/>
        </p:nvSpPr>
        <p:spPr>
          <a:xfrm>
            <a:off x="1413932" y="1208837"/>
            <a:ext cx="4152715" cy="885134"/>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1100" b="1" i="0" dirty="0">
                <a:solidFill>
                  <a:srgbClr val="181A20"/>
                </a:solidFill>
                <a:effectLst/>
                <a:latin typeface="Open Sans" panose="020B0606030504020204" pitchFamily="34" charset="0"/>
              </a:rPr>
              <a:t>Key Components and Concepts</a:t>
            </a: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90124" y="1762292"/>
            <a:ext cx="5495517" cy="3196714"/>
          </a:xfrm>
          <a:prstGeom prst="rect">
            <a:avLst/>
          </a:prstGeom>
        </p:spPr>
        <p:txBody>
          <a:bodyPr spcFirstLastPara="1" wrap="square" lIns="91425" tIns="91425" rIns="91425" bIns="91425" anchor="t" anchorCtr="0">
            <a:normAutofit fontScale="3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buFont typeface="+mj-lt"/>
              <a:buAutoNum type="arabicPeriod"/>
            </a:pPr>
            <a:r>
              <a:rPr lang="en-US" sz="2500" b="1" i="0" dirty="0">
                <a:solidFill>
                  <a:srgbClr val="181A20"/>
                </a:solidFill>
                <a:effectLst/>
                <a:latin typeface="Open Sans" panose="020B0606030504020204" pitchFamily="34" charset="0"/>
              </a:rPr>
              <a:t>Devices</a:t>
            </a:r>
            <a:r>
              <a:rPr lang="en-US" sz="2500" b="0" i="0" dirty="0">
                <a:solidFill>
                  <a:srgbClr val="181A20"/>
                </a:solidFill>
                <a:effectLst/>
                <a:latin typeface="Open Sans" panose="020B0606030504020204" pitchFamily="34" charset="0"/>
              </a:rPr>
              <a:t>: Devices are the physical entities that make up a network, including computers, laptops, servers, routers, switches, and wireless access points.</a:t>
            </a:r>
          </a:p>
          <a:p>
            <a:pPr algn="l">
              <a:lnSpc>
                <a:spcPct val="170000"/>
              </a:lnSpc>
              <a:buFont typeface="+mj-lt"/>
              <a:buAutoNum type="arabicPeriod"/>
            </a:pPr>
            <a:r>
              <a:rPr lang="en-US" sz="2500" b="1" i="0" dirty="0">
                <a:solidFill>
                  <a:srgbClr val="181A20"/>
                </a:solidFill>
                <a:effectLst/>
                <a:latin typeface="Open Sans" panose="020B0606030504020204" pitchFamily="34" charset="0"/>
              </a:rPr>
              <a:t>Network Interface</a:t>
            </a:r>
            <a:r>
              <a:rPr lang="en-US" sz="2500" b="0" i="0" dirty="0">
                <a:solidFill>
                  <a:srgbClr val="181A20"/>
                </a:solidFill>
                <a:effectLst/>
                <a:latin typeface="Open Sans" panose="020B0606030504020204" pitchFamily="34" charset="0"/>
              </a:rPr>
              <a:t>: A network interface is a hardware or software component that enables a device to connect to a network. </a:t>
            </a:r>
          </a:p>
          <a:p>
            <a:pPr>
              <a:lnSpc>
                <a:spcPct val="170000"/>
              </a:lnSpc>
              <a:buFont typeface="+mj-lt"/>
              <a:buAutoNum type="arabicPeriod"/>
            </a:pPr>
            <a:r>
              <a:rPr lang="en-US" sz="2500" b="1" i="0" dirty="0">
                <a:solidFill>
                  <a:srgbClr val="181A20"/>
                </a:solidFill>
                <a:effectLst/>
                <a:latin typeface="Open Sans" panose="020B0606030504020204" pitchFamily="34" charset="0"/>
              </a:rPr>
              <a:t>Protocols</a:t>
            </a:r>
            <a:r>
              <a:rPr lang="en-US" sz="2500" b="0" i="0" dirty="0">
                <a:solidFill>
                  <a:srgbClr val="181A20"/>
                </a:solidFill>
                <a:effectLst/>
                <a:latin typeface="Open Sans" panose="020B0606030504020204" pitchFamily="34" charset="0"/>
              </a:rPr>
              <a:t>: Protocols are a set of rules and standards that govern the communication between devices in a network. Examples of common protocols include TCP/IP, HTTP, and </a:t>
            </a:r>
            <a:r>
              <a:rPr lang="en-US" sz="2500" dirty="0">
                <a:solidFill>
                  <a:srgbClr val="181A20"/>
                </a:solidFill>
                <a:latin typeface="Open Sans" panose="020B0606030504020204" pitchFamily="34" charset="0"/>
              </a:rPr>
              <a:t>Ethernet. </a:t>
            </a:r>
          </a:p>
          <a:p>
            <a:pPr>
              <a:lnSpc>
                <a:spcPct val="170000"/>
              </a:lnSpc>
              <a:buFont typeface="+mj-lt"/>
              <a:buAutoNum type="arabicPeriod"/>
            </a:pPr>
            <a:r>
              <a:rPr lang="en-US" sz="2500" b="1" i="0" dirty="0">
                <a:solidFill>
                  <a:srgbClr val="181A20"/>
                </a:solidFill>
                <a:effectLst/>
                <a:latin typeface="Open Sans" panose="020B0606030504020204" pitchFamily="34" charset="0"/>
              </a:rPr>
              <a:t>IP Addressing</a:t>
            </a:r>
            <a:r>
              <a:rPr lang="en-US" sz="2500" b="0" i="0" dirty="0">
                <a:solidFill>
                  <a:srgbClr val="181A20"/>
                </a:solidFill>
                <a:effectLst/>
                <a:latin typeface="Open Sans" panose="020B0606030504020204" pitchFamily="34" charset="0"/>
              </a:rPr>
              <a:t>: IP addressing is a fundamental concept in computer networking. It involves assigning unique numerical identifiers, known as IP addresses, to devices on a network. </a:t>
            </a:r>
          </a:p>
          <a:p>
            <a:pPr>
              <a:lnSpc>
                <a:spcPct val="170000"/>
              </a:lnSpc>
              <a:buFont typeface="+mj-lt"/>
              <a:buAutoNum type="arabicPeriod"/>
            </a:pPr>
            <a:r>
              <a:rPr lang="en-US" sz="2500" b="1" i="0" dirty="0">
                <a:solidFill>
                  <a:srgbClr val="181A20"/>
                </a:solidFill>
                <a:effectLst/>
                <a:latin typeface="Open Sans" panose="020B0606030504020204" pitchFamily="34" charset="0"/>
              </a:rPr>
              <a:t>Routing</a:t>
            </a:r>
            <a:r>
              <a:rPr lang="en-US" sz="2500" b="0" i="0" dirty="0">
                <a:solidFill>
                  <a:srgbClr val="181A20"/>
                </a:solidFill>
                <a:effectLst/>
                <a:latin typeface="Open Sans" panose="020B0606030504020204" pitchFamily="34" charset="0"/>
              </a:rPr>
              <a:t>: Routing is the process of directing data packets from one network to another. Routers play a crucial role in routing by examining the destination IP address of a packet and determining the best path for its delivery.</a:t>
            </a:r>
          </a:p>
          <a:p>
            <a:pPr algn="l">
              <a:lnSpc>
                <a:spcPct val="170000"/>
              </a:lnSpc>
              <a:buFont typeface="+mj-lt"/>
              <a:buAutoNum type="arabicPeriod"/>
            </a:pPr>
            <a:r>
              <a:rPr lang="en-US" sz="2500" b="1" i="0" dirty="0">
                <a:solidFill>
                  <a:srgbClr val="181A20"/>
                </a:solidFill>
                <a:effectLst/>
                <a:latin typeface="Open Sans" panose="020B0606030504020204" pitchFamily="34" charset="0"/>
              </a:rPr>
              <a:t>Switching</a:t>
            </a:r>
            <a:r>
              <a:rPr lang="en-US" sz="2500" b="0" i="0" dirty="0">
                <a:solidFill>
                  <a:srgbClr val="181A20"/>
                </a:solidFill>
                <a:effectLst/>
                <a:latin typeface="Open Sans" panose="020B0606030504020204" pitchFamily="34" charset="0"/>
              </a:rPr>
              <a:t>: Switching is the process of forwarding data packets within a network. Switches are responsible for directing packets to their intended destination within a local network based on the MAC addresses of devices.</a:t>
            </a:r>
          </a:p>
          <a:p>
            <a:pPr algn="l">
              <a:lnSpc>
                <a:spcPct val="170000"/>
              </a:lnSpc>
              <a:buFont typeface="+mj-lt"/>
              <a:buAutoNum type="arabicPeriod"/>
            </a:pPr>
            <a:r>
              <a:rPr lang="en-US" sz="2500" b="1" i="0" dirty="0">
                <a:solidFill>
                  <a:srgbClr val="181A20"/>
                </a:solidFill>
                <a:effectLst/>
                <a:latin typeface="Open Sans" panose="020B0606030504020204" pitchFamily="34" charset="0"/>
              </a:rPr>
              <a:t>Firewalls</a:t>
            </a:r>
            <a:r>
              <a:rPr lang="en-US" sz="2500" b="0" i="0" dirty="0">
                <a:solidFill>
                  <a:srgbClr val="181A20"/>
                </a:solidFill>
                <a:effectLst/>
                <a:latin typeface="Open Sans" panose="020B0606030504020204" pitchFamily="34" charset="0"/>
              </a:rPr>
              <a:t>: Firewalls are security devices that monitor and control incoming and outgoing network traffic. They act as a barrier between internal and external networks, protecting against unauthorized access and potential threats.</a:t>
            </a:r>
          </a:p>
          <a:p>
            <a:endParaRPr lang="ru-RU" dirty="0">
              <a:latin typeface="Inter"/>
              <a:ea typeface="Inter"/>
              <a:cs typeface="Inter"/>
              <a:sym typeface="Inter"/>
            </a:endParaRPr>
          </a:p>
        </p:txBody>
      </p:sp>
      <p:pic>
        <p:nvPicPr>
          <p:cNvPr id="6" name="Google Shape;93;p18">
            <a:extLst>
              <a:ext uri="{FF2B5EF4-FFF2-40B4-BE49-F238E27FC236}">
                <a16:creationId xmlns:a16="http://schemas.microsoft.com/office/drawing/2014/main" id="{0ACD14C9-EB18-7E26-4EE1-57735C322923}"/>
              </a:ext>
            </a:extLst>
          </p:cNvPr>
          <p:cNvPicPr preferRelativeResize="0"/>
          <p:nvPr/>
        </p:nvPicPr>
        <p:blipFill>
          <a:blip r:embed="rId3">
            <a:alphaModFix/>
          </a:blip>
          <a:stretch>
            <a:fillRect/>
          </a:stretch>
        </p:blipFill>
        <p:spPr>
          <a:xfrm>
            <a:off x="6461788" y="144867"/>
            <a:ext cx="2550250" cy="1626733"/>
          </a:xfrm>
          <a:prstGeom prst="rect">
            <a:avLst/>
          </a:prstGeom>
          <a:noFill/>
          <a:ln>
            <a:noFill/>
          </a:ln>
        </p:spPr>
      </p:pic>
      <p:pic>
        <p:nvPicPr>
          <p:cNvPr id="7" name="Picture 6" descr="A cloud computing system with laptops and devices&#10;&#10;Description automatically generated">
            <a:extLst>
              <a:ext uri="{FF2B5EF4-FFF2-40B4-BE49-F238E27FC236}">
                <a16:creationId xmlns:a16="http://schemas.microsoft.com/office/drawing/2014/main" id="{663EF5AA-D23F-3711-3F11-D24ABBACD5A2}"/>
              </a:ext>
            </a:extLst>
          </p:cNvPr>
          <p:cNvPicPr>
            <a:picLocks noChangeAspect="1"/>
          </p:cNvPicPr>
          <p:nvPr/>
        </p:nvPicPr>
        <p:blipFill>
          <a:blip r:embed="rId4"/>
          <a:stretch>
            <a:fillRect/>
          </a:stretch>
        </p:blipFill>
        <p:spPr>
          <a:xfrm>
            <a:off x="5852491" y="1895683"/>
            <a:ext cx="2952435" cy="29524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492412"/>
          </a:xfrm>
          <a:prstGeom prst="rect">
            <a:avLst/>
          </a:prstGeom>
        </p:spPr>
        <p:txBody>
          <a:bodyPr spcFirstLastPara="1" wrap="square" lIns="91425" tIns="91425" rIns="91425" bIns="91425" anchor="t" anchorCtr="0">
            <a:spAutoFit/>
          </a:bodyPr>
          <a:lstStyle/>
          <a:p>
            <a:pPr algn="l"/>
            <a:r>
              <a:rPr lang="en-US" sz="2000" b="1" i="0" dirty="0">
                <a:solidFill>
                  <a:srgbClr val="181A20"/>
                </a:solidFill>
                <a:effectLst/>
                <a:latin typeface="Open Sans" panose="020B0606030504020204" pitchFamily="34" charset="0"/>
              </a:rPr>
              <a:t>Overview of the OSI Model</a:t>
            </a: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285606" y="1574125"/>
            <a:ext cx="5281041" cy="3475245"/>
          </a:xfrm>
          <a:prstGeom prst="rect">
            <a:avLst/>
          </a:prstGeom>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buFont typeface="Arial" panose="020B0604020202020204" pitchFamily="34" charset="0"/>
              <a:buChar char="•"/>
            </a:pPr>
            <a:r>
              <a:rPr lang="en-US" sz="3600" b="0" i="0" dirty="0">
                <a:solidFill>
                  <a:srgbClr val="181A20"/>
                </a:solidFill>
                <a:effectLst/>
                <a:latin typeface="Open Sans" panose="020B0606030504020204" pitchFamily="34" charset="0"/>
              </a:rPr>
              <a:t>The </a:t>
            </a:r>
            <a:r>
              <a:rPr lang="en-US" sz="3600" b="1" i="0" dirty="0">
                <a:solidFill>
                  <a:srgbClr val="181A20"/>
                </a:solidFill>
                <a:effectLst/>
                <a:latin typeface="Open Sans" panose="020B0606030504020204" pitchFamily="34" charset="0"/>
              </a:rPr>
              <a:t>Physical layer</a:t>
            </a:r>
            <a:r>
              <a:rPr lang="en-US" sz="3600" b="0" i="0" dirty="0">
                <a:solidFill>
                  <a:srgbClr val="181A20"/>
                </a:solidFill>
                <a:effectLst/>
                <a:latin typeface="Open Sans" panose="020B0606030504020204" pitchFamily="34" charset="0"/>
              </a:rPr>
              <a:t> is responsible for the transmission and reception of raw data bits over a physical medium, such as copper wires or fiber optic cables. </a:t>
            </a:r>
          </a:p>
          <a:p>
            <a:pPr algn="l">
              <a:lnSpc>
                <a:spcPct val="170000"/>
              </a:lnSpc>
              <a:buFont typeface="Arial" panose="020B0604020202020204" pitchFamily="34" charset="0"/>
              <a:buChar char="•"/>
            </a:pPr>
            <a:r>
              <a:rPr lang="en-US" sz="3600" b="0" i="0" dirty="0">
                <a:solidFill>
                  <a:srgbClr val="181A20"/>
                </a:solidFill>
                <a:effectLst/>
                <a:latin typeface="Open Sans" panose="020B0606030504020204" pitchFamily="34" charset="0"/>
              </a:rPr>
              <a:t>The </a:t>
            </a:r>
            <a:r>
              <a:rPr lang="en-US" sz="3600" b="1" i="0" dirty="0">
                <a:solidFill>
                  <a:srgbClr val="181A20"/>
                </a:solidFill>
                <a:effectLst/>
                <a:latin typeface="Open Sans" panose="020B0606030504020204" pitchFamily="34" charset="0"/>
              </a:rPr>
              <a:t>Data Link layer</a:t>
            </a:r>
            <a:r>
              <a:rPr lang="en-US" sz="3600" b="0" i="0" dirty="0">
                <a:solidFill>
                  <a:srgbClr val="181A20"/>
                </a:solidFill>
                <a:effectLst/>
                <a:latin typeface="Open Sans" panose="020B0606030504020204" pitchFamily="34" charset="0"/>
              </a:rPr>
              <a:t> is responsible for the reliable transfer of data between adjacent network nodes. It provides error detection and correction, as well as flow control mechanisms to ensure data integrity.</a:t>
            </a:r>
          </a:p>
          <a:p>
            <a:pPr algn="l">
              <a:lnSpc>
                <a:spcPct val="170000"/>
              </a:lnSpc>
              <a:buFont typeface="Arial" panose="020B0604020202020204" pitchFamily="34" charset="0"/>
              <a:buChar char="•"/>
            </a:pPr>
            <a:r>
              <a:rPr lang="en-US" sz="3600" b="0" i="0" dirty="0">
                <a:solidFill>
                  <a:srgbClr val="181A20"/>
                </a:solidFill>
                <a:effectLst/>
                <a:latin typeface="Open Sans" panose="020B0606030504020204" pitchFamily="34" charset="0"/>
              </a:rPr>
              <a:t>The </a:t>
            </a:r>
            <a:r>
              <a:rPr lang="en-US" sz="3600" b="1" i="0" dirty="0">
                <a:solidFill>
                  <a:srgbClr val="181A20"/>
                </a:solidFill>
                <a:effectLst/>
                <a:latin typeface="Open Sans" panose="020B0606030504020204" pitchFamily="34" charset="0"/>
              </a:rPr>
              <a:t>Network layer</a:t>
            </a:r>
            <a:r>
              <a:rPr lang="en-US" sz="3600" b="0" i="0" dirty="0">
                <a:solidFill>
                  <a:srgbClr val="181A20"/>
                </a:solidFill>
                <a:effectLst/>
                <a:latin typeface="Open Sans" panose="020B0606030504020204" pitchFamily="34" charset="0"/>
              </a:rPr>
              <a:t> is responsible for the routing of data packets across multiple network nodes. It determines the optimal path for data transmission and handles addressing and logical network topology.</a:t>
            </a:r>
          </a:p>
          <a:p>
            <a:pPr algn="l">
              <a:lnSpc>
                <a:spcPct val="170000"/>
              </a:lnSpc>
              <a:buFont typeface="Arial" panose="020B0604020202020204" pitchFamily="34" charset="0"/>
              <a:buChar char="•"/>
            </a:pPr>
            <a:r>
              <a:rPr lang="en-US" sz="3600" b="0" i="0" dirty="0">
                <a:solidFill>
                  <a:srgbClr val="181A20"/>
                </a:solidFill>
                <a:effectLst/>
                <a:latin typeface="Open Sans" panose="020B0606030504020204" pitchFamily="34" charset="0"/>
              </a:rPr>
              <a:t>The </a:t>
            </a:r>
            <a:r>
              <a:rPr lang="en-US" sz="3600" b="1" i="0" dirty="0">
                <a:solidFill>
                  <a:srgbClr val="181A20"/>
                </a:solidFill>
                <a:effectLst/>
                <a:latin typeface="Open Sans" panose="020B0606030504020204" pitchFamily="34" charset="0"/>
              </a:rPr>
              <a:t>Transport layer</a:t>
            </a:r>
            <a:r>
              <a:rPr lang="en-US" sz="3600" b="0" i="0" dirty="0">
                <a:solidFill>
                  <a:srgbClr val="181A20"/>
                </a:solidFill>
                <a:effectLst/>
                <a:latin typeface="Open Sans" panose="020B0606030504020204" pitchFamily="34" charset="0"/>
              </a:rPr>
              <a:t> is responsible for the end-to-end delivery of data between source and destination hosts. </a:t>
            </a:r>
          </a:p>
          <a:p>
            <a:pPr algn="l">
              <a:lnSpc>
                <a:spcPct val="170000"/>
              </a:lnSpc>
              <a:buFont typeface="Arial" panose="020B0604020202020204" pitchFamily="34" charset="0"/>
              <a:buChar char="•"/>
            </a:pPr>
            <a:r>
              <a:rPr lang="en-US" sz="3600" b="0" i="0" dirty="0">
                <a:solidFill>
                  <a:srgbClr val="181A20"/>
                </a:solidFill>
                <a:effectLst/>
                <a:latin typeface="Open Sans" panose="020B0606030504020204" pitchFamily="34" charset="0"/>
              </a:rPr>
              <a:t>The </a:t>
            </a:r>
            <a:r>
              <a:rPr lang="en-US" sz="3600" b="1" i="0" dirty="0">
                <a:solidFill>
                  <a:srgbClr val="181A20"/>
                </a:solidFill>
                <a:effectLst/>
                <a:latin typeface="Open Sans" panose="020B0606030504020204" pitchFamily="34" charset="0"/>
              </a:rPr>
              <a:t>Session layer</a:t>
            </a:r>
            <a:r>
              <a:rPr lang="en-US" sz="3600" b="0" i="0" dirty="0">
                <a:solidFill>
                  <a:srgbClr val="181A20"/>
                </a:solidFill>
                <a:effectLst/>
                <a:latin typeface="Open Sans" panose="020B0606030504020204" pitchFamily="34" charset="0"/>
              </a:rPr>
              <a:t> is responsible for establishing, managing, and terminating sessions between applications. </a:t>
            </a:r>
          </a:p>
          <a:p>
            <a:pPr algn="l">
              <a:lnSpc>
                <a:spcPct val="170000"/>
              </a:lnSpc>
              <a:buFont typeface="Arial" panose="020B0604020202020204" pitchFamily="34" charset="0"/>
              <a:buChar char="•"/>
            </a:pPr>
            <a:r>
              <a:rPr lang="en-US" sz="3600" b="0" i="0" dirty="0">
                <a:solidFill>
                  <a:srgbClr val="181A20"/>
                </a:solidFill>
                <a:effectLst/>
                <a:latin typeface="Open Sans" panose="020B0606030504020204" pitchFamily="34" charset="0"/>
              </a:rPr>
              <a:t>The </a:t>
            </a:r>
            <a:r>
              <a:rPr lang="en-US" sz="3600" b="1" i="0" dirty="0">
                <a:solidFill>
                  <a:srgbClr val="181A20"/>
                </a:solidFill>
                <a:effectLst/>
                <a:latin typeface="Open Sans" panose="020B0606030504020204" pitchFamily="34" charset="0"/>
              </a:rPr>
              <a:t>Presentation layer</a:t>
            </a:r>
            <a:r>
              <a:rPr lang="en-US" sz="3600" b="0" i="0" dirty="0">
                <a:solidFill>
                  <a:srgbClr val="181A20"/>
                </a:solidFill>
                <a:effectLst/>
                <a:latin typeface="Open Sans" panose="020B0606030504020204" pitchFamily="34" charset="0"/>
              </a:rPr>
              <a:t> is responsible for the representation and transformation of data. </a:t>
            </a:r>
          </a:p>
          <a:p>
            <a:pPr algn="l">
              <a:lnSpc>
                <a:spcPct val="170000"/>
              </a:lnSpc>
              <a:buFont typeface="Arial" panose="020B0604020202020204" pitchFamily="34" charset="0"/>
              <a:buChar char="•"/>
            </a:pPr>
            <a:r>
              <a:rPr lang="en-US" sz="3600" b="0" i="0" dirty="0">
                <a:solidFill>
                  <a:srgbClr val="181A20"/>
                </a:solidFill>
                <a:effectLst/>
                <a:latin typeface="Open Sans" panose="020B0606030504020204" pitchFamily="34" charset="0"/>
              </a:rPr>
              <a:t>The </a:t>
            </a:r>
            <a:r>
              <a:rPr lang="en-US" sz="3600" b="1" i="0" dirty="0">
                <a:solidFill>
                  <a:srgbClr val="181A20"/>
                </a:solidFill>
                <a:effectLst/>
                <a:latin typeface="Open Sans" panose="020B0606030504020204" pitchFamily="34" charset="0"/>
              </a:rPr>
              <a:t>Application layer</a:t>
            </a:r>
            <a:r>
              <a:rPr lang="en-US" sz="3600" b="0" i="0" dirty="0">
                <a:solidFill>
                  <a:srgbClr val="181A20"/>
                </a:solidFill>
                <a:effectLst/>
                <a:latin typeface="Open Sans" panose="020B0606030504020204" pitchFamily="34" charset="0"/>
              </a:rPr>
              <a:t> is the topmost layer of the OSI model. It provides network services to end-user applications, such as email, web browsing, and file transfer.</a:t>
            </a:r>
            <a:endParaRPr lang="ru-RU" dirty="0">
              <a:latin typeface="Inter"/>
              <a:ea typeface="Inter"/>
              <a:cs typeface="Inter"/>
              <a:sym typeface="Inter"/>
            </a:endParaRPr>
          </a:p>
        </p:txBody>
      </p:sp>
      <p:pic>
        <p:nvPicPr>
          <p:cNvPr id="6" name="Google Shape;107;p19">
            <a:extLst>
              <a:ext uri="{FF2B5EF4-FFF2-40B4-BE49-F238E27FC236}">
                <a16:creationId xmlns:a16="http://schemas.microsoft.com/office/drawing/2014/main" id="{AE74547A-9A97-FD2C-084F-389091DE4925}"/>
              </a:ext>
            </a:extLst>
          </p:cNvPr>
          <p:cNvPicPr preferRelativeResize="0"/>
          <p:nvPr/>
        </p:nvPicPr>
        <p:blipFill>
          <a:blip r:embed="rId3">
            <a:alphaModFix/>
          </a:blip>
          <a:stretch>
            <a:fillRect/>
          </a:stretch>
        </p:blipFill>
        <p:spPr>
          <a:xfrm>
            <a:off x="6346125" y="120120"/>
            <a:ext cx="1391457" cy="1365780"/>
          </a:xfrm>
          <a:prstGeom prst="rect">
            <a:avLst/>
          </a:prstGeom>
          <a:noFill/>
          <a:ln>
            <a:noFill/>
          </a:ln>
        </p:spPr>
      </p:pic>
      <p:sp>
        <p:nvSpPr>
          <p:cNvPr id="2" name="Google Shape;195;p30">
            <a:extLst>
              <a:ext uri="{FF2B5EF4-FFF2-40B4-BE49-F238E27FC236}">
                <a16:creationId xmlns:a16="http://schemas.microsoft.com/office/drawing/2014/main" id="{7B826C76-37A1-F79F-1F41-3F85E202F920}"/>
              </a:ext>
            </a:extLst>
          </p:cNvPr>
          <p:cNvSpPr txBox="1">
            <a:spLocks/>
          </p:cNvSpPr>
          <p:nvPr/>
        </p:nvSpPr>
        <p:spPr>
          <a:xfrm>
            <a:off x="1703357" y="1131558"/>
            <a:ext cx="4152715" cy="885134"/>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2000" b="1" i="0" dirty="0">
                <a:solidFill>
                  <a:srgbClr val="181A20"/>
                </a:solidFill>
                <a:effectLst/>
                <a:latin typeface="Open Sans" panose="020B0606030504020204" pitchFamily="34" charset="0"/>
              </a:rPr>
              <a:t>OSI Layers</a:t>
            </a:r>
          </a:p>
        </p:txBody>
      </p:sp>
      <p:pic>
        <p:nvPicPr>
          <p:cNvPr id="14" name="Picture 13" descr="A diagram of a computer&#10;&#10;Description automatically generated">
            <a:extLst>
              <a:ext uri="{FF2B5EF4-FFF2-40B4-BE49-F238E27FC236}">
                <a16:creationId xmlns:a16="http://schemas.microsoft.com/office/drawing/2014/main" id="{1F214E7A-A1A7-BDF6-5159-A87C9B2FA327}"/>
              </a:ext>
            </a:extLst>
          </p:cNvPr>
          <p:cNvPicPr>
            <a:picLocks noChangeAspect="1"/>
          </p:cNvPicPr>
          <p:nvPr/>
        </p:nvPicPr>
        <p:blipFill>
          <a:blip r:embed="rId4"/>
          <a:stretch>
            <a:fillRect/>
          </a:stretch>
        </p:blipFill>
        <p:spPr>
          <a:xfrm>
            <a:off x="5816079" y="1781812"/>
            <a:ext cx="3249127" cy="3266818"/>
          </a:xfrm>
          <a:prstGeom prst="rect">
            <a:avLst/>
          </a:prstGeom>
        </p:spPr>
      </p:pic>
      <p:sp>
        <p:nvSpPr>
          <p:cNvPr id="15" name="Google Shape;195;p30">
            <a:extLst>
              <a:ext uri="{FF2B5EF4-FFF2-40B4-BE49-F238E27FC236}">
                <a16:creationId xmlns:a16="http://schemas.microsoft.com/office/drawing/2014/main" id="{A09F51F7-0C1D-E9AB-F46E-51BF0505C89A}"/>
              </a:ext>
            </a:extLst>
          </p:cNvPr>
          <p:cNvSpPr txBox="1">
            <a:spLocks/>
          </p:cNvSpPr>
          <p:nvPr/>
        </p:nvSpPr>
        <p:spPr>
          <a:xfrm>
            <a:off x="7050400" y="1574125"/>
            <a:ext cx="2548155" cy="1096171"/>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800" b="1" i="0" dirty="0">
                <a:solidFill>
                  <a:srgbClr val="181A20"/>
                </a:solidFill>
                <a:effectLst/>
                <a:latin typeface="Open Sans" panose="020B0606030504020204" pitchFamily="34" charset="0"/>
              </a:rPr>
              <a:t>Image downloaded from Cisco.com</a:t>
            </a:r>
          </a:p>
        </p:txBody>
      </p:sp>
    </p:spTree>
    <p:extLst>
      <p:ext uri="{BB962C8B-B14F-4D97-AF65-F5344CB8AC3E}">
        <p14:creationId xmlns:p14="http://schemas.microsoft.com/office/powerpoint/2010/main" val="350508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360000" y="437850"/>
            <a:ext cx="5067900" cy="784800"/>
          </a:xfrm>
          <a:prstGeom prst="rect">
            <a:avLst/>
          </a:prstGeom>
        </p:spPr>
        <p:txBody>
          <a:bodyPr spcFirstLastPara="1" wrap="square" lIns="91425" tIns="91425" rIns="91425" bIns="91425" anchor="t" anchorCtr="0">
            <a:spAutoFit/>
          </a:bodyPr>
          <a:lstStyle/>
          <a:p>
            <a:r>
              <a:rPr lang="en-US" sz="2000" b="1" i="0" dirty="0">
                <a:solidFill>
                  <a:srgbClr val="181A20"/>
                </a:solidFill>
                <a:effectLst/>
                <a:latin typeface="Open Sans" panose="020B0606030504020204" pitchFamily="34" charset="0"/>
              </a:rPr>
              <a:t>Layer 1: Physical Layer</a:t>
            </a:r>
            <a:br>
              <a:rPr lang="en-US" sz="1400" b="1" i="0" dirty="0">
                <a:solidFill>
                  <a:srgbClr val="181A20"/>
                </a:solidFill>
                <a:effectLst/>
                <a:latin typeface="Open Sans" panose="020B0606030504020204" pitchFamily="34" charset="0"/>
              </a:rPr>
            </a:br>
            <a:endParaRPr sz="19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211438" y="1115188"/>
            <a:ext cx="5067900" cy="3253367"/>
          </a:xfrm>
          <a:prstGeom prst="rect">
            <a:avLst/>
          </a:prstGeom>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buFont typeface="+mj-lt"/>
              <a:buAutoNum type="arabicPeriod"/>
            </a:pPr>
            <a:r>
              <a:rPr lang="en-US" sz="4400" b="1" i="0" dirty="0">
                <a:solidFill>
                  <a:srgbClr val="181A20"/>
                </a:solidFill>
                <a:effectLst/>
                <a:latin typeface="Open Sans" panose="020B0606030504020204" pitchFamily="34" charset="0"/>
              </a:rPr>
              <a:t>Encoding and decoding</a:t>
            </a:r>
            <a:r>
              <a:rPr lang="en-US" sz="4400" b="0" i="0" dirty="0">
                <a:solidFill>
                  <a:srgbClr val="181A20"/>
                </a:solidFill>
                <a:effectLst/>
                <a:latin typeface="Open Sans" panose="020B0606030504020204" pitchFamily="34" charset="0"/>
              </a:rPr>
              <a:t>: The Physical Layer converts digital data into a </a:t>
            </a:r>
            <a:r>
              <a:rPr lang="en-US" sz="4400" b="1" i="0" dirty="0">
                <a:solidFill>
                  <a:srgbClr val="181A20"/>
                </a:solidFill>
                <a:effectLst/>
                <a:latin typeface="Open Sans" panose="020B0606030504020204" pitchFamily="34" charset="0"/>
              </a:rPr>
              <a:t>physical signal</a:t>
            </a:r>
            <a:r>
              <a:rPr lang="en-US" sz="4400" b="0" i="0" dirty="0">
                <a:solidFill>
                  <a:srgbClr val="181A20"/>
                </a:solidFill>
                <a:effectLst/>
                <a:latin typeface="Open Sans" panose="020B0606030504020204" pitchFamily="34" charset="0"/>
              </a:rPr>
              <a:t> that can be transmitted over the network medium.</a:t>
            </a:r>
          </a:p>
          <a:p>
            <a:pPr algn="l">
              <a:lnSpc>
                <a:spcPct val="170000"/>
              </a:lnSpc>
              <a:buFont typeface="+mj-lt"/>
              <a:buAutoNum type="arabicPeriod"/>
            </a:pPr>
            <a:r>
              <a:rPr lang="en-US" sz="4400" b="1" i="0" dirty="0">
                <a:solidFill>
                  <a:srgbClr val="181A20"/>
                </a:solidFill>
                <a:effectLst/>
                <a:latin typeface="Open Sans" panose="020B0606030504020204" pitchFamily="34" charset="0"/>
              </a:rPr>
              <a:t>Physical media</a:t>
            </a:r>
            <a:r>
              <a:rPr lang="en-US" sz="4400" b="0" i="0" dirty="0">
                <a:solidFill>
                  <a:srgbClr val="181A20"/>
                </a:solidFill>
                <a:effectLst/>
                <a:latin typeface="Open Sans" panose="020B0606030504020204" pitchFamily="34" charset="0"/>
              </a:rPr>
              <a:t>: This layer determines the type of physical media used for data transmission, such as </a:t>
            </a:r>
            <a:r>
              <a:rPr lang="en-US" sz="4400" b="1" i="0" dirty="0">
                <a:solidFill>
                  <a:srgbClr val="181A20"/>
                </a:solidFill>
                <a:effectLst/>
                <a:latin typeface="Open Sans" panose="020B0606030504020204" pitchFamily="34" charset="0"/>
              </a:rPr>
              <a:t>copper cables</a:t>
            </a:r>
            <a:r>
              <a:rPr lang="en-US" sz="4400" b="0" i="0" dirty="0">
                <a:solidFill>
                  <a:srgbClr val="181A20"/>
                </a:solidFill>
                <a:effectLst/>
                <a:latin typeface="Open Sans" panose="020B0606030504020204" pitchFamily="34" charset="0"/>
              </a:rPr>
              <a:t>, </a:t>
            </a:r>
            <a:r>
              <a:rPr lang="en-US" sz="4400" b="1" i="0" dirty="0">
                <a:solidFill>
                  <a:srgbClr val="181A20"/>
                </a:solidFill>
                <a:effectLst/>
                <a:latin typeface="Open Sans" panose="020B0606030504020204" pitchFamily="34" charset="0"/>
              </a:rPr>
              <a:t>fiber-optic cables</a:t>
            </a:r>
            <a:r>
              <a:rPr lang="en-US" sz="4400" b="0" i="0" dirty="0">
                <a:solidFill>
                  <a:srgbClr val="181A20"/>
                </a:solidFill>
                <a:effectLst/>
                <a:latin typeface="Open Sans" panose="020B0606030504020204" pitchFamily="34" charset="0"/>
              </a:rPr>
              <a:t>, or </a:t>
            </a:r>
            <a:r>
              <a:rPr lang="en-US" sz="4400" b="1" i="0" dirty="0">
                <a:solidFill>
                  <a:srgbClr val="181A20"/>
                </a:solidFill>
                <a:effectLst/>
                <a:latin typeface="Open Sans" panose="020B0606030504020204" pitchFamily="34" charset="0"/>
              </a:rPr>
              <a:t>wireless</a:t>
            </a:r>
            <a:r>
              <a:rPr lang="en-US" sz="4400" b="0" i="0" dirty="0">
                <a:solidFill>
                  <a:srgbClr val="181A20"/>
                </a:solidFill>
                <a:effectLst/>
                <a:latin typeface="Open Sans" panose="020B0606030504020204" pitchFamily="34" charset="0"/>
              </a:rPr>
              <a:t> communication. It defines the characteristics of the media, including the </a:t>
            </a:r>
            <a:r>
              <a:rPr lang="en-US" sz="4400" b="1" i="0" dirty="0">
                <a:solidFill>
                  <a:srgbClr val="181A20"/>
                </a:solidFill>
                <a:effectLst/>
                <a:latin typeface="Open Sans" panose="020B0606030504020204" pitchFamily="34" charset="0"/>
              </a:rPr>
              <a:t>transmission speed</a:t>
            </a:r>
            <a:r>
              <a:rPr lang="en-US" sz="4400" b="0" i="0" dirty="0">
                <a:solidFill>
                  <a:srgbClr val="181A20"/>
                </a:solidFill>
                <a:effectLst/>
                <a:latin typeface="Open Sans" panose="020B0606030504020204" pitchFamily="34" charset="0"/>
              </a:rPr>
              <a:t>, </a:t>
            </a:r>
            <a:r>
              <a:rPr lang="en-US" sz="4400" b="1" i="0" dirty="0">
                <a:solidFill>
                  <a:srgbClr val="181A20"/>
                </a:solidFill>
                <a:effectLst/>
                <a:latin typeface="Open Sans" panose="020B0606030504020204" pitchFamily="34" charset="0"/>
              </a:rPr>
              <a:t>distance limitations</a:t>
            </a:r>
            <a:r>
              <a:rPr lang="en-US" sz="4400" b="0" i="0" dirty="0">
                <a:solidFill>
                  <a:srgbClr val="181A20"/>
                </a:solidFill>
                <a:effectLst/>
                <a:latin typeface="Open Sans" panose="020B0606030504020204" pitchFamily="34" charset="0"/>
              </a:rPr>
              <a:t>, and </a:t>
            </a:r>
            <a:r>
              <a:rPr lang="en-US" sz="4400" b="1" i="0" dirty="0">
                <a:solidFill>
                  <a:srgbClr val="181A20"/>
                </a:solidFill>
                <a:effectLst/>
                <a:latin typeface="Open Sans" panose="020B0606030504020204" pitchFamily="34" charset="0"/>
              </a:rPr>
              <a:t>signal quality</a:t>
            </a:r>
            <a:r>
              <a:rPr lang="en-US" sz="4400" b="0" i="0" dirty="0">
                <a:solidFill>
                  <a:srgbClr val="181A20"/>
                </a:solidFill>
                <a:effectLst/>
                <a:latin typeface="Open Sans" panose="020B0606030504020204" pitchFamily="34" charset="0"/>
              </a:rPr>
              <a:t>.</a:t>
            </a:r>
          </a:p>
          <a:p>
            <a:pPr algn="l">
              <a:lnSpc>
                <a:spcPct val="170000"/>
              </a:lnSpc>
              <a:buFont typeface="+mj-lt"/>
              <a:buAutoNum type="arabicPeriod"/>
            </a:pPr>
            <a:r>
              <a:rPr lang="en-US" sz="4400" b="1" i="0" dirty="0">
                <a:solidFill>
                  <a:srgbClr val="181A20"/>
                </a:solidFill>
                <a:effectLst/>
                <a:latin typeface="Open Sans" panose="020B0606030504020204" pitchFamily="34" charset="0"/>
              </a:rPr>
              <a:t>Signal transmission</a:t>
            </a:r>
            <a:r>
              <a:rPr lang="en-US" sz="4400" b="0" i="0" dirty="0">
                <a:solidFill>
                  <a:srgbClr val="181A20"/>
                </a:solidFill>
                <a:effectLst/>
                <a:latin typeface="Open Sans" panose="020B0606030504020204" pitchFamily="34" charset="0"/>
              </a:rPr>
              <a:t>: The Physical Layer ensures that the data signals are transmitted reliably from one device to another. It defines the </a:t>
            </a:r>
            <a:r>
              <a:rPr lang="en-US" sz="4400" b="1" i="0" dirty="0">
                <a:solidFill>
                  <a:srgbClr val="181A20"/>
                </a:solidFill>
                <a:effectLst/>
                <a:latin typeface="Open Sans" panose="020B0606030504020204" pitchFamily="34" charset="0"/>
              </a:rPr>
              <a:t>electrical</a:t>
            </a:r>
            <a:r>
              <a:rPr lang="en-US" sz="4400" b="0" i="0" dirty="0">
                <a:solidFill>
                  <a:srgbClr val="181A20"/>
                </a:solidFill>
                <a:effectLst/>
                <a:latin typeface="Open Sans" panose="020B0606030504020204" pitchFamily="34" charset="0"/>
              </a:rPr>
              <a:t>, </a:t>
            </a:r>
            <a:r>
              <a:rPr lang="en-US" sz="4400" b="1" i="0" dirty="0">
                <a:solidFill>
                  <a:srgbClr val="181A20"/>
                </a:solidFill>
                <a:effectLst/>
                <a:latin typeface="Open Sans" panose="020B0606030504020204" pitchFamily="34" charset="0"/>
              </a:rPr>
              <a:t>optical</a:t>
            </a:r>
            <a:r>
              <a:rPr lang="en-US" sz="4400" b="0" i="0" dirty="0">
                <a:solidFill>
                  <a:srgbClr val="181A20"/>
                </a:solidFill>
                <a:effectLst/>
                <a:latin typeface="Open Sans" panose="020B0606030504020204" pitchFamily="34" charset="0"/>
              </a:rPr>
              <a:t>, or </a:t>
            </a:r>
            <a:r>
              <a:rPr lang="en-US" sz="4400" b="1" i="0" dirty="0">
                <a:solidFill>
                  <a:srgbClr val="181A20"/>
                </a:solidFill>
                <a:effectLst/>
                <a:latin typeface="Open Sans" panose="020B0606030504020204" pitchFamily="34" charset="0"/>
              </a:rPr>
              <a:t>radio</a:t>
            </a:r>
            <a:r>
              <a:rPr lang="en-US" sz="4400" b="0" i="0" dirty="0">
                <a:solidFill>
                  <a:srgbClr val="181A20"/>
                </a:solidFill>
                <a:effectLst/>
                <a:latin typeface="Open Sans" panose="020B0606030504020204" pitchFamily="34" charset="0"/>
              </a:rPr>
              <a:t> characteristics of the signals, including the </a:t>
            </a:r>
            <a:r>
              <a:rPr lang="en-US" sz="4400" b="1" i="0" dirty="0">
                <a:solidFill>
                  <a:srgbClr val="181A20"/>
                </a:solidFill>
                <a:effectLst/>
                <a:latin typeface="Open Sans" panose="020B0606030504020204" pitchFamily="34" charset="0"/>
              </a:rPr>
              <a:t>voltage levels</a:t>
            </a:r>
            <a:r>
              <a:rPr lang="en-US" sz="4400" b="0" i="0" dirty="0">
                <a:solidFill>
                  <a:srgbClr val="181A20"/>
                </a:solidFill>
                <a:effectLst/>
                <a:latin typeface="Open Sans" panose="020B0606030504020204" pitchFamily="34" charset="0"/>
              </a:rPr>
              <a:t>, </a:t>
            </a:r>
            <a:r>
              <a:rPr lang="en-US" sz="4400" b="1" i="0" dirty="0">
                <a:solidFill>
                  <a:srgbClr val="181A20"/>
                </a:solidFill>
                <a:effectLst/>
                <a:latin typeface="Open Sans" panose="020B0606030504020204" pitchFamily="34" charset="0"/>
              </a:rPr>
              <a:t>frequency</a:t>
            </a:r>
            <a:r>
              <a:rPr lang="en-US" sz="4400" b="0" i="0" dirty="0">
                <a:solidFill>
                  <a:srgbClr val="181A20"/>
                </a:solidFill>
                <a:effectLst/>
                <a:latin typeface="Open Sans" panose="020B0606030504020204" pitchFamily="34" charset="0"/>
              </a:rPr>
              <a:t>, and </a:t>
            </a:r>
            <a:r>
              <a:rPr lang="en-US" sz="4400" b="1" i="0" dirty="0">
                <a:solidFill>
                  <a:srgbClr val="181A20"/>
                </a:solidFill>
                <a:effectLst/>
                <a:latin typeface="Open Sans" panose="020B0606030504020204" pitchFamily="34" charset="0"/>
              </a:rPr>
              <a:t>modulation techniques</a:t>
            </a:r>
            <a:r>
              <a:rPr lang="en-US" sz="4400" b="0" i="0" dirty="0">
                <a:solidFill>
                  <a:srgbClr val="181A20"/>
                </a:solidFill>
                <a:effectLst/>
                <a:latin typeface="Open Sans" panose="020B0606030504020204" pitchFamily="34" charset="0"/>
              </a:rPr>
              <a:t>.</a:t>
            </a:r>
          </a:p>
          <a:p>
            <a:pPr algn="l">
              <a:lnSpc>
                <a:spcPct val="170000"/>
              </a:lnSpc>
              <a:buFont typeface="+mj-lt"/>
              <a:buAutoNum type="arabicPeriod"/>
            </a:pPr>
            <a:r>
              <a:rPr lang="en-US" sz="4400" b="1" i="0" dirty="0">
                <a:solidFill>
                  <a:srgbClr val="181A20"/>
                </a:solidFill>
                <a:effectLst/>
                <a:latin typeface="Open Sans" panose="020B0606030504020204" pitchFamily="34" charset="0"/>
              </a:rPr>
              <a:t>Bit synchronization</a:t>
            </a:r>
            <a:r>
              <a:rPr lang="en-US" sz="4400" b="0" i="0" dirty="0">
                <a:solidFill>
                  <a:srgbClr val="181A20"/>
                </a:solidFill>
                <a:effectLst/>
                <a:latin typeface="Open Sans" panose="020B0606030504020204" pitchFamily="34" charset="0"/>
              </a:rPr>
              <a:t>: The Physical Layer ensures that the sender and receiver devices are synchronized in terms of the </a:t>
            </a:r>
            <a:r>
              <a:rPr lang="en-US" sz="4400" b="1" i="0" dirty="0">
                <a:solidFill>
                  <a:srgbClr val="181A20"/>
                </a:solidFill>
                <a:effectLst/>
                <a:latin typeface="Open Sans" panose="020B0606030504020204" pitchFamily="34" charset="0"/>
              </a:rPr>
              <a:t>timing</a:t>
            </a:r>
            <a:r>
              <a:rPr lang="en-US" sz="4400" b="0" i="0" dirty="0">
                <a:solidFill>
                  <a:srgbClr val="181A20"/>
                </a:solidFill>
                <a:effectLst/>
                <a:latin typeface="Open Sans" panose="020B0606030504020204" pitchFamily="34" charset="0"/>
              </a:rPr>
              <a:t> and </a:t>
            </a:r>
            <a:r>
              <a:rPr lang="en-US" sz="4400" b="1" i="0" dirty="0">
                <a:solidFill>
                  <a:srgbClr val="181A20"/>
                </a:solidFill>
                <a:effectLst/>
                <a:latin typeface="Open Sans" panose="020B0606030504020204" pitchFamily="34" charset="0"/>
              </a:rPr>
              <a:t>rate</a:t>
            </a:r>
            <a:r>
              <a:rPr lang="en-US" sz="4400" b="0" i="0" dirty="0">
                <a:solidFill>
                  <a:srgbClr val="181A20"/>
                </a:solidFill>
                <a:effectLst/>
                <a:latin typeface="Open Sans" panose="020B0606030504020204" pitchFamily="34" charset="0"/>
              </a:rPr>
              <a:t> at which bits are transmitted. It establishes a clocking mechanism to ensure accurate data transmission.</a:t>
            </a:r>
          </a:p>
        </p:txBody>
      </p:sp>
      <p:pic>
        <p:nvPicPr>
          <p:cNvPr id="3" name="Google Shape;121;p20">
            <a:extLst>
              <a:ext uri="{FF2B5EF4-FFF2-40B4-BE49-F238E27FC236}">
                <a16:creationId xmlns:a16="http://schemas.microsoft.com/office/drawing/2014/main" id="{DA1AC6DA-92DB-C990-0819-AE3FD530DF8D}"/>
              </a:ext>
            </a:extLst>
          </p:cNvPr>
          <p:cNvPicPr preferRelativeResize="0"/>
          <p:nvPr/>
        </p:nvPicPr>
        <p:blipFill>
          <a:blip r:embed="rId3">
            <a:alphaModFix/>
          </a:blip>
          <a:stretch>
            <a:fillRect/>
          </a:stretch>
        </p:blipFill>
        <p:spPr>
          <a:xfrm>
            <a:off x="7292414" y="175203"/>
            <a:ext cx="1058441" cy="1373329"/>
          </a:xfrm>
          <a:prstGeom prst="rect">
            <a:avLst/>
          </a:prstGeom>
          <a:noFill/>
          <a:ln>
            <a:noFill/>
          </a:ln>
        </p:spPr>
      </p:pic>
      <p:pic>
        <p:nvPicPr>
          <p:cNvPr id="6" name="Picture 5" descr="A diagram of a transmission&#10;&#10;Description automatically generated">
            <a:extLst>
              <a:ext uri="{FF2B5EF4-FFF2-40B4-BE49-F238E27FC236}">
                <a16:creationId xmlns:a16="http://schemas.microsoft.com/office/drawing/2014/main" id="{D156C1E2-44FE-FB7A-4053-357F67789372}"/>
              </a:ext>
            </a:extLst>
          </p:cNvPr>
          <p:cNvPicPr>
            <a:picLocks noChangeAspect="1"/>
          </p:cNvPicPr>
          <p:nvPr/>
        </p:nvPicPr>
        <p:blipFill>
          <a:blip r:embed="rId4"/>
          <a:stretch>
            <a:fillRect/>
          </a:stretch>
        </p:blipFill>
        <p:spPr>
          <a:xfrm>
            <a:off x="5427900" y="3261491"/>
            <a:ext cx="3437426" cy="1444158"/>
          </a:xfrm>
          <a:prstGeom prst="rect">
            <a:avLst/>
          </a:prstGeom>
        </p:spPr>
      </p:pic>
    </p:spTree>
    <p:extLst>
      <p:ext uri="{BB962C8B-B14F-4D97-AF65-F5344CB8AC3E}">
        <p14:creationId xmlns:p14="http://schemas.microsoft.com/office/powerpoint/2010/main" val="364765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151570" y="483888"/>
            <a:ext cx="5738242" cy="49241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2000" b="1" i="0" dirty="0">
                <a:solidFill>
                  <a:srgbClr val="181A20"/>
                </a:solidFill>
                <a:effectLst/>
                <a:latin typeface="Open Sans" panose="020B0606030504020204" pitchFamily="34" charset="0"/>
              </a:rPr>
              <a:t>Layer 2: Data Link Layer</a:t>
            </a:r>
            <a:endParaRPr sz="19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173631" y="976300"/>
            <a:ext cx="5211916" cy="4247882"/>
          </a:xfrm>
          <a:prstGeom prst="rect">
            <a:avLst/>
          </a:prstGeom>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buFont typeface="+mj-lt"/>
              <a:buAutoNum type="arabicPeriod"/>
            </a:pPr>
            <a:r>
              <a:rPr lang="en-US" sz="3600" b="1" i="0" dirty="0">
                <a:solidFill>
                  <a:srgbClr val="181A20"/>
                </a:solidFill>
                <a:effectLst/>
                <a:latin typeface="Open Sans" panose="020B0606030504020204" pitchFamily="34" charset="0"/>
              </a:rPr>
              <a:t>Framing</a:t>
            </a:r>
            <a:r>
              <a:rPr lang="en-US" sz="3600" b="0" i="0" dirty="0">
                <a:solidFill>
                  <a:srgbClr val="181A20"/>
                </a:solidFill>
                <a:effectLst/>
                <a:latin typeface="Open Sans" panose="020B0606030504020204" pitchFamily="34" charset="0"/>
              </a:rPr>
              <a:t>: The Data Link Layer breaks the data received from the Network Layer into smaller units called frames. Each frame consists of a header, data, and a trailer. The header contains control information such as source and destination addresses, while the trailer includes error detection codes like cyclic redundancy check (CRC).</a:t>
            </a:r>
          </a:p>
          <a:p>
            <a:pPr algn="l">
              <a:lnSpc>
                <a:spcPct val="170000"/>
              </a:lnSpc>
              <a:buFont typeface="+mj-lt"/>
              <a:buAutoNum type="arabicPeriod"/>
            </a:pPr>
            <a:r>
              <a:rPr lang="en-US" sz="3600" b="1" i="0" dirty="0">
                <a:solidFill>
                  <a:srgbClr val="181A20"/>
                </a:solidFill>
                <a:effectLst/>
                <a:latin typeface="Open Sans" panose="020B0606030504020204" pitchFamily="34" charset="0"/>
              </a:rPr>
              <a:t>Physical Addressing</a:t>
            </a:r>
            <a:r>
              <a:rPr lang="en-US" sz="3600" b="0" i="0" dirty="0">
                <a:solidFill>
                  <a:srgbClr val="181A20"/>
                </a:solidFill>
                <a:effectLst/>
                <a:latin typeface="Open Sans" panose="020B0606030504020204" pitchFamily="34" charset="0"/>
              </a:rPr>
              <a:t>: The Data Link Layer assigns unique physical addresses, known as Media Access Control (MAC) addresses, to each device on a network. MAC addresses are used to identify the source and destination devices within a local network.</a:t>
            </a:r>
          </a:p>
          <a:p>
            <a:pPr algn="l">
              <a:lnSpc>
                <a:spcPct val="170000"/>
              </a:lnSpc>
              <a:buFont typeface="+mj-lt"/>
              <a:buAutoNum type="arabicPeriod"/>
            </a:pPr>
            <a:r>
              <a:rPr lang="en-US" sz="3600" b="1" i="0" dirty="0">
                <a:solidFill>
                  <a:srgbClr val="181A20"/>
                </a:solidFill>
                <a:effectLst/>
                <a:latin typeface="Open Sans" panose="020B0606030504020204" pitchFamily="34" charset="0"/>
              </a:rPr>
              <a:t>Error Detection and Correction</a:t>
            </a:r>
            <a:r>
              <a:rPr lang="en-US" sz="3600" b="0" i="0" dirty="0">
                <a:solidFill>
                  <a:srgbClr val="181A20"/>
                </a:solidFill>
                <a:effectLst/>
                <a:latin typeface="Open Sans" panose="020B0606030504020204" pitchFamily="34" charset="0"/>
              </a:rPr>
              <a:t>: The Data Link Layer ensures the integrity of data transmission by detecting and correcting errors that may occur during transmission. It uses error detection techniques like CRC to identify errors in the received frames. If errors are detected, the Data Link Layer can request retransmission of the corrupted frames.</a:t>
            </a:r>
          </a:p>
          <a:p>
            <a:pPr algn="l">
              <a:lnSpc>
                <a:spcPct val="170000"/>
              </a:lnSpc>
              <a:buFont typeface="+mj-lt"/>
              <a:buAutoNum type="arabicPeriod"/>
            </a:pPr>
            <a:r>
              <a:rPr lang="en-US" sz="3600" b="1" i="0" dirty="0">
                <a:solidFill>
                  <a:srgbClr val="181A20"/>
                </a:solidFill>
                <a:effectLst/>
                <a:latin typeface="Open Sans" panose="020B0606030504020204" pitchFamily="34" charset="0"/>
              </a:rPr>
              <a:t>Flow Control</a:t>
            </a:r>
            <a:r>
              <a:rPr lang="en-US" sz="3600" b="0" i="0" dirty="0">
                <a:solidFill>
                  <a:srgbClr val="181A20"/>
                </a:solidFill>
                <a:effectLst/>
                <a:latin typeface="Open Sans" panose="020B0606030504020204" pitchFamily="34" charset="0"/>
              </a:rPr>
              <a:t>: The Data Link Layer manages the flow of data between two devices to prevent overwhelming the receiving device. It uses flow control mechanisms such as sliding window protocol to regulate the rate of data transmission and ensure that the receiving device can handle the incoming data.</a:t>
            </a:r>
          </a:p>
          <a:p>
            <a:pPr algn="l">
              <a:lnSpc>
                <a:spcPct val="170000"/>
              </a:lnSpc>
              <a:buFont typeface="+mj-lt"/>
              <a:buAutoNum type="arabicPeriod"/>
            </a:pPr>
            <a:r>
              <a:rPr lang="en-US" sz="3600" b="1" i="0" dirty="0">
                <a:solidFill>
                  <a:srgbClr val="181A20"/>
                </a:solidFill>
                <a:effectLst/>
                <a:latin typeface="Open Sans" panose="020B0606030504020204" pitchFamily="34" charset="0"/>
              </a:rPr>
              <a:t>Access Control</a:t>
            </a:r>
            <a:r>
              <a:rPr lang="en-US" sz="3600" b="0" i="0" dirty="0">
                <a:solidFill>
                  <a:srgbClr val="181A20"/>
                </a:solidFill>
                <a:effectLst/>
                <a:latin typeface="Open Sans" panose="020B0606030504020204" pitchFamily="34" charset="0"/>
              </a:rPr>
              <a:t>: The Data Link Layer controls access to the physical medium when multiple devices are connected to the same network. It employs protocols like Carrier Sense Multiple Access with Collision Detection (CSMA/CD) or Carrier Sense Multiple Access with Collision Avoidance (CSMA/CA) to avoid collisions and manage the sharing of the network medium.</a:t>
            </a:r>
          </a:p>
          <a:p>
            <a:endParaRPr lang="ru-RU" dirty="0">
              <a:latin typeface="Inter"/>
              <a:ea typeface="Inter"/>
              <a:cs typeface="Inter"/>
              <a:sym typeface="Inter"/>
            </a:endParaRPr>
          </a:p>
        </p:txBody>
      </p:sp>
      <p:pic>
        <p:nvPicPr>
          <p:cNvPr id="7" name="Google Shape;128;p21">
            <a:extLst>
              <a:ext uri="{FF2B5EF4-FFF2-40B4-BE49-F238E27FC236}">
                <a16:creationId xmlns:a16="http://schemas.microsoft.com/office/drawing/2014/main" id="{297C0108-9502-40C3-D11D-949B7B3DB97C}"/>
              </a:ext>
            </a:extLst>
          </p:cNvPr>
          <p:cNvPicPr preferRelativeResize="0"/>
          <p:nvPr/>
        </p:nvPicPr>
        <p:blipFill>
          <a:blip r:embed="rId3">
            <a:alphaModFix/>
          </a:blip>
          <a:stretch>
            <a:fillRect/>
          </a:stretch>
        </p:blipFill>
        <p:spPr>
          <a:xfrm>
            <a:off x="6332104" y="451975"/>
            <a:ext cx="2388657" cy="1284734"/>
          </a:xfrm>
          <a:prstGeom prst="rect">
            <a:avLst/>
          </a:prstGeom>
          <a:noFill/>
          <a:ln>
            <a:noFill/>
          </a:ln>
        </p:spPr>
      </p:pic>
      <p:pic>
        <p:nvPicPr>
          <p:cNvPr id="6" name="Picture 5" descr="A diagram of a computer&#10;&#10;Description automatically generated">
            <a:extLst>
              <a:ext uri="{FF2B5EF4-FFF2-40B4-BE49-F238E27FC236}">
                <a16:creationId xmlns:a16="http://schemas.microsoft.com/office/drawing/2014/main" id="{8C2B163B-5D92-A0D2-FC4A-A62EB8DD7E5E}"/>
              </a:ext>
            </a:extLst>
          </p:cNvPr>
          <p:cNvPicPr>
            <a:picLocks noChangeAspect="1"/>
          </p:cNvPicPr>
          <p:nvPr/>
        </p:nvPicPr>
        <p:blipFill>
          <a:blip r:embed="rId4"/>
          <a:stretch>
            <a:fillRect/>
          </a:stretch>
        </p:blipFill>
        <p:spPr>
          <a:xfrm>
            <a:off x="5723790" y="2007149"/>
            <a:ext cx="2824622" cy="3042222"/>
          </a:xfrm>
          <a:prstGeom prst="rect">
            <a:avLst/>
          </a:prstGeom>
        </p:spPr>
      </p:pic>
    </p:spTree>
    <p:extLst>
      <p:ext uri="{BB962C8B-B14F-4D97-AF65-F5344CB8AC3E}">
        <p14:creationId xmlns:p14="http://schemas.microsoft.com/office/powerpoint/2010/main" val="265221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43490" y="483888"/>
            <a:ext cx="6255954" cy="492412"/>
          </a:xfrm>
          <a:prstGeom prst="rect">
            <a:avLst/>
          </a:prstGeom>
        </p:spPr>
        <p:txBody>
          <a:bodyPr spcFirstLastPara="1" wrap="square" lIns="91425" tIns="91425" rIns="91425" bIns="91425" anchor="t" anchorCtr="0">
            <a:spAutoFit/>
          </a:bodyPr>
          <a:lstStyle/>
          <a:p>
            <a:pPr algn="l"/>
            <a:r>
              <a:rPr lang="en-US" sz="2000" b="1" i="0" dirty="0">
                <a:solidFill>
                  <a:srgbClr val="181A20"/>
                </a:solidFill>
                <a:effectLst/>
                <a:latin typeface="Open Sans" panose="020B0606030504020204" pitchFamily="34" charset="0"/>
              </a:rPr>
              <a:t>Layer 3: Network Layer</a:t>
            </a: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262442" y="1460188"/>
            <a:ext cx="4773482" cy="3582459"/>
          </a:xfrm>
          <a:prstGeom prst="rect">
            <a:avLst/>
          </a:prstGeom>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buFont typeface="+mj-lt"/>
              <a:buAutoNum type="arabicPeriod"/>
            </a:pPr>
            <a:r>
              <a:rPr lang="en-US" sz="1600" b="1" i="0" dirty="0">
                <a:solidFill>
                  <a:srgbClr val="181A20"/>
                </a:solidFill>
                <a:effectLst/>
                <a:latin typeface="Open Sans" panose="020B0606030504020204" pitchFamily="34" charset="0"/>
              </a:rPr>
              <a:t>Logical Addressing</a:t>
            </a:r>
            <a:r>
              <a:rPr lang="en-US" sz="1600" b="0" i="0" dirty="0">
                <a:solidFill>
                  <a:srgbClr val="181A20"/>
                </a:solidFill>
                <a:effectLst/>
                <a:latin typeface="Open Sans" panose="020B0606030504020204" pitchFamily="34" charset="0"/>
              </a:rPr>
              <a:t>: The Network Layer assigns logical addresses, such as IP addresses, to devices connected to a network. These addresses uniquely identify each device and are used for routing data packets.</a:t>
            </a:r>
          </a:p>
          <a:p>
            <a:pPr algn="l">
              <a:lnSpc>
                <a:spcPct val="170000"/>
              </a:lnSpc>
              <a:buFont typeface="+mj-lt"/>
              <a:buAutoNum type="arabicPeriod"/>
            </a:pPr>
            <a:r>
              <a:rPr lang="en-US" sz="1600" b="1" i="0" dirty="0">
                <a:solidFill>
                  <a:srgbClr val="181A20"/>
                </a:solidFill>
                <a:effectLst/>
                <a:latin typeface="Open Sans" panose="020B0606030504020204" pitchFamily="34" charset="0"/>
              </a:rPr>
              <a:t>Routing</a:t>
            </a:r>
            <a:r>
              <a:rPr lang="en-US" sz="1600" b="0" i="0" dirty="0">
                <a:solidFill>
                  <a:srgbClr val="181A20"/>
                </a:solidFill>
                <a:effectLst/>
                <a:latin typeface="Open Sans" panose="020B0606030504020204" pitchFamily="34" charset="0"/>
              </a:rPr>
              <a:t>: Routing involves determining the best path for data packets to travel from the source device to the destination device across multiple networks. The Network Layer uses routing protocols, such as OSPF (Open Shortest Path First) or BGP (Border Gateway Protocol), to make routing decisions based on factors like network congestion, cost, and reliability.</a:t>
            </a:r>
          </a:p>
          <a:p>
            <a:pPr algn="l">
              <a:lnSpc>
                <a:spcPct val="170000"/>
              </a:lnSpc>
              <a:buFont typeface="+mj-lt"/>
              <a:buAutoNum type="arabicPeriod"/>
            </a:pPr>
            <a:r>
              <a:rPr lang="en-US" sz="1600" b="1" i="0" dirty="0">
                <a:solidFill>
                  <a:srgbClr val="181A20"/>
                </a:solidFill>
                <a:effectLst/>
                <a:latin typeface="Open Sans" panose="020B0606030504020204" pitchFamily="34" charset="0"/>
              </a:rPr>
              <a:t>Packet Fragmentation and Reassembly</a:t>
            </a:r>
            <a:r>
              <a:rPr lang="en-US" sz="1600" b="0" i="0" dirty="0">
                <a:solidFill>
                  <a:srgbClr val="181A20"/>
                </a:solidFill>
                <a:effectLst/>
                <a:latin typeface="Open Sans" panose="020B0606030504020204" pitchFamily="34" charset="0"/>
              </a:rPr>
              <a:t>: The Network Layer is responsible for breaking down large data packets into smaller units, known as fragments, to facilitate transmission across networks with different maximum transmission unit (MTU) sizes. At the destination, these fragments are reassembled into the original packet.</a:t>
            </a:r>
          </a:p>
          <a:p>
            <a:pPr algn="l">
              <a:lnSpc>
                <a:spcPct val="170000"/>
              </a:lnSpc>
              <a:buFont typeface="+mj-lt"/>
              <a:buAutoNum type="arabicPeriod"/>
            </a:pPr>
            <a:r>
              <a:rPr lang="en-US" sz="1600" b="1" i="0" dirty="0">
                <a:solidFill>
                  <a:srgbClr val="181A20"/>
                </a:solidFill>
                <a:effectLst/>
                <a:latin typeface="Open Sans" panose="020B0606030504020204" pitchFamily="34" charset="0"/>
              </a:rPr>
              <a:t>Quality of Service (QoS)</a:t>
            </a:r>
            <a:r>
              <a:rPr lang="en-US" sz="1600" b="0" i="0" dirty="0">
                <a:solidFill>
                  <a:srgbClr val="181A20"/>
                </a:solidFill>
                <a:effectLst/>
                <a:latin typeface="Open Sans" panose="020B0606030504020204" pitchFamily="34" charset="0"/>
              </a:rPr>
              <a:t>: The Network Layer can prioritize certain types of traffic over others by implementing QoS mechanisms. This ensures that critical data, such as real-time video or voice, receives preferential treatment in terms of bandwidth allocation and latency.</a:t>
            </a:r>
          </a:p>
          <a:p>
            <a:pPr algn="l">
              <a:lnSpc>
                <a:spcPct val="170000"/>
              </a:lnSpc>
              <a:buFont typeface="+mj-lt"/>
              <a:buAutoNum type="arabicPeriod"/>
            </a:pPr>
            <a:r>
              <a:rPr lang="en-US" sz="1600" b="1" i="0" dirty="0">
                <a:solidFill>
                  <a:srgbClr val="181A20"/>
                </a:solidFill>
                <a:effectLst/>
                <a:latin typeface="Open Sans" panose="020B0606030504020204" pitchFamily="34" charset="0"/>
              </a:rPr>
              <a:t>Network Address Translation (NAT)</a:t>
            </a:r>
            <a:r>
              <a:rPr lang="en-US" sz="1600" b="0" i="0" dirty="0">
                <a:solidFill>
                  <a:srgbClr val="181A20"/>
                </a:solidFill>
                <a:effectLst/>
                <a:latin typeface="Open Sans" panose="020B0606030504020204" pitchFamily="34" charset="0"/>
              </a:rPr>
              <a:t>: NAT is a technique used by the Network Layer to translate private IP addresses used within a local network into a public IP address that can be recognized and routed on the internet. This allows multiple devices within a network to share a single public IP address.</a:t>
            </a:r>
          </a:p>
          <a:p>
            <a:endParaRPr lang="ru-RU" dirty="0">
              <a:latin typeface="Inter"/>
              <a:ea typeface="Inter"/>
              <a:cs typeface="Inter"/>
              <a:sym typeface="Inter"/>
            </a:endParaRPr>
          </a:p>
        </p:txBody>
      </p:sp>
      <p:pic>
        <p:nvPicPr>
          <p:cNvPr id="6" name="Google Shape;123;p20">
            <a:extLst>
              <a:ext uri="{FF2B5EF4-FFF2-40B4-BE49-F238E27FC236}">
                <a16:creationId xmlns:a16="http://schemas.microsoft.com/office/drawing/2014/main" id="{B45648A1-A4B7-908A-52B5-B4F8DD7B48B7}"/>
              </a:ext>
            </a:extLst>
          </p:cNvPr>
          <p:cNvPicPr preferRelativeResize="0"/>
          <p:nvPr/>
        </p:nvPicPr>
        <p:blipFill>
          <a:blip r:embed="rId3">
            <a:alphaModFix/>
          </a:blip>
          <a:stretch>
            <a:fillRect/>
          </a:stretch>
        </p:blipFill>
        <p:spPr>
          <a:xfrm>
            <a:off x="6730253" y="360000"/>
            <a:ext cx="1889313" cy="1346506"/>
          </a:xfrm>
          <a:prstGeom prst="rect">
            <a:avLst/>
          </a:prstGeom>
          <a:noFill/>
          <a:ln>
            <a:noFill/>
          </a:ln>
        </p:spPr>
      </p:pic>
      <p:pic>
        <p:nvPicPr>
          <p:cNvPr id="4" name="Picture 3" descr="A diagram of a network connection&#10;&#10;Description automatically generated">
            <a:extLst>
              <a:ext uri="{FF2B5EF4-FFF2-40B4-BE49-F238E27FC236}">
                <a16:creationId xmlns:a16="http://schemas.microsoft.com/office/drawing/2014/main" id="{601C7219-3AD6-1166-083B-CB803292A314}"/>
              </a:ext>
            </a:extLst>
          </p:cNvPr>
          <p:cNvPicPr>
            <a:picLocks noChangeAspect="1"/>
          </p:cNvPicPr>
          <p:nvPr/>
        </p:nvPicPr>
        <p:blipFill>
          <a:blip r:embed="rId4"/>
          <a:stretch>
            <a:fillRect/>
          </a:stretch>
        </p:blipFill>
        <p:spPr>
          <a:xfrm>
            <a:off x="5035924" y="2450641"/>
            <a:ext cx="4011252" cy="2208971"/>
          </a:xfrm>
          <a:prstGeom prst="rect">
            <a:avLst/>
          </a:prstGeom>
        </p:spPr>
      </p:pic>
    </p:spTree>
    <p:extLst>
      <p:ext uri="{BB962C8B-B14F-4D97-AF65-F5344CB8AC3E}">
        <p14:creationId xmlns:p14="http://schemas.microsoft.com/office/powerpoint/2010/main" val="162111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49"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43490" y="483888"/>
            <a:ext cx="6255954" cy="492412"/>
          </a:xfrm>
          <a:prstGeom prst="rect">
            <a:avLst/>
          </a:prstGeom>
        </p:spPr>
        <p:txBody>
          <a:bodyPr spcFirstLastPara="1" wrap="square" lIns="91425" tIns="91425" rIns="91425" bIns="91425" anchor="t" anchorCtr="0">
            <a:spAutoFit/>
          </a:bodyPr>
          <a:lstStyle/>
          <a:p>
            <a:pPr algn="l"/>
            <a:r>
              <a:rPr lang="en-US" sz="2000" b="1" i="0" dirty="0">
                <a:solidFill>
                  <a:srgbClr val="181A20"/>
                </a:solidFill>
                <a:effectLst/>
                <a:latin typeface="Open Sans" panose="020B0606030504020204" pitchFamily="34" charset="0"/>
              </a:rPr>
              <a:t>Layer 4: Transport Layer</a:t>
            </a: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74181" y="1040812"/>
            <a:ext cx="5646751" cy="3981663"/>
          </a:xfrm>
          <a:prstGeom prst="rect">
            <a:avLst/>
          </a:prstGeom>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pPr>
            <a:r>
              <a:rPr lang="en-US" sz="3600" b="1" i="0" dirty="0">
                <a:solidFill>
                  <a:srgbClr val="181A20"/>
                </a:solidFill>
                <a:effectLst/>
                <a:latin typeface="Open Sans" panose="020B0606030504020204" pitchFamily="34" charset="0"/>
              </a:rPr>
              <a:t>Segmentation</a:t>
            </a:r>
          </a:p>
          <a:p>
            <a:pPr algn="l">
              <a:lnSpc>
                <a:spcPct val="170000"/>
              </a:lnSpc>
            </a:pPr>
            <a:r>
              <a:rPr lang="en-US" sz="3600" b="0" i="0" dirty="0">
                <a:solidFill>
                  <a:srgbClr val="181A20"/>
                </a:solidFill>
                <a:effectLst/>
                <a:latin typeface="Open Sans" panose="020B0606030504020204" pitchFamily="34" charset="0"/>
              </a:rPr>
              <a:t>One of the key functions of the Transport Layer is to break down the data received from the upper layers into smaller units called </a:t>
            </a:r>
            <a:r>
              <a:rPr lang="en-US" sz="3600" b="1" i="0" dirty="0">
                <a:solidFill>
                  <a:srgbClr val="181A20"/>
                </a:solidFill>
                <a:effectLst/>
                <a:latin typeface="Open Sans" panose="020B0606030504020204" pitchFamily="34" charset="0"/>
              </a:rPr>
              <a:t>segments</a:t>
            </a:r>
            <a:r>
              <a:rPr lang="en-US" sz="3600" b="0" i="0" dirty="0">
                <a:solidFill>
                  <a:srgbClr val="181A20"/>
                </a:solidFill>
                <a:effectLst/>
                <a:latin typeface="Open Sans" panose="020B0606030504020204" pitchFamily="34" charset="0"/>
              </a:rPr>
              <a:t>. </a:t>
            </a:r>
          </a:p>
          <a:p>
            <a:pPr algn="l">
              <a:lnSpc>
                <a:spcPct val="170000"/>
              </a:lnSpc>
            </a:pPr>
            <a:r>
              <a:rPr lang="en-US" sz="3600" b="1" i="0" dirty="0">
                <a:solidFill>
                  <a:srgbClr val="181A20"/>
                </a:solidFill>
                <a:effectLst/>
                <a:latin typeface="Open Sans" panose="020B0606030504020204" pitchFamily="34" charset="0"/>
              </a:rPr>
              <a:t>Reassembly</a:t>
            </a:r>
          </a:p>
          <a:p>
            <a:pPr algn="l">
              <a:lnSpc>
                <a:spcPct val="170000"/>
              </a:lnSpc>
            </a:pPr>
            <a:r>
              <a:rPr lang="en-US" sz="3600" b="0" i="0" dirty="0">
                <a:solidFill>
                  <a:srgbClr val="181A20"/>
                </a:solidFill>
                <a:effectLst/>
                <a:latin typeface="Open Sans" panose="020B0606030504020204" pitchFamily="34" charset="0"/>
              </a:rPr>
              <a:t>On the receiving end, the Transport Layer reassembles the received segments into the original data stream. This ensures that the data is delivered to the correct application in the correct order. </a:t>
            </a:r>
          </a:p>
          <a:p>
            <a:pPr algn="l">
              <a:lnSpc>
                <a:spcPct val="170000"/>
              </a:lnSpc>
            </a:pPr>
            <a:r>
              <a:rPr lang="en-US" sz="3600" b="1" i="0" dirty="0">
                <a:solidFill>
                  <a:srgbClr val="181A20"/>
                </a:solidFill>
                <a:effectLst/>
                <a:latin typeface="Open Sans" panose="020B0606030504020204" pitchFamily="34" charset="0"/>
              </a:rPr>
              <a:t>Error Detection</a:t>
            </a:r>
          </a:p>
          <a:p>
            <a:pPr algn="l">
              <a:lnSpc>
                <a:spcPct val="170000"/>
              </a:lnSpc>
            </a:pPr>
            <a:r>
              <a:rPr lang="en-US" sz="3600" b="0" i="0" dirty="0">
                <a:solidFill>
                  <a:srgbClr val="181A20"/>
                </a:solidFill>
                <a:effectLst/>
                <a:latin typeface="Open Sans" panose="020B0606030504020204" pitchFamily="34" charset="0"/>
              </a:rPr>
              <a:t>To ensure the integrity of the data being transmitted, the Transport Layer performs error detection. It adds </a:t>
            </a:r>
            <a:r>
              <a:rPr lang="en-US" sz="3600" b="1" i="0" dirty="0">
                <a:solidFill>
                  <a:srgbClr val="181A20"/>
                </a:solidFill>
                <a:effectLst/>
                <a:latin typeface="Open Sans" panose="020B0606030504020204" pitchFamily="34" charset="0"/>
              </a:rPr>
              <a:t>checksums</a:t>
            </a:r>
            <a:r>
              <a:rPr lang="en-US" sz="3600" b="0" i="0" dirty="0">
                <a:solidFill>
                  <a:srgbClr val="181A20"/>
                </a:solidFill>
                <a:effectLst/>
                <a:latin typeface="Open Sans" panose="020B0606030504020204" pitchFamily="34" charset="0"/>
              </a:rPr>
              <a:t> to the segments, which are used to detect any errors that may have occurred during transmission. </a:t>
            </a:r>
          </a:p>
          <a:p>
            <a:pPr algn="l">
              <a:lnSpc>
                <a:spcPct val="170000"/>
              </a:lnSpc>
            </a:pPr>
            <a:r>
              <a:rPr lang="en-US" sz="3600" b="1" i="0" dirty="0">
                <a:solidFill>
                  <a:srgbClr val="181A20"/>
                </a:solidFill>
                <a:effectLst/>
                <a:latin typeface="Open Sans" panose="020B0606030504020204" pitchFamily="34" charset="0"/>
              </a:rPr>
              <a:t>Error Recovery</a:t>
            </a:r>
          </a:p>
          <a:p>
            <a:pPr algn="l">
              <a:lnSpc>
                <a:spcPct val="170000"/>
              </a:lnSpc>
            </a:pPr>
            <a:r>
              <a:rPr lang="en-US" sz="3600" b="0" i="0" dirty="0">
                <a:solidFill>
                  <a:srgbClr val="181A20"/>
                </a:solidFill>
                <a:effectLst/>
                <a:latin typeface="Open Sans" panose="020B0606030504020204" pitchFamily="34" charset="0"/>
              </a:rPr>
              <a:t>In case errors are detected, the Transport Layer is responsible for recovering the lost or corrupted data. It achieves this through </a:t>
            </a:r>
            <a:r>
              <a:rPr lang="en-US" sz="3600" b="1" i="0" dirty="0">
                <a:solidFill>
                  <a:srgbClr val="181A20"/>
                </a:solidFill>
                <a:effectLst/>
                <a:latin typeface="Open Sans" panose="020B0606030504020204" pitchFamily="34" charset="0"/>
              </a:rPr>
              <a:t>retransmission</a:t>
            </a:r>
            <a:r>
              <a:rPr lang="en-US" sz="3600" b="0" i="0" dirty="0">
                <a:solidFill>
                  <a:srgbClr val="181A20"/>
                </a:solidFill>
                <a:effectLst/>
                <a:latin typeface="Open Sans" panose="020B0606030504020204" pitchFamily="34" charset="0"/>
              </a:rPr>
              <a:t> of the lost segments or by requesting the sender to resend the data. </a:t>
            </a:r>
          </a:p>
          <a:p>
            <a:pPr algn="l">
              <a:lnSpc>
                <a:spcPct val="170000"/>
              </a:lnSpc>
            </a:pPr>
            <a:r>
              <a:rPr lang="en-US" sz="3600" b="1" i="0" dirty="0">
                <a:solidFill>
                  <a:srgbClr val="181A20"/>
                </a:solidFill>
                <a:effectLst/>
                <a:latin typeface="Open Sans" panose="020B0606030504020204" pitchFamily="34" charset="0"/>
              </a:rPr>
              <a:t>Flow Control</a:t>
            </a:r>
          </a:p>
          <a:p>
            <a:pPr algn="l">
              <a:lnSpc>
                <a:spcPct val="170000"/>
              </a:lnSpc>
            </a:pPr>
            <a:r>
              <a:rPr lang="en-US" sz="3600" b="0" i="0" dirty="0">
                <a:solidFill>
                  <a:srgbClr val="181A20"/>
                </a:solidFill>
                <a:effectLst/>
                <a:latin typeface="Open Sans" panose="020B0606030504020204" pitchFamily="34" charset="0"/>
              </a:rPr>
              <a:t>Flow control is another important aspect of the Transport Layer. It manages the rate at which data is transmitted between the sender and receiver to prevent overwhelming the receiving system. By regulating the flow of data, the Transport Layer ensures that the receiving system can handle the incoming data without causing congestion or loss of data.</a:t>
            </a:r>
          </a:p>
          <a:p>
            <a:endParaRPr lang="ru-RU" dirty="0">
              <a:latin typeface="Inter"/>
              <a:ea typeface="Inter"/>
              <a:cs typeface="Inter"/>
              <a:sym typeface="Inter"/>
            </a:endParaRPr>
          </a:p>
        </p:txBody>
      </p:sp>
      <p:pic>
        <p:nvPicPr>
          <p:cNvPr id="4" name="Google Shape;92;p18">
            <a:extLst>
              <a:ext uri="{FF2B5EF4-FFF2-40B4-BE49-F238E27FC236}">
                <a16:creationId xmlns:a16="http://schemas.microsoft.com/office/drawing/2014/main" id="{B10E31ED-0CD2-4776-D4E0-13D980E52206}"/>
              </a:ext>
            </a:extLst>
          </p:cNvPr>
          <p:cNvPicPr preferRelativeResize="0"/>
          <p:nvPr/>
        </p:nvPicPr>
        <p:blipFill>
          <a:blip r:embed="rId3">
            <a:alphaModFix/>
          </a:blip>
          <a:stretch>
            <a:fillRect/>
          </a:stretch>
        </p:blipFill>
        <p:spPr>
          <a:xfrm>
            <a:off x="6721798" y="483888"/>
            <a:ext cx="1556150" cy="1212248"/>
          </a:xfrm>
          <a:prstGeom prst="rect">
            <a:avLst/>
          </a:prstGeom>
          <a:noFill/>
          <a:ln>
            <a:noFill/>
          </a:ln>
        </p:spPr>
      </p:pic>
      <p:pic>
        <p:nvPicPr>
          <p:cNvPr id="2" name="Picture 1" descr="A diagram of a network connection&#10;&#10;Description automatically generated">
            <a:extLst>
              <a:ext uri="{FF2B5EF4-FFF2-40B4-BE49-F238E27FC236}">
                <a16:creationId xmlns:a16="http://schemas.microsoft.com/office/drawing/2014/main" id="{54C67D48-C92A-6BC6-B406-E844B7BFCDEE}"/>
              </a:ext>
            </a:extLst>
          </p:cNvPr>
          <p:cNvPicPr>
            <a:picLocks noChangeAspect="1"/>
          </p:cNvPicPr>
          <p:nvPr/>
        </p:nvPicPr>
        <p:blipFill>
          <a:blip r:embed="rId4"/>
          <a:stretch>
            <a:fillRect/>
          </a:stretch>
        </p:blipFill>
        <p:spPr>
          <a:xfrm>
            <a:off x="5720932" y="2869035"/>
            <a:ext cx="3251494" cy="1790577"/>
          </a:xfrm>
          <a:prstGeom prst="rect">
            <a:avLst/>
          </a:prstGeom>
        </p:spPr>
      </p:pic>
    </p:spTree>
    <p:extLst>
      <p:ext uri="{BB962C8B-B14F-4D97-AF65-F5344CB8AC3E}">
        <p14:creationId xmlns:p14="http://schemas.microsoft.com/office/powerpoint/2010/main" val="175387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214644" y="421944"/>
            <a:ext cx="6255954" cy="49241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2000" b="1" i="0" dirty="0">
                <a:solidFill>
                  <a:srgbClr val="181A20"/>
                </a:solidFill>
                <a:effectLst/>
                <a:latin typeface="Open Sans" panose="020B0606030504020204" pitchFamily="34" charset="0"/>
              </a:rPr>
              <a:t>Layer 5: Session Layer</a:t>
            </a:r>
            <a:endParaRPr sz="19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84256" y="1578051"/>
            <a:ext cx="4951667" cy="3143505"/>
          </a:xfrm>
          <a:prstGeom prst="rect">
            <a:avLst/>
          </a:prstGeom>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buFont typeface="+mj-lt"/>
              <a:buAutoNum type="arabicPeriod"/>
            </a:pPr>
            <a:r>
              <a:rPr lang="en-US" b="1" i="0" dirty="0">
                <a:solidFill>
                  <a:srgbClr val="181A20"/>
                </a:solidFill>
                <a:effectLst/>
                <a:latin typeface="Open Sans" panose="020B0606030504020204" pitchFamily="34" charset="0"/>
              </a:rPr>
              <a:t>Session Identification</a:t>
            </a:r>
            <a:r>
              <a:rPr lang="en-US" b="0" i="0" dirty="0">
                <a:solidFill>
                  <a:srgbClr val="181A20"/>
                </a:solidFill>
                <a:effectLst/>
                <a:latin typeface="Open Sans" panose="020B0606030504020204" pitchFamily="34" charset="0"/>
              </a:rPr>
              <a:t>: The Session Layer assigns a unique identifier to each session, allowing devices to differentiate between multiple concurrent sessions.</a:t>
            </a:r>
          </a:p>
          <a:p>
            <a:pPr algn="l">
              <a:lnSpc>
                <a:spcPct val="170000"/>
              </a:lnSpc>
              <a:buFont typeface="+mj-lt"/>
              <a:buAutoNum type="arabicPeriod"/>
            </a:pPr>
            <a:r>
              <a:rPr lang="en-US" b="1" i="0" dirty="0">
                <a:solidFill>
                  <a:srgbClr val="181A20"/>
                </a:solidFill>
                <a:effectLst/>
                <a:latin typeface="Open Sans" panose="020B0606030504020204" pitchFamily="34" charset="0"/>
              </a:rPr>
              <a:t>Dialog Control</a:t>
            </a:r>
            <a:r>
              <a:rPr lang="en-US" b="0" i="0" dirty="0">
                <a:solidFill>
                  <a:srgbClr val="181A20"/>
                </a:solidFill>
                <a:effectLst/>
                <a:latin typeface="Open Sans" panose="020B0606030504020204" pitchFamily="34" charset="0"/>
              </a:rPr>
              <a:t>: The Session Layer manages the dialog between applications by establishing rules for who can send data and when. It ensures that only one device can transmit at a time to avoid data collisions.</a:t>
            </a:r>
          </a:p>
          <a:p>
            <a:pPr algn="l">
              <a:lnSpc>
                <a:spcPct val="170000"/>
              </a:lnSpc>
              <a:buFont typeface="+mj-lt"/>
              <a:buAutoNum type="arabicPeriod"/>
            </a:pPr>
            <a:r>
              <a:rPr lang="en-US" b="1" i="0" dirty="0">
                <a:solidFill>
                  <a:srgbClr val="181A20"/>
                </a:solidFill>
                <a:effectLst/>
                <a:latin typeface="Open Sans" panose="020B0606030504020204" pitchFamily="34" charset="0"/>
              </a:rPr>
              <a:t>Token Management</a:t>
            </a:r>
            <a:r>
              <a:rPr lang="en-US" b="0" i="0" dirty="0">
                <a:solidFill>
                  <a:srgbClr val="181A20"/>
                </a:solidFill>
                <a:effectLst/>
                <a:latin typeface="Open Sans" panose="020B0606030504020204" pitchFamily="34" charset="0"/>
              </a:rPr>
              <a:t>: In some cases, the Session Layer uses tokens to control access to the session. Only the device holding the token can transmit data, ensuring fair and orderly communication.</a:t>
            </a:r>
          </a:p>
          <a:p>
            <a:pPr algn="l">
              <a:lnSpc>
                <a:spcPct val="170000"/>
              </a:lnSpc>
              <a:buFont typeface="+mj-lt"/>
              <a:buAutoNum type="arabicPeriod"/>
            </a:pPr>
            <a:r>
              <a:rPr lang="en-US" b="1" i="0" dirty="0">
                <a:solidFill>
                  <a:srgbClr val="181A20"/>
                </a:solidFill>
                <a:effectLst/>
                <a:latin typeface="Open Sans" panose="020B0606030504020204" pitchFamily="34" charset="0"/>
              </a:rPr>
              <a:t>Session Recovery</a:t>
            </a:r>
            <a:r>
              <a:rPr lang="en-US" b="0" i="0" dirty="0">
                <a:solidFill>
                  <a:srgbClr val="181A20"/>
                </a:solidFill>
                <a:effectLst/>
                <a:latin typeface="Open Sans" panose="020B0606030504020204" pitchFamily="34" charset="0"/>
              </a:rPr>
              <a:t>: The Session Layer provides mechanisms for recovering from failures during a session. It allows devices to resume communication from the point of failure, minimizing data loss and ensuring reliable delivery.</a:t>
            </a:r>
          </a:p>
          <a:p>
            <a:pPr algn="l">
              <a:lnSpc>
                <a:spcPct val="170000"/>
              </a:lnSpc>
              <a:buFont typeface="+mj-lt"/>
              <a:buAutoNum type="arabicPeriod"/>
            </a:pPr>
            <a:r>
              <a:rPr lang="en-US" b="1" i="0" dirty="0">
                <a:solidFill>
                  <a:srgbClr val="181A20"/>
                </a:solidFill>
                <a:effectLst/>
                <a:latin typeface="Open Sans" panose="020B0606030504020204" pitchFamily="34" charset="0"/>
              </a:rPr>
              <a:t>Session Security</a:t>
            </a:r>
            <a:r>
              <a:rPr lang="en-US" b="0" i="0" dirty="0">
                <a:solidFill>
                  <a:srgbClr val="181A20"/>
                </a:solidFill>
                <a:effectLst/>
                <a:latin typeface="Open Sans" panose="020B0606030504020204" pitchFamily="34" charset="0"/>
              </a:rPr>
              <a:t>: The Session Layer can implement security measures such as encryption and authentication to protect the session from unauthorized access and ensure data confidentiality.</a:t>
            </a:r>
          </a:p>
          <a:p>
            <a:endParaRPr lang="ru-RU" dirty="0">
              <a:latin typeface="Inter"/>
              <a:ea typeface="Inter"/>
              <a:cs typeface="Inter"/>
              <a:sym typeface="Inter"/>
            </a:endParaRPr>
          </a:p>
        </p:txBody>
      </p:sp>
      <p:pic>
        <p:nvPicPr>
          <p:cNvPr id="6" name="Google Shape;94;p18">
            <a:extLst>
              <a:ext uri="{FF2B5EF4-FFF2-40B4-BE49-F238E27FC236}">
                <a16:creationId xmlns:a16="http://schemas.microsoft.com/office/drawing/2014/main" id="{73B36ACE-A6B3-C578-D5DD-1E8A9A636E79}"/>
              </a:ext>
            </a:extLst>
          </p:cNvPr>
          <p:cNvPicPr preferRelativeResize="0"/>
          <p:nvPr/>
        </p:nvPicPr>
        <p:blipFill>
          <a:blip r:embed="rId3">
            <a:alphaModFix/>
          </a:blip>
          <a:stretch>
            <a:fillRect/>
          </a:stretch>
        </p:blipFill>
        <p:spPr>
          <a:xfrm>
            <a:off x="6764620" y="377678"/>
            <a:ext cx="1295695" cy="1424842"/>
          </a:xfrm>
          <a:prstGeom prst="rect">
            <a:avLst/>
          </a:prstGeom>
          <a:noFill/>
          <a:ln>
            <a:noFill/>
          </a:ln>
        </p:spPr>
      </p:pic>
      <p:pic>
        <p:nvPicPr>
          <p:cNvPr id="7" name="Picture 6" descr="A diagram of a process&#10;&#10;Description automatically generated">
            <a:extLst>
              <a:ext uri="{FF2B5EF4-FFF2-40B4-BE49-F238E27FC236}">
                <a16:creationId xmlns:a16="http://schemas.microsoft.com/office/drawing/2014/main" id="{58281F53-E953-51BE-4B4D-46E0D2ECD91C}"/>
              </a:ext>
            </a:extLst>
          </p:cNvPr>
          <p:cNvPicPr>
            <a:picLocks noChangeAspect="1"/>
          </p:cNvPicPr>
          <p:nvPr/>
        </p:nvPicPr>
        <p:blipFill>
          <a:blip r:embed="rId4"/>
          <a:stretch>
            <a:fillRect/>
          </a:stretch>
        </p:blipFill>
        <p:spPr>
          <a:xfrm>
            <a:off x="5322373" y="2571750"/>
            <a:ext cx="3560676" cy="2444721"/>
          </a:xfrm>
          <a:prstGeom prst="rect">
            <a:avLst/>
          </a:prstGeom>
        </p:spPr>
      </p:pic>
    </p:spTree>
    <p:extLst>
      <p:ext uri="{BB962C8B-B14F-4D97-AF65-F5344CB8AC3E}">
        <p14:creationId xmlns:p14="http://schemas.microsoft.com/office/powerpoint/2010/main" val="248571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522750" y="0"/>
            <a:ext cx="5646750" cy="5165700"/>
          </a:xfrm>
          <a:custGeom>
            <a:avLst/>
            <a:gdLst/>
            <a:ahLst/>
            <a:cxnLst/>
            <a:rect l="l" t="t" r="r" b="b"/>
            <a:pathLst>
              <a:path w="225870" h="206628" extrusionOk="0">
                <a:moveTo>
                  <a:pt x="0" y="206036"/>
                </a:moveTo>
                <a:lnTo>
                  <a:pt x="194787" y="0"/>
                </a:lnTo>
                <a:lnTo>
                  <a:pt x="225870" y="0"/>
                </a:lnTo>
                <a:lnTo>
                  <a:pt x="225574" y="206628"/>
                </a:lnTo>
                <a:close/>
              </a:path>
            </a:pathLst>
          </a:custGeom>
          <a:solidFill>
            <a:srgbClr val="FFDB1F"/>
          </a:solidFill>
          <a:ln w="9525" cap="flat" cmpd="sng">
            <a:solidFill>
              <a:srgbClr val="FFDB1F"/>
            </a:solidFill>
            <a:prstDash val="solid"/>
            <a:round/>
            <a:headEnd type="none" w="med" len="med"/>
            <a:tailEnd type="none" w="med" len="med"/>
          </a:ln>
        </p:spPr>
      </p:sp>
      <p:sp>
        <p:nvSpPr>
          <p:cNvPr id="196" name="Google Shape;196;p30"/>
          <p:cNvSpPr/>
          <p:nvPr/>
        </p:nvSpPr>
        <p:spPr>
          <a:xfrm>
            <a:off x="-7600" y="360000"/>
            <a:ext cx="6184175" cy="616300"/>
          </a:xfrm>
          <a:custGeom>
            <a:avLst/>
            <a:gdLst/>
            <a:ahLst/>
            <a:cxnLst/>
            <a:rect l="l" t="t" r="r" b="b"/>
            <a:pathLst>
              <a:path w="247367" h="24652" extrusionOk="0">
                <a:moveTo>
                  <a:pt x="247367" y="722"/>
                </a:moveTo>
                <a:lnTo>
                  <a:pt x="227826" y="24037"/>
                </a:lnTo>
                <a:lnTo>
                  <a:pt x="0" y="24652"/>
                </a:lnTo>
                <a:lnTo>
                  <a:pt x="0" y="0"/>
                </a:lnTo>
                <a:close/>
              </a:path>
            </a:pathLst>
          </a:custGeom>
          <a:solidFill>
            <a:srgbClr val="FFDB1F"/>
          </a:solidFill>
          <a:ln w="9525" cap="flat" cmpd="sng">
            <a:solidFill>
              <a:srgbClr val="FFDB1F"/>
            </a:solidFill>
            <a:prstDash val="solid"/>
            <a:round/>
            <a:headEnd type="none" w="med" len="med"/>
            <a:tailEnd type="none" w="med" len="med"/>
          </a:ln>
        </p:spPr>
      </p:sp>
      <p:sp>
        <p:nvSpPr>
          <p:cNvPr id="197" name="Google Shape;197;p30"/>
          <p:cNvSpPr txBox="1">
            <a:spLocks noGrp="1"/>
          </p:cNvSpPr>
          <p:nvPr>
            <p:ph type="ctrTitle" idx="4294967295"/>
          </p:nvPr>
        </p:nvSpPr>
        <p:spPr>
          <a:xfrm>
            <a:off x="0" y="396583"/>
            <a:ext cx="6851276" cy="49241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2000" b="1" i="0" dirty="0">
                <a:solidFill>
                  <a:srgbClr val="181A20"/>
                </a:solidFill>
                <a:effectLst/>
                <a:latin typeface="Open Sans" panose="020B0606030504020204" pitchFamily="34" charset="0"/>
              </a:rPr>
              <a:t>Layer 6: Presentation Layer</a:t>
            </a:r>
            <a:endParaRPr sz="2000" b="1" dirty="0">
              <a:latin typeface="Inter"/>
              <a:ea typeface="Inter"/>
              <a:cs typeface="Inter"/>
              <a:sym typeface="Inter"/>
            </a:endParaRPr>
          </a:p>
        </p:txBody>
      </p:sp>
      <p:sp>
        <p:nvSpPr>
          <p:cNvPr id="5" name="Google Shape;142;p22">
            <a:extLst>
              <a:ext uri="{FF2B5EF4-FFF2-40B4-BE49-F238E27FC236}">
                <a16:creationId xmlns:a16="http://schemas.microsoft.com/office/drawing/2014/main" id="{EDEDF8B9-B835-D494-EC66-45CCE5004C1E}"/>
              </a:ext>
            </a:extLst>
          </p:cNvPr>
          <p:cNvSpPr txBox="1">
            <a:spLocks/>
          </p:cNvSpPr>
          <p:nvPr/>
        </p:nvSpPr>
        <p:spPr>
          <a:xfrm>
            <a:off x="97324" y="1563667"/>
            <a:ext cx="5355079" cy="3380858"/>
          </a:xfrm>
          <a:prstGeom prst="rect">
            <a:avLst/>
          </a:prstGeom>
        </p:spPr>
        <p:txBody>
          <a:bodyPr spcFirstLastPara="1" wrap="square" lIns="91425" tIns="91425" rIns="91425" bIns="91425" anchor="t" anchorCtr="0">
            <a:normAutofit fontScale="3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70000"/>
              </a:lnSpc>
              <a:buFont typeface="+mj-lt"/>
              <a:buAutoNum type="arabicPeriod"/>
            </a:pPr>
            <a:r>
              <a:rPr lang="en-US" sz="3100" b="1" i="0" dirty="0">
                <a:solidFill>
                  <a:srgbClr val="181A20"/>
                </a:solidFill>
                <a:effectLst/>
                <a:latin typeface="Open Sans" panose="020B0606030504020204" pitchFamily="34" charset="0"/>
              </a:rPr>
              <a:t>Data Translation</a:t>
            </a:r>
            <a:r>
              <a:rPr lang="en-US" sz="3100" b="0" i="0" dirty="0">
                <a:solidFill>
                  <a:srgbClr val="181A20"/>
                </a:solidFill>
                <a:effectLst/>
                <a:latin typeface="Open Sans" panose="020B0606030504020204" pitchFamily="34" charset="0"/>
              </a:rPr>
              <a:t>: This layer is responsible for translating data from the format used by the sending system into a format that can be understood by the receiving system. It handles any necessary </a:t>
            </a:r>
            <a:r>
              <a:rPr lang="en-US" sz="3100" b="1" i="0" dirty="0">
                <a:solidFill>
                  <a:srgbClr val="181A20"/>
                </a:solidFill>
                <a:effectLst/>
                <a:latin typeface="Open Sans" panose="020B0606030504020204" pitchFamily="34" charset="0"/>
              </a:rPr>
              <a:t>data conversion</a:t>
            </a:r>
            <a:r>
              <a:rPr lang="en-US" sz="3100" b="0" i="0" dirty="0">
                <a:solidFill>
                  <a:srgbClr val="181A20"/>
                </a:solidFill>
                <a:effectLst/>
                <a:latin typeface="Open Sans" panose="020B0606030504020204" pitchFamily="34" charset="0"/>
              </a:rPr>
              <a:t> and </a:t>
            </a:r>
            <a:r>
              <a:rPr lang="en-US" sz="3100" b="1" i="0" dirty="0">
                <a:solidFill>
                  <a:srgbClr val="181A20"/>
                </a:solidFill>
                <a:effectLst/>
                <a:latin typeface="Open Sans" panose="020B0606030504020204" pitchFamily="34" charset="0"/>
              </a:rPr>
              <a:t>character encoding</a:t>
            </a:r>
            <a:r>
              <a:rPr lang="en-US" sz="3100" b="0" i="0" dirty="0">
                <a:solidFill>
                  <a:srgbClr val="181A20"/>
                </a:solidFill>
                <a:effectLst/>
                <a:latin typeface="Open Sans" panose="020B0606030504020204" pitchFamily="34" charset="0"/>
              </a:rPr>
              <a:t>.</a:t>
            </a:r>
          </a:p>
          <a:p>
            <a:pPr algn="l">
              <a:lnSpc>
                <a:spcPct val="170000"/>
              </a:lnSpc>
              <a:buFont typeface="+mj-lt"/>
              <a:buAutoNum type="arabicPeriod"/>
            </a:pPr>
            <a:r>
              <a:rPr lang="en-US" sz="3100" b="1" i="0" dirty="0">
                <a:solidFill>
                  <a:srgbClr val="181A20"/>
                </a:solidFill>
                <a:effectLst/>
                <a:latin typeface="Open Sans" panose="020B0606030504020204" pitchFamily="34" charset="0"/>
              </a:rPr>
              <a:t>Data Encryption and Decryption</a:t>
            </a:r>
            <a:r>
              <a:rPr lang="en-US" sz="3100" b="0" i="0" dirty="0">
                <a:solidFill>
                  <a:srgbClr val="181A20"/>
                </a:solidFill>
                <a:effectLst/>
                <a:latin typeface="Open Sans" panose="020B0606030504020204" pitchFamily="34" charset="0"/>
              </a:rPr>
              <a:t>: The Presentation Layer provides encryption and decryption services to ensure the </a:t>
            </a:r>
            <a:r>
              <a:rPr lang="en-US" sz="3100" b="1" i="0" dirty="0">
                <a:solidFill>
                  <a:srgbClr val="181A20"/>
                </a:solidFill>
                <a:effectLst/>
                <a:latin typeface="Open Sans" panose="020B0606030504020204" pitchFamily="34" charset="0"/>
              </a:rPr>
              <a:t>confidentiality</a:t>
            </a:r>
            <a:r>
              <a:rPr lang="en-US" sz="3100" b="0" i="0" dirty="0">
                <a:solidFill>
                  <a:srgbClr val="181A20"/>
                </a:solidFill>
                <a:effectLst/>
                <a:latin typeface="Open Sans" panose="020B0606030504020204" pitchFamily="34" charset="0"/>
              </a:rPr>
              <a:t> and </a:t>
            </a:r>
            <a:r>
              <a:rPr lang="en-US" sz="3100" b="1" i="0" dirty="0">
                <a:solidFill>
                  <a:srgbClr val="181A20"/>
                </a:solidFill>
                <a:effectLst/>
                <a:latin typeface="Open Sans" panose="020B0606030504020204" pitchFamily="34" charset="0"/>
              </a:rPr>
              <a:t>integrity</a:t>
            </a:r>
            <a:r>
              <a:rPr lang="en-US" sz="3100" b="0" i="0" dirty="0">
                <a:solidFill>
                  <a:srgbClr val="181A20"/>
                </a:solidFill>
                <a:effectLst/>
                <a:latin typeface="Open Sans" panose="020B0606030504020204" pitchFamily="34" charset="0"/>
              </a:rPr>
              <a:t> of the data being transmitted. It can encrypt data at the sender's end and decrypt it at the receiver's end.</a:t>
            </a:r>
          </a:p>
          <a:p>
            <a:pPr algn="l">
              <a:lnSpc>
                <a:spcPct val="170000"/>
              </a:lnSpc>
              <a:buFont typeface="+mj-lt"/>
              <a:buAutoNum type="arabicPeriod"/>
            </a:pPr>
            <a:r>
              <a:rPr lang="en-US" sz="3100" b="1" i="0" dirty="0">
                <a:solidFill>
                  <a:srgbClr val="181A20"/>
                </a:solidFill>
                <a:effectLst/>
                <a:latin typeface="Open Sans" panose="020B0606030504020204" pitchFamily="34" charset="0"/>
              </a:rPr>
              <a:t>Data Compression</a:t>
            </a:r>
            <a:r>
              <a:rPr lang="en-US" sz="3100" b="0" i="0" dirty="0">
                <a:solidFill>
                  <a:srgbClr val="181A20"/>
                </a:solidFill>
                <a:effectLst/>
                <a:latin typeface="Open Sans" panose="020B0606030504020204" pitchFamily="34" charset="0"/>
              </a:rPr>
              <a:t>: This layer can compress data to reduce the amount of data that needs to be transmitted over the network. Compression techniques such as </a:t>
            </a:r>
            <a:r>
              <a:rPr lang="en-US" sz="3100" b="1" i="0" dirty="0">
                <a:solidFill>
                  <a:srgbClr val="181A20"/>
                </a:solidFill>
                <a:effectLst/>
                <a:latin typeface="Open Sans" panose="020B0606030504020204" pitchFamily="34" charset="0"/>
              </a:rPr>
              <a:t>Huffman coding</a:t>
            </a:r>
            <a:r>
              <a:rPr lang="en-US" sz="3100" b="0" i="0" dirty="0">
                <a:solidFill>
                  <a:srgbClr val="181A20"/>
                </a:solidFill>
                <a:effectLst/>
                <a:latin typeface="Open Sans" panose="020B0606030504020204" pitchFamily="34" charset="0"/>
              </a:rPr>
              <a:t> or </a:t>
            </a:r>
            <a:r>
              <a:rPr lang="en-US" sz="3100" b="1" i="0" dirty="0">
                <a:solidFill>
                  <a:srgbClr val="181A20"/>
                </a:solidFill>
                <a:effectLst/>
                <a:latin typeface="Open Sans" panose="020B0606030504020204" pitchFamily="34" charset="0"/>
              </a:rPr>
              <a:t>Lempel-Ziv-Welch (LZW)</a:t>
            </a:r>
            <a:r>
              <a:rPr lang="en-US" sz="3100" b="0" i="0" dirty="0">
                <a:solidFill>
                  <a:srgbClr val="181A20"/>
                </a:solidFill>
                <a:effectLst/>
                <a:latin typeface="Open Sans" panose="020B0606030504020204" pitchFamily="34" charset="0"/>
              </a:rPr>
              <a:t> algorithm can be used to achieve efficient data compression.</a:t>
            </a:r>
          </a:p>
          <a:p>
            <a:pPr algn="l">
              <a:lnSpc>
                <a:spcPct val="170000"/>
              </a:lnSpc>
              <a:buFont typeface="+mj-lt"/>
              <a:buAutoNum type="arabicPeriod"/>
            </a:pPr>
            <a:r>
              <a:rPr lang="en-US" sz="3100" b="1" i="0" dirty="0">
                <a:solidFill>
                  <a:srgbClr val="181A20"/>
                </a:solidFill>
                <a:effectLst/>
                <a:latin typeface="Open Sans" panose="020B0606030504020204" pitchFamily="34" charset="0"/>
              </a:rPr>
              <a:t>Data Formatting</a:t>
            </a:r>
            <a:r>
              <a:rPr lang="en-US" sz="3100" b="0" i="0" dirty="0">
                <a:solidFill>
                  <a:srgbClr val="181A20"/>
                </a:solidFill>
                <a:effectLst/>
                <a:latin typeface="Open Sans" panose="020B0606030504020204" pitchFamily="34" charset="0"/>
              </a:rPr>
              <a:t>: The Presentation Layer is responsible for formatting data in a way that can be easily interpreted by the application layer. It may involve adding headers, footers, or other control information to the data.</a:t>
            </a:r>
          </a:p>
          <a:p>
            <a:endParaRPr lang="ru-RU" dirty="0">
              <a:latin typeface="Inter"/>
              <a:ea typeface="Inter"/>
              <a:cs typeface="Inter"/>
              <a:sym typeface="Inter"/>
            </a:endParaRPr>
          </a:p>
        </p:txBody>
      </p:sp>
      <p:pic>
        <p:nvPicPr>
          <p:cNvPr id="6" name="Google Shape;129;p21">
            <a:extLst>
              <a:ext uri="{FF2B5EF4-FFF2-40B4-BE49-F238E27FC236}">
                <a16:creationId xmlns:a16="http://schemas.microsoft.com/office/drawing/2014/main" id="{36D4ED4A-1D7A-1240-1666-7AC886BD74C3}"/>
              </a:ext>
            </a:extLst>
          </p:cNvPr>
          <p:cNvPicPr preferRelativeResize="0"/>
          <p:nvPr/>
        </p:nvPicPr>
        <p:blipFill>
          <a:blip r:embed="rId3">
            <a:alphaModFix/>
          </a:blip>
          <a:stretch>
            <a:fillRect/>
          </a:stretch>
        </p:blipFill>
        <p:spPr>
          <a:xfrm>
            <a:off x="6708561" y="178620"/>
            <a:ext cx="1928952" cy="1385047"/>
          </a:xfrm>
          <a:prstGeom prst="rect">
            <a:avLst/>
          </a:prstGeom>
          <a:noFill/>
          <a:ln>
            <a:noFill/>
          </a:ln>
        </p:spPr>
      </p:pic>
      <p:pic>
        <p:nvPicPr>
          <p:cNvPr id="3" name="Picture 2" descr="A diagram of a computer process&#10;&#10;Description automatically generated">
            <a:extLst>
              <a:ext uri="{FF2B5EF4-FFF2-40B4-BE49-F238E27FC236}">
                <a16:creationId xmlns:a16="http://schemas.microsoft.com/office/drawing/2014/main" id="{11549E2E-71C9-0F68-5D40-A698C7EB9BC8}"/>
              </a:ext>
            </a:extLst>
          </p:cNvPr>
          <p:cNvPicPr>
            <a:picLocks noChangeAspect="1"/>
          </p:cNvPicPr>
          <p:nvPr/>
        </p:nvPicPr>
        <p:blipFill>
          <a:blip r:embed="rId4"/>
          <a:stretch>
            <a:fillRect/>
          </a:stretch>
        </p:blipFill>
        <p:spPr>
          <a:xfrm>
            <a:off x="5534741" y="2724909"/>
            <a:ext cx="3559524" cy="2058591"/>
          </a:xfrm>
          <a:prstGeom prst="rect">
            <a:avLst/>
          </a:prstGeom>
        </p:spPr>
      </p:pic>
    </p:spTree>
    <p:extLst>
      <p:ext uri="{BB962C8B-B14F-4D97-AF65-F5344CB8AC3E}">
        <p14:creationId xmlns:p14="http://schemas.microsoft.com/office/powerpoint/2010/main" val="16795271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1909</Words>
  <Application>Microsoft Office PowerPoint</Application>
  <PresentationFormat>On-screen Show (16:9)</PresentationFormat>
  <Paragraphs>71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Söhne</vt:lpstr>
      <vt:lpstr>Arial</vt:lpstr>
      <vt:lpstr>Open Sans</vt:lpstr>
      <vt:lpstr>Inter</vt:lpstr>
      <vt:lpstr>Lato</vt:lpstr>
      <vt:lpstr>Simple Light</vt:lpstr>
      <vt:lpstr>THE ROLLING SCOPES SCHOOL</vt:lpstr>
      <vt:lpstr>Introduction to Computer Networking</vt:lpstr>
      <vt:lpstr>Overview of the OSI Model</vt:lpstr>
      <vt:lpstr>Layer 1: Physical Layer </vt:lpstr>
      <vt:lpstr>Layer 2: Data Link Layer</vt:lpstr>
      <vt:lpstr>Layer 3: Network Layer</vt:lpstr>
      <vt:lpstr>Layer 4: Transport Layer</vt:lpstr>
      <vt:lpstr>Layer 5: Session Layer</vt:lpstr>
      <vt:lpstr>Layer 6: Presentation Layer</vt:lpstr>
      <vt:lpstr>Layer 7: Application Layer</vt:lpstr>
      <vt:lpstr>Useful Resources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ROLLING SCOPES SCHOOL</dc:title>
  <cp:lastModifiedBy>Эмиль Гарипов</cp:lastModifiedBy>
  <cp:revision>12</cp:revision>
  <dcterms:modified xsi:type="dcterms:W3CDTF">2023-09-30T08:41:21Z</dcterms:modified>
</cp:coreProperties>
</file>