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2"/>
  </p:notesMasterIdLst>
  <p:handoutMasterIdLst>
    <p:handoutMasterId r:id="rId23"/>
  </p:handoutMasterIdLst>
  <p:sldIdLst>
    <p:sldId id="261" r:id="rId5"/>
    <p:sldId id="306" r:id="rId6"/>
    <p:sldId id="314" r:id="rId7"/>
    <p:sldId id="319" r:id="rId8"/>
    <p:sldId id="320" r:id="rId9"/>
    <p:sldId id="328" r:id="rId10"/>
    <p:sldId id="315" r:id="rId11"/>
    <p:sldId id="273" r:id="rId12"/>
    <p:sldId id="280" r:id="rId13"/>
    <p:sldId id="300" r:id="rId14"/>
    <p:sldId id="321" r:id="rId15"/>
    <p:sldId id="322" r:id="rId16"/>
    <p:sldId id="323" r:id="rId17"/>
    <p:sldId id="324" r:id="rId18"/>
    <p:sldId id="326" r:id="rId19"/>
    <p:sldId id="302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74E5A-EEA5-4B17-9AB9-1BDD1B56BD5D}" v="144" dt="2022-02-07T15:26:32.383"/>
  </p1510:revLst>
</p1510:revInfo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2/8/2022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660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186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7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701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130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5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53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48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1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rs.school/registry/student?course=ml-intro-2022Q1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discord.gg/c2dzBeMy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rolling-scopes-school/ml-intro" TargetMode="External"/><Relationship Id="rId5" Type="http://schemas.openxmlformats.org/officeDocument/2006/relationships/hyperlink" Target="https://app.codility.com/public-link/EPAM-Systems-ML-intro-2022-knowledge-check-Math-part/" TargetMode="External"/><Relationship Id="rId4" Type="http://schemas.openxmlformats.org/officeDocument/2006/relationships/hyperlink" Target="https://app.codility.com/public-link/ML-intro-2022-knowledge-check-Coding-part/" TargetMode="External"/><Relationship Id="rId9" Type="http://schemas.openxmlformats.org/officeDocument/2006/relationships/hyperlink" Target="https://docs.rs.school/#/READ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hyperlink" Target="https://docs.rs.school/#/fix-typ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gif"/><Relationship Id="rId9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hyperlink" Target="https://hbr.org/2012/10/data-scientist-the-sexiest-job-of-the-21st-centu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 School 2022 Q1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Prerequisites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/>
              <a:t>Fundamentals, Strings, Arrays, Regular Expressions, OOP, etc.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Python basics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sz="1600" dirty="0"/>
              <a:t>Euclidean space, matrix and vector transformations, matrix determinant, vector norms, derivatives, gradient, etc.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Linear algebra and calculus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sz="1600" dirty="0"/>
              <a:t>Random variable distributions (uniform, normal), variance, covariance matrix, expected value, etc.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Probability and statistic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Python - Wikiversity">
            <a:extLst>
              <a:ext uri="{FF2B5EF4-FFF2-40B4-BE49-F238E27FC236}">
                <a16:creationId xmlns:a16="http://schemas.microsoft.com/office/drawing/2014/main" id="{AE6BBCBA-648B-403B-9E74-20202DD38228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r="8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Mathematics square square sign x square icon - Calculator Toolbox">
            <a:extLst>
              <a:ext uri="{FF2B5EF4-FFF2-40B4-BE49-F238E27FC236}">
                <a16:creationId xmlns:a16="http://schemas.microsoft.com/office/drawing/2014/main" id="{A21EF33F-B0B8-46D1-927F-D7DDEC4D6A43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r="9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F9D0C-8C5A-4509-88D8-AD348250D4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r>
              <a:rPr lang="en-US" dirty="0"/>
              <a:t>Introductory lecture + knowledge test (</a:t>
            </a:r>
            <a:r>
              <a:rPr lang="en-US" dirty="0">
                <a:hlinkClick r:id="rId4"/>
              </a:rPr>
              <a:t>programming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math</a:t>
            </a:r>
            <a:r>
              <a:rPr lang="en-US" dirty="0"/>
              <a:t>)</a:t>
            </a:r>
          </a:p>
          <a:p>
            <a:r>
              <a:rPr lang="en-US" dirty="0"/>
              <a:t>8 modules, one per week starting from 14</a:t>
            </a:r>
            <a:r>
              <a:rPr lang="en-US" baseline="30000" dirty="0"/>
              <a:t>th</a:t>
            </a:r>
            <a:r>
              <a:rPr lang="en-US" dirty="0"/>
              <a:t> February</a:t>
            </a:r>
          </a:p>
          <a:p>
            <a:r>
              <a:rPr lang="en-US" dirty="0"/>
              <a:t>Capstone project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Necessary links:</a:t>
            </a:r>
          </a:p>
          <a:p>
            <a:r>
              <a:rPr lang="en-US" dirty="0">
                <a:solidFill>
                  <a:schemeClr val="tx1"/>
                </a:solidFill>
              </a:rPr>
              <a:t>Course Git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https://github.com/rolling-scopes-school/ml-intro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Course Discord server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https://discord.gg/c2dzBeMyVA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Course RS APP registration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https://app.rs.school/registry/student?course=ml-intro-2022Q1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RS School documentation </a:t>
            </a:r>
            <a:r>
              <a:rPr lang="en-US" dirty="0">
                <a:solidFill>
                  <a:schemeClr val="tx1"/>
                </a:solidFill>
                <a:hlinkClick r:id="rId9"/>
              </a:rPr>
              <a:t>https://docs.rs.school/#/README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F9D0C-8C5A-4509-88D8-AD348250D4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sharing all up-to-date course materials including assignments, lectures, links to books and papers, tests and etc.</a:t>
            </a:r>
          </a:p>
          <a:p>
            <a:r>
              <a:rPr lang="en-US" dirty="0"/>
              <a:t>Do not forget to fetch changes regularly – repo is constantly updated!</a:t>
            </a:r>
          </a:p>
          <a:p>
            <a:r>
              <a:rPr lang="en-US" dirty="0"/>
              <a:t>Feel free to create an issue / pull request if you see fit, instruction </a:t>
            </a:r>
            <a:r>
              <a:rPr lang="en-US" dirty="0">
                <a:hlinkClick r:id="rId4"/>
              </a:rPr>
              <a:t>https://docs.rs.school/#/fix-typo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CE8DF-7F65-48F3-864F-7AE2F895C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309420"/>
            <a:ext cx="7162800" cy="23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Discord Server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F9D0C-8C5A-4509-88D8-AD348250D4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any type of communication: formal, informal, random, questions. </a:t>
            </a:r>
            <a:r>
              <a:rPr lang="en-US" dirty="0">
                <a:solidFill>
                  <a:srgbClr val="000000"/>
                </a:solidFill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</a:rPr>
              <a:t>ust try to adhere to the elementary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rules of decency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choose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appropriate channel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All the necessary information on the current module, assignments, and deadlines is posted in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announcements-2022q1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5FE67-E5A1-4C7D-93B0-6248475BE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855839"/>
            <a:ext cx="6681000" cy="26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RS App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F9D0C-8C5A-4509-88D8-AD348250D4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you should submit tasks for verification, get cross-checks and view your assignment scores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AD04C-5900-4944-A0AA-151F9279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92" y="3200400"/>
            <a:ext cx="8581152" cy="28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notes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48400" y="1219200"/>
            <a:ext cx="5380142" cy="4925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29400" y="1447800"/>
            <a:ext cx="4648200" cy="4419600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Meet the deadlines!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cheating allowed. You may create two GitHub accounts for cross-checks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Study theory hard in parallel with doing the graded assignments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4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thanks to everyone who make that come true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Dmitry Kurch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Ivan Kravchenko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57894" y="4083115"/>
            <a:ext cx="1311814" cy="166199"/>
          </a:xfrm>
        </p:spPr>
        <p:txBody>
          <a:bodyPr/>
          <a:lstStyle/>
          <a:p>
            <a:r>
              <a:rPr lang="en-US" dirty="0"/>
              <a:t>Alex </a:t>
            </a:r>
            <a:r>
              <a:rPr lang="en-US" dirty="0" err="1"/>
              <a:t>Trofimov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Yuliya </a:t>
            </a:r>
            <a:r>
              <a:rPr lang="en-US" dirty="0" err="1"/>
              <a:t>Malakhovskaya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Daniil Biruk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Dmitry Sermyagin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Vlad Astrashab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Placeholder 14" descr="A picture containing person, indoor, wall, young&#10;&#10;Description automatically generated">
            <a:extLst>
              <a:ext uri="{FF2B5EF4-FFF2-40B4-BE49-F238E27FC236}">
                <a16:creationId xmlns:a16="http://schemas.microsoft.com/office/drawing/2014/main" id="{6D962E4A-97E8-4975-B9E3-AA971B8B84C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10068" b="10068"/>
          <a:stretch>
            <a:fillRect/>
          </a:stretch>
        </p:blipFill>
        <p:spPr/>
      </p:pic>
      <p:pic>
        <p:nvPicPr>
          <p:cNvPr id="30" name="Picture Placeholder 29" descr="A person with blue eyes&#10;&#10;Description automatically generated with low confidence">
            <a:extLst>
              <a:ext uri="{FF2B5EF4-FFF2-40B4-BE49-F238E27FC236}">
                <a16:creationId xmlns:a16="http://schemas.microsoft.com/office/drawing/2014/main" id="{930A08AB-85E2-4BAB-A8A9-916AF962C74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12406" b="12406"/>
          <a:stretch>
            <a:fillRect/>
          </a:stretch>
        </p:blipFill>
        <p:spPr/>
      </p:pic>
      <p:pic>
        <p:nvPicPr>
          <p:cNvPr id="32" name="Picture Placeholder 31" descr="A picture containing person, wall, indoor, shirt&#10;&#10;Description automatically generated">
            <a:extLst>
              <a:ext uri="{FF2B5EF4-FFF2-40B4-BE49-F238E27FC236}">
                <a16:creationId xmlns:a16="http://schemas.microsoft.com/office/drawing/2014/main" id="{52B31F44-6968-4816-A880-D45DB58FB80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t="79" b="79"/>
          <a:stretch>
            <a:fillRect/>
          </a:stretch>
        </p:blipFill>
        <p:spPr/>
      </p:pic>
      <p:pic>
        <p:nvPicPr>
          <p:cNvPr id="34" name="Picture Placeholder 33" descr="A picture containing person, glasses&#10;&#10;Description automatically generated">
            <a:extLst>
              <a:ext uri="{FF2B5EF4-FFF2-40B4-BE49-F238E27FC236}">
                <a16:creationId xmlns:a16="http://schemas.microsoft.com/office/drawing/2014/main" id="{4919E6B4-06ED-48DB-B0D5-C7B29682FA9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41" name="Picture Placeholder 40" descr="A picture containing plant, person, tree, flower&#10;&#10;Description automatically generated">
            <a:extLst>
              <a:ext uri="{FF2B5EF4-FFF2-40B4-BE49-F238E27FC236}">
                <a16:creationId xmlns:a16="http://schemas.microsoft.com/office/drawing/2014/main" id="{B6ED17AB-EC46-436C-A3E7-837C7DF6A3C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7"/>
          <a:srcRect/>
          <a:stretch>
            <a:fillRect/>
          </a:stretch>
        </p:blipFill>
        <p:spPr/>
      </p:pic>
      <p:pic>
        <p:nvPicPr>
          <p:cNvPr id="38" name="Picture Placeholder 37" descr="A picture containing person, young, posing&#10;&#10;Description automatically generated">
            <a:extLst>
              <a:ext uri="{FF2B5EF4-FFF2-40B4-BE49-F238E27FC236}">
                <a16:creationId xmlns:a16="http://schemas.microsoft.com/office/drawing/2014/main" id="{71E32C10-7355-4360-833E-9CF2A3F53F8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8"/>
          <a:srcRect t="79" b="79"/>
          <a:stretch>
            <a:fillRect/>
          </a:stretch>
        </p:blipFill>
        <p:spPr/>
      </p:pic>
      <p:pic>
        <p:nvPicPr>
          <p:cNvPr id="36" name="Picture Placeholder 35" descr="A person with blonde hair&#10;&#10;Description automatically generated with low confidence">
            <a:extLst>
              <a:ext uri="{FF2B5EF4-FFF2-40B4-BE49-F238E27FC236}">
                <a16:creationId xmlns:a16="http://schemas.microsoft.com/office/drawing/2014/main" id="{1CB8EAA3-557F-457F-B5C9-F03C97DB211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9"/>
          <a:srcRect t="79" b="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luck, Have </a:t>
            </a:r>
            <a:r>
              <a:rPr lang="en-US" dirty="0"/>
              <a:t>fun!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762000"/>
            <a:ext cx="4114800" cy="51816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81818"/>
                </a:solidFill>
                <a:effectLst/>
                <a:latin typeface="Segoe Print" panose="02000600000000000000" pitchFamily="2" charset="0"/>
              </a:rPr>
              <a:t>If we have data, let’s look at data. If all we have are opinions, let’s go with mine.</a:t>
            </a:r>
            <a:br>
              <a:rPr lang="en-US" b="0" i="0" dirty="0">
                <a:solidFill>
                  <a:srgbClr val="181818"/>
                </a:solidFill>
                <a:effectLst/>
                <a:latin typeface="Merriweather" panose="00000500000000000000" pitchFamily="2" charset="0"/>
              </a:rPr>
            </a:br>
            <a:br>
              <a:rPr lang="en-US" b="0" i="0" dirty="0">
                <a:solidFill>
                  <a:srgbClr val="181818"/>
                </a:solidFill>
                <a:effectLst/>
                <a:latin typeface="Merriweather" panose="00000500000000000000" pitchFamily="2" charset="0"/>
              </a:rPr>
            </a:br>
            <a:r>
              <a:rPr lang="en-US" sz="3600" b="0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©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Jim Barksdale</a:t>
            </a:r>
            <a:endParaRPr lang="en-US" sz="3600" b="0" i="0" dirty="0">
              <a:solidFill>
                <a:srgbClr val="181818"/>
              </a:solidFill>
              <a:effectLst/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1" name="Picture 2" descr="Machine Learning for Everyone :: In simple words. With real-world examples.  Yes, again :: vas3k.com">
            <a:extLst>
              <a:ext uri="{FF2B5EF4-FFF2-40B4-BE49-F238E27FC236}">
                <a16:creationId xmlns:a16="http://schemas.microsoft.com/office/drawing/2014/main" id="{519EAFAF-A8EA-4F78-B03C-64034CAE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29" y="1919242"/>
            <a:ext cx="6699381" cy="45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5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Machine Learning?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1" name="Picture Placeholder 30" descr="Graphical user interface, website, timeline&#10;&#10;Description automatically generated">
            <a:extLst>
              <a:ext uri="{FF2B5EF4-FFF2-40B4-BE49-F238E27FC236}">
                <a16:creationId xmlns:a16="http://schemas.microsoft.com/office/drawing/2014/main" id="{55DE6C17-CEFF-48C2-9ED5-0E248EB5CE0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14091" r="14091"/>
          <a:stretch>
            <a:fillRect/>
          </a:stretch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Virtual personal assistant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F9D0C-8C5A-4509-88D8-AD348250D4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Credit scoring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D64C92-11B9-4B42-823F-C503620C33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122B7EE-2D17-4D57-AAD8-D561A6CF6CCD}"/>
              </a:ext>
            </a:extLst>
          </p:cNvPr>
          <p:cNvSpPr txBox="1">
            <a:spLocks/>
          </p:cNvSpPr>
          <p:nvPr/>
        </p:nvSpPr>
        <p:spPr>
          <a:xfrm>
            <a:off x="4648200" y="3597634"/>
            <a:ext cx="3824942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Credit scoring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3" name="Picture Placeholder 22" descr="A picture containing case, cellphone&#10;&#10;Description automatically generated">
            <a:extLst>
              <a:ext uri="{FF2B5EF4-FFF2-40B4-BE49-F238E27FC236}">
                <a16:creationId xmlns:a16="http://schemas.microsoft.com/office/drawing/2014/main" id="{6BEA7136-9C47-4A73-A9B1-F0FDFD654B8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7793" r="7793"/>
          <a:stretch>
            <a:fillRect/>
          </a:stretch>
        </p:blipFill>
        <p:spPr/>
      </p:pic>
      <p:pic>
        <p:nvPicPr>
          <p:cNvPr id="29" name="Picture Placeholder 28" descr="A group of people standing around a table&#10;&#10;Description automatically generated with low confidence">
            <a:extLst>
              <a:ext uri="{FF2B5EF4-FFF2-40B4-BE49-F238E27FC236}">
                <a16:creationId xmlns:a16="http://schemas.microsoft.com/office/drawing/2014/main" id="{7BE1664E-542C-4690-951D-EE01A9699D6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t="1589" b="1589"/>
          <a:stretch>
            <a:fillRect/>
          </a:stretch>
        </p:blipFill>
        <p:spPr/>
      </p:pic>
      <p:pic>
        <p:nvPicPr>
          <p:cNvPr id="32" name="Picture Placeholder 5">
            <a:extLst>
              <a:ext uri="{FF2B5EF4-FFF2-40B4-BE49-F238E27FC236}">
                <a16:creationId xmlns:a16="http://schemas.microsoft.com/office/drawing/2014/main" id="{B154C740-8BE2-4283-BE8A-796C46FF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82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ABFE890-1729-46BB-959F-FD4A9E66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957560" cy="707886"/>
          </a:xfrm>
        </p:spPr>
        <p:txBody>
          <a:bodyPr>
            <a:normAutofit/>
          </a:bodyPr>
          <a:lstStyle/>
          <a:p>
            <a:r>
              <a:rPr lang="en-US" dirty="0"/>
              <a:t>If all your friends jumped off a cliff, would you do it too?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8C006-9558-40C9-81F3-A3B5EBAA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074" name="Picture 2" descr="Boy cartoon character Cute funny child 2407271 Vector Art at Vecteezy">
            <a:extLst>
              <a:ext uri="{FF2B5EF4-FFF2-40B4-BE49-F238E27FC236}">
                <a16:creationId xmlns:a16="http://schemas.microsoft.com/office/drawing/2014/main" id="{89885D94-08C6-40DE-BF51-33D1A1649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29" y="2169188"/>
            <a:ext cx="3183263" cy="39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4FC407-1C36-43F4-9C06-F84D0C68A5F6}"/>
              </a:ext>
            </a:extLst>
          </p:cNvPr>
          <p:cNvSpPr txBox="1"/>
          <p:nvPr/>
        </p:nvSpPr>
        <p:spPr>
          <a:xfrm>
            <a:off x="1535672" y="6061054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anose="03070402050302030203" pitchFamily="66" charset="0"/>
              </a:rPr>
              <a:t>Of course no, mom</a:t>
            </a:r>
          </a:p>
        </p:txBody>
      </p:sp>
      <p:pic>
        <p:nvPicPr>
          <p:cNvPr id="3076" name="Picture 4" descr="7-Year-Old AI Boy Becomes The First Robot To Get Japanese Citizenship">
            <a:extLst>
              <a:ext uri="{FF2B5EF4-FFF2-40B4-BE49-F238E27FC236}">
                <a16:creationId xmlns:a16="http://schemas.microsoft.com/office/drawing/2014/main" id="{E502DC95-03B8-458F-A8C7-F7864036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90850"/>
            <a:ext cx="3831371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DC8798-E123-40DD-98D6-18102BBD47F9}"/>
              </a:ext>
            </a:extLst>
          </p:cNvPr>
          <p:cNvSpPr txBox="1"/>
          <p:nvPr/>
        </p:nvSpPr>
        <p:spPr>
          <a:xfrm>
            <a:off x="2057400" y="1895445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boy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69A50E-8DCF-4602-A99B-B737DB0E42F3}"/>
              </a:ext>
            </a:extLst>
          </p:cNvPr>
          <p:cNvSpPr txBox="1"/>
          <p:nvPr/>
        </p:nvSpPr>
        <p:spPr>
          <a:xfrm>
            <a:off x="7010400" y="606105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anose="03070402050302030203" pitchFamily="66" charset="0"/>
              </a:rPr>
              <a:t>Sure, I would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F1C82-D0C4-4848-BFDF-FEDCF94D7238}"/>
              </a:ext>
            </a:extLst>
          </p:cNvPr>
          <p:cNvSpPr txBox="1"/>
          <p:nvPr/>
        </p:nvSpPr>
        <p:spPr>
          <a:xfrm>
            <a:off x="8001000" y="2433781"/>
            <a:ext cx="91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AI boy</a:t>
            </a:r>
          </a:p>
        </p:txBody>
      </p:sp>
      <p:pic>
        <p:nvPicPr>
          <p:cNvPr id="18" name="Picture Placeholder 5">
            <a:extLst>
              <a:ext uri="{FF2B5EF4-FFF2-40B4-BE49-F238E27FC236}">
                <a16:creationId xmlns:a16="http://schemas.microsoft.com/office/drawing/2014/main" id="{28ACD902-5DCF-4A9E-9AAB-C40046A0C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091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sexiest one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But not exactly…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F9D0C-8C5A-4509-88D8-AD348250D4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247924"/>
            <a:ext cx="10288693" cy="36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Harvard Business Review </a:t>
            </a:r>
            <a:r>
              <a:rPr lang="en-US" dirty="0"/>
              <a:t>named Data Scientist the sexiest job of the 21 century. But they didn’t know that 70% of the time we are spending on collecting and cleaning the data rather than finding business insights.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DA066-9E58-4E27-A8F3-F63198679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116" y="3320332"/>
            <a:ext cx="8050208" cy="31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/>
          <a:p>
            <a:r>
              <a:rPr lang="en-US" dirty="0"/>
              <a:t>What does machine learning involve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DCD4FDD7-2294-4707-B742-123FAF3FDE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/>
          <a:lstStyle/>
          <a:p>
            <a:r>
              <a:rPr lang="en-US" dirty="0"/>
              <a:t>In our course we suppose to have a </a:t>
            </a:r>
            <a:r>
              <a:rPr lang="en-US" b="1" i="1" dirty="0"/>
              <a:t>business understanding</a:t>
            </a:r>
          </a:p>
          <a:p>
            <a:r>
              <a:rPr lang="en-US" dirty="0"/>
              <a:t>Focus on </a:t>
            </a:r>
            <a:r>
              <a:rPr lang="en-US" b="1" i="1" dirty="0"/>
              <a:t>Data Understanding</a:t>
            </a:r>
            <a:r>
              <a:rPr lang="en-US" i="1" dirty="0"/>
              <a:t>, </a:t>
            </a:r>
            <a:r>
              <a:rPr lang="en-US" b="1" i="1" dirty="0"/>
              <a:t>Data Preparation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b="1" i="1" dirty="0"/>
              <a:t>Modeling</a:t>
            </a:r>
          </a:p>
          <a:p>
            <a:r>
              <a:rPr lang="en-US" b="1" i="1" dirty="0"/>
              <a:t>Evaluation</a:t>
            </a:r>
            <a:r>
              <a:rPr lang="en-US" dirty="0"/>
              <a:t> is a more complex process than it might seem at first glance. We cover the basic cases</a:t>
            </a:r>
          </a:p>
          <a:p>
            <a:r>
              <a:rPr lang="en-US" dirty="0"/>
              <a:t>Basics of </a:t>
            </a:r>
            <a:r>
              <a:rPr lang="en-US" b="1" i="1" dirty="0"/>
              <a:t>deployment</a:t>
            </a:r>
            <a:r>
              <a:rPr lang="en-US" i="1" dirty="0"/>
              <a:t> </a:t>
            </a:r>
            <a:r>
              <a:rPr lang="en-US" dirty="0"/>
              <a:t>are waiting for you in the capstone project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" b="101"/>
          <a:stretch/>
        </p:blipFill>
        <p:spPr>
          <a:xfrm>
            <a:off x="0" y="0"/>
            <a:ext cx="8329613" cy="457200"/>
          </a:xfrm>
          <a:noFill/>
        </p:spPr>
      </p:pic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9DB08AF1-3F6A-409C-89AD-98D88AF3A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76400"/>
            <a:ext cx="10837333" cy="424732"/>
          </a:xfrm>
        </p:spPr>
        <p:txBody>
          <a:bodyPr/>
          <a:lstStyle/>
          <a:p>
            <a:r>
              <a:rPr lang="en-US" dirty="0"/>
              <a:t>Cross-Industry Standard Process of Data Mining</a:t>
            </a:r>
          </a:p>
        </p:txBody>
      </p: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286C3F13-AB7F-48C5-82DB-22DCF67E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0567" y="2121628"/>
            <a:ext cx="4195633" cy="42061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1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 for Artificial intelligence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028E14-F0C3-4B8F-86DA-3B4E9DDF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7401"/>
            <a:ext cx="8917665" cy="535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48400" y="1219200"/>
            <a:ext cx="5380142" cy="4925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29400" y="1447800"/>
            <a:ext cx="4648200" cy="4419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Shape the concept of what machine learning is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Enable the student to acquire basic ML competence for further independent study and research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Prepare the student</a:t>
            </a:r>
            <a:r>
              <a:rPr lang="ru-RU" dirty="0"/>
              <a:t> </a:t>
            </a:r>
            <a:r>
              <a:rPr lang="en-US" dirty="0"/>
              <a:t>for applying ML to real-world problems and use it in practice (including Capstone project)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195</TotalTime>
  <Words>606</Words>
  <Application>Microsoft Office PowerPoint</Application>
  <PresentationFormat>Widescreen</PresentationFormat>
  <Paragraphs>108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Angsana New</vt:lpstr>
      <vt:lpstr>Arial</vt:lpstr>
      <vt:lpstr>Bradley Hand ITC</vt:lpstr>
      <vt:lpstr>Merriweather</vt:lpstr>
      <vt:lpstr>Segoe Print</vt:lpstr>
      <vt:lpstr>Tw Cen MT</vt:lpstr>
      <vt:lpstr>Tw Cen MT Condensed</vt:lpstr>
      <vt:lpstr>Wingdings 3</vt:lpstr>
      <vt:lpstr>ModernClassicBlock-3</vt:lpstr>
      <vt:lpstr>Introduction to Machine Learning </vt:lpstr>
      <vt:lpstr>If we have data, let’s look at data. If all we have are opinions, let’s go with mine.  ©Jim Barksdale</vt:lpstr>
      <vt:lpstr>What is Machine Learning?</vt:lpstr>
      <vt:lpstr>Where is Machine Learning?</vt:lpstr>
      <vt:lpstr>If all your friends jumped off a cliff, would you do it too?</vt:lpstr>
      <vt:lpstr>The sexiest one</vt:lpstr>
      <vt:lpstr>What does machine learning involve</vt:lpstr>
      <vt:lpstr>Gartner Hype cycle for Artificial intelligence</vt:lpstr>
      <vt:lpstr>Course goals</vt:lpstr>
      <vt:lpstr>Prerequisites</vt:lpstr>
      <vt:lpstr>Course structure</vt:lpstr>
      <vt:lpstr>Course Github</vt:lpstr>
      <vt:lpstr>Course Discord Server</vt:lpstr>
      <vt:lpstr>Course RS App</vt:lpstr>
      <vt:lpstr>Some important notes</vt:lpstr>
      <vt:lpstr>Many thanks to everyone who make that come true</vt:lpstr>
      <vt:lpstr>Good luck, 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Dzmitry Kurch</dc:creator>
  <cp:lastModifiedBy>Dzmitry Kurch</cp:lastModifiedBy>
  <cp:revision>2</cp:revision>
  <dcterms:created xsi:type="dcterms:W3CDTF">2022-02-07T12:14:03Z</dcterms:created>
  <dcterms:modified xsi:type="dcterms:W3CDTF">2022-02-08T08:47:18Z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