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  <p:sldId id="263" r:id="rId7"/>
    <p:sldId id="264" r:id="rId8"/>
    <p:sldId id="265" r:id="rId9"/>
    <p:sldId id="271" r:id="rId10"/>
    <p:sldId id="266" r:id="rId11"/>
    <p:sldId id="267" r:id="rId12"/>
    <p:sldId id="268" r:id="rId13"/>
    <p:sldId id="269" r:id="rId14"/>
    <p:sldId id="270" r:id="rId15"/>
    <p:sldId id="274" r:id="rId16"/>
    <p:sldId id="272" r:id="rId17"/>
    <p:sldId id="259" r:id="rId18"/>
    <p:sldId id="275" r:id="rId19"/>
    <p:sldId id="281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81"/>
    <p:restoredTop sz="85609"/>
  </p:normalViewPr>
  <p:slideViewPr>
    <p:cSldViewPr snapToGrid="0" snapToObjects="1">
      <p:cViewPr>
        <p:scale>
          <a:sx n="100" d="100"/>
          <a:sy n="100" d="100"/>
        </p:scale>
        <p:origin x="3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ED5CE20-BB04-4DD8-89E6-F363137B5F4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3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367" y="2517760"/>
            <a:ext cx="72466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Understanding thermal distribution </a:t>
            </a:r>
            <a:r>
              <a:rPr lang="en-US" sz="3200" dirty="0" smtClean="0"/>
              <a:t>in </a:t>
            </a:r>
            <a:endParaRPr lang="en-US" sz="3200" dirty="0" smtClean="0"/>
          </a:p>
          <a:p>
            <a:pPr algn="ctr"/>
            <a:r>
              <a:rPr lang="en-US" sz="3200" dirty="0" smtClean="0"/>
              <a:t>semiconductor devices by simulation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778122" y="5139161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Marzuk</a:t>
            </a:r>
            <a:r>
              <a:rPr lang="en-US" sz="2400" dirty="0" smtClean="0"/>
              <a:t> Kamal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Analytic solution at t = 0, </a:t>
            </a:r>
            <a:br>
              <a:rPr lang="en-US" dirty="0" smtClean="0"/>
            </a:br>
            <a:r>
              <a:rPr lang="en-US" dirty="0" smtClean="0"/>
              <a:t>at the mid z-plane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630" y="1963404"/>
            <a:ext cx="6575370" cy="5316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" y="3782301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5.5e-5 m</a:t>
            </a:r>
            <a:r>
              <a:rPr lang="en-US" baseline="30000" dirty="0" smtClean="0"/>
              <a:t>2</a:t>
            </a:r>
            <a:r>
              <a:rPr lang="en-US" dirty="0" smtClean="0"/>
              <a:t>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4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Temperature change with time</a:t>
            </a:r>
            <a:br>
              <a:rPr lang="en-US" dirty="0" smtClean="0"/>
            </a:br>
            <a:r>
              <a:rPr lang="en-US" dirty="0" smtClean="0"/>
              <a:t>(analytical solution)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55" y="2052128"/>
            <a:ext cx="6244130" cy="5023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8586"/>
            <a:ext cx="3463870" cy="28005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731935" y="3441700"/>
            <a:ext cx="2560667" cy="342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5-Point Star 9"/>
          <p:cNvSpPr/>
          <p:nvPr/>
        </p:nvSpPr>
        <p:spPr>
          <a:xfrm>
            <a:off x="1460501" y="3695700"/>
            <a:ext cx="254000" cy="1778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70" y="2146299"/>
            <a:ext cx="6399623" cy="4935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6886"/>
            <a:ext cx="3463870" cy="2800576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1884335" y="4000500"/>
            <a:ext cx="254000" cy="1778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389035" y="3848100"/>
            <a:ext cx="254000" cy="1778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056358" y="4089400"/>
            <a:ext cx="254000" cy="1778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571570" y="4254500"/>
            <a:ext cx="254000" cy="1778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1457270" y="4076700"/>
            <a:ext cx="254000" cy="1778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30291" y="4013200"/>
            <a:ext cx="2489309" cy="2667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Temperature changes with time</a:t>
            </a:r>
            <a:br>
              <a:rPr lang="en-US" dirty="0" smtClean="0"/>
            </a:br>
            <a:r>
              <a:rPr lang="en-US" dirty="0" smtClean="0"/>
              <a:t>(analytical solution)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7" y="3890657"/>
            <a:ext cx="4425799" cy="3528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87" y="301320"/>
            <a:ext cx="4335793" cy="3589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68" y="301320"/>
            <a:ext cx="4398540" cy="3589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87" y="3890657"/>
            <a:ext cx="4445813" cy="36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100" y="2879420"/>
            <a:ext cx="9071640" cy="1262160"/>
          </a:xfrm>
        </p:spPr>
        <p:txBody>
          <a:bodyPr/>
          <a:lstStyle/>
          <a:p>
            <a:pPr algn="ctr"/>
            <a:r>
              <a:rPr lang="en-US" dirty="0" smtClean="0"/>
              <a:t>Numerical solution on the slab (4x20x20 mm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Boundary conditions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1817481"/>
            <a:ext cx="4554538" cy="3625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1" y="1817481"/>
            <a:ext cx="4741935" cy="3625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740" y="5443187"/>
            <a:ext cx="6680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758" y="548512"/>
            <a:ext cx="3836988" cy="3096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7800" y="17918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10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14" y="548513"/>
            <a:ext cx="3841845" cy="32027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9100" y="17918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5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71" y="4405065"/>
            <a:ext cx="3697288" cy="30624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9100" y="403573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30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758" y="4405065"/>
            <a:ext cx="3971212" cy="30186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61100" y="403573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 =300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7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-127000" y="225120"/>
            <a:ext cx="96012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600" b="1" dirty="0" smtClean="0"/>
              <a:t>Comparison between analytical and </a:t>
            </a:r>
          </a:p>
          <a:p>
            <a:pPr algn="ctr"/>
            <a:r>
              <a:rPr lang="en-US" sz="2600" b="1" dirty="0" smtClean="0"/>
              <a:t>numerical simulation data</a:t>
            </a:r>
            <a:endParaRPr sz="2600" b="1" dirty="0"/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1496260" y="1676480"/>
            <a:ext cx="6608880" cy="5313600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3429000" y="3873500"/>
            <a:ext cx="4000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of </a:t>
            </a:r>
            <a:r>
              <a:rPr lang="en-US" dirty="0" err="1" smtClean="0"/>
              <a:t>GaAs</a:t>
            </a:r>
            <a:r>
              <a:rPr lang="en-US" dirty="0" smtClean="0"/>
              <a:t> diode with Heat generation at the P-N junction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63" y="2399682"/>
            <a:ext cx="3027513" cy="928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3100" y="3721100"/>
            <a:ext cx="156966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Q</a:t>
            </a:r>
            <a:r>
              <a:rPr lang="en-US" dirty="0" smtClean="0"/>
              <a:t> is non-zero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765" y="4622866"/>
            <a:ext cx="398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 heat, 	c = 0.33 J/gm/C</a:t>
            </a:r>
          </a:p>
          <a:p>
            <a:r>
              <a:rPr lang="en-US" dirty="0" smtClean="0"/>
              <a:t>Material density,	rho =  5.32 gm/cm</a:t>
            </a:r>
            <a:r>
              <a:rPr lang="en-US" baseline="30000" dirty="0" smtClean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5" y="5562666"/>
            <a:ext cx="6000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Powar</a:t>
            </a:r>
            <a:r>
              <a:rPr lang="en-US" dirty="0" smtClean="0"/>
              <a:t> density, Q = (VA * f0) per unit volume</a:t>
            </a:r>
          </a:p>
          <a:p>
            <a:r>
              <a:rPr lang="en-US" dirty="0" smtClean="0"/>
              <a:t>F0 = fraction of power that is converted to heat (e.g. 0.5)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6765" y="6502466"/>
            <a:ext cx="1456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= 2.5 V</a:t>
            </a:r>
          </a:p>
          <a:p>
            <a:r>
              <a:rPr lang="en-US" dirty="0" smtClean="0"/>
              <a:t>I = 50 mA</a:t>
            </a:r>
          </a:p>
          <a:p>
            <a:r>
              <a:rPr lang="en-US" dirty="0" smtClean="0"/>
              <a:t>P = 125 </a:t>
            </a:r>
            <a:r>
              <a:rPr lang="en-US" dirty="0" err="1" smtClean="0"/>
              <a:t>mW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25800" y="6756400"/>
            <a:ext cx="416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125/2 = 62.5 </a:t>
            </a:r>
            <a:r>
              <a:rPr lang="en-US" dirty="0" err="1" smtClean="0"/>
              <a:t>mW</a:t>
            </a:r>
            <a:r>
              <a:rPr lang="en-US" dirty="0" smtClean="0"/>
              <a:t> / (Voxel volume)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704070" y="2946635"/>
            <a:ext cx="6671500" cy="4384440"/>
          </a:xfrm>
        </p:spPr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T = 25 C on all the surfaces</a:t>
            </a:r>
          </a:p>
          <a:p>
            <a:endParaRPr lang="en-US" dirty="0"/>
          </a:p>
          <a:p>
            <a:r>
              <a:rPr lang="en-US" dirty="0" smtClean="0"/>
              <a:t>Neumann du/</a:t>
            </a:r>
            <a:r>
              <a:rPr lang="en-US" dirty="0" err="1" smtClean="0"/>
              <a:t>dt</a:t>
            </a:r>
            <a:r>
              <a:rPr lang="en-US" dirty="0" smtClean="0"/>
              <a:t> = 0 on all the surfaces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0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06789" y="2540099"/>
            <a:ext cx="6774170" cy="2228847"/>
            <a:chOff x="780180" y="1935188"/>
            <a:chExt cx="6774170" cy="2228847"/>
          </a:xfrm>
        </p:grpSpPr>
        <p:grpSp>
          <p:nvGrpSpPr>
            <p:cNvPr id="18" name="Group 17"/>
            <p:cNvGrpSpPr/>
            <p:nvPr/>
          </p:nvGrpSpPr>
          <p:grpSpPr>
            <a:xfrm>
              <a:off x="2349303" y="1935188"/>
              <a:ext cx="5205047" cy="2228847"/>
              <a:chOff x="2053882" y="3609244"/>
              <a:chExt cx="5205047" cy="2228847"/>
            </a:xfrm>
          </p:grpSpPr>
          <p:sp>
            <p:nvSpPr>
              <p:cNvPr id="4" name="Cube 3"/>
              <p:cNvSpPr/>
              <p:nvPr/>
            </p:nvSpPr>
            <p:spPr>
              <a:xfrm>
                <a:off x="2053882" y="4529796"/>
                <a:ext cx="5205047" cy="1308295"/>
              </a:xfrm>
              <a:prstGeom prst="cube">
                <a:avLst>
                  <a:gd name="adj" fmla="val 6678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3094888" y="4529796"/>
                <a:ext cx="3108964" cy="696351"/>
              </a:xfrm>
              <a:prstGeom prst="cube">
                <a:avLst>
                  <a:gd name="adj" fmla="val 79461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3791240" y="3609244"/>
                <a:ext cx="1730330" cy="1281917"/>
              </a:xfrm>
              <a:prstGeom prst="cube">
                <a:avLst>
                  <a:gd name="adj" fmla="val 20190"/>
                </a:avLst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>
                <a:stCxn id="6" idx="2"/>
                <a:endCxn id="6" idx="4"/>
              </p:cNvCxnSpPr>
              <p:nvPr/>
            </p:nvCxnSpPr>
            <p:spPr>
              <a:xfrm>
                <a:off x="3791240" y="4379612"/>
                <a:ext cx="1471511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6" idx="4"/>
                <a:endCxn id="6" idx="5"/>
              </p:cNvCxnSpPr>
              <p:nvPr/>
            </p:nvCxnSpPr>
            <p:spPr>
              <a:xfrm flipV="1">
                <a:off x="5262751" y="4120793"/>
                <a:ext cx="258819" cy="258819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379591" y="3937913"/>
                <a:ext cx="299656" cy="36576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P</a:t>
                </a:r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86318" y="4455552"/>
                <a:ext cx="281354" cy="36576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878377" y="193518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LED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0180" y="3601326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Lead frame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99273" y="24121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Glass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6398" y="197357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Planner heat </a:t>
            </a:r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19092" y="2296606"/>
            <a:ext cx="1374606" cy="93792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18139" y="442991"/>
            <a:ext cx="7023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do we learn from thermal simulation?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838092" y="17303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41009" y="5613009"/>
            <a:ext cx="78085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Heat distribution on LEDs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Properties of the LED P-N junction as a Heat source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Other potential candidates for thermal </a:t>
            </a:r>
            <a:r>
              <a:rPr lang="en-US" dirty="0" smtClean="0"/>
              <a:t>contribution, such as, convection,</a:t>
            </a:r>
            <a:br>
              <a:rPr lang="en-US" dirty="0" smtClean="0"/>
            </a:br>
            <a:r>
              <a:rPr lang="en-US" dirty="0" smtClean="0"/>
              <a:t> and conduction from the surroundings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Improved temperature control mechanism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619520" y="3752167"/>
            <a:ext cx="1153597" cy="1181002"/>
            <a:chOff x="7777926" y="5019725"/>
            <a:chExt cx="1153597" cy="1181002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8099621" y="5106462"/>
              <a:ext cx="2657" cy="8197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8099621" y="5909095"/>
              <a:ext cx="794997" cy="1714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99621" y="5291128"/>
              <a:ext cx="568725" cy="63511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631441" y="5831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18305" y="53316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77926" y="5019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Initial temperature T=20 C</a:t>
            </a:r>
            <a:br>
              <a:rPr lang="en-US" sz="3600" dirty="0" smtClean="0"/>
            </a:br>
            <a:r>
              <a:rPr lang="en-US" sz="3600" dirty="0" smtClean="0"/>
              <a:t>All sides have </a:t>
            </a:r>
            <a:r>
              <a:rPr lang="en-US" sz="3600" dirty="0" err="1" smtClean="0"/>
              <a:t>Dirichlet</a:t>
            </a:r>
            <a:r>
              <a:rPr lang="en-US" sz="3600" dirty="0" smtClean="0"/>
              <a:t> BC at T = 25 C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38" y="1879599"/>
            <a:ext cx="5922964" cy="46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Heat source at the P-N junction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2048792"/>
            <a:ext cx="5600700" cy="4580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1098" y="302260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source at P-N junction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356100" y="3207266"/>
            <a:ext cx="2324998" cy="123773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00" y="148920"/>
            <a:ext cx="9071640" cy="1262160"/>
          </a:xfrm>
        </p:spPr>
        <p:txBody>
          <a:bodyPr/>
          <a:lstStyle/>
          <a:p>
            <a:pPr algn="ctr"/>
            <a:r>
              <a:rPr lang="en-US" dirty="0" smtClean="0"/>
              <a:t>Effect of heat source on the diode after 10 second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080"/>
            <a:ext cx="4711700" cy="565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25" y="1411080"/>
            <a:ext cx="5038252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038" y="2453912"/>
            <a:ext cx="5616886" cy="42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4" y="2453912"/>
            <a:ext cx="3825875" cy="4291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2700" y="1955800"/>
            <a:ext cx="11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Y-section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9820" y="1955800"/>
            <a:ext cx="419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temperature of </a:t>
            </a:r>
            <a:r>
              <a:rPr lang="en-US" smtClean="0"/>
              <a:t>the diode vs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5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with Neumann BC </a:t>
            </a:r>
            <a:br>
              <a:rPr lang="en-US" dirty="0" smtClean="0"/>
            </a:br>
            <a:r>
              <a:rPr lang="en-US" dirty="0" smtClean="0"/>
              <a:t>du/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527300"/>
            <a:ext cx="5043396" cy="3912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008" y="2527300"/>
            <a:ext cx="4838792" cy="3943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0500" y="70358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source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5984798" y="4902200"/>
            <a:ext cx="1228802" cy="213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3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20" y="2226208"/>
            <a:ext cx="4434380" cy="502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226208"/>
            <a:ext cx="4178300" cy="50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6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606659"/>
            <a:ext cx="5143500" cy="4005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2325132"/>
            <a:ext cx="4032328" cy="4568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6926" y="2140466"/>
            <a:ext cx="419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temperature of the diode vs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82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8538"/>
            <a:ext cx="5118552" cy="3910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596" y="2558538"/>
            <a:ext cx="5021724" cy="3910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802" y="2019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Dirichlet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3100" y="20193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Neumann BC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3100" y="663924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Heat accumulation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84677" y="663924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saturation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6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26200" y="1997640"/>
            <a:ext cx="9071640" cy="4384440"/>
          </a:xfrm>
        </p:spPr>
        <p:txBody>
          <a:bodyPr/>
          <a:lstStyle/>
          <a:p>
            <a:r>
              <a:rPr lang="en-US" dirty="0" smtClean="0"/>
              <a:t>The program is ready to do simulation on more complex systems.</a:t>
            </a:r>
          </a:p>
          <a:p>
            <a:r>
              <a:rPr lang="en-US" dirty="0" smtClean="0"/>
              <a:t>Issue with mismatch between analytic and numerical data needs to be resolved.</a:t>
            </a:r>
          </a:p>
          <a:p>
            <a:r>
              <a:rPr lang="en-US" dirty="0" smtClean="0"/>
              <a:t>Specific heat, thermal diffusivity and density depends on temperature. So this extra effect needs to incorporated.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3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dirty="0" smtClean="0"/>
              <a:t>The Heat equation in 3D</a:t>
            </a:r>
            <a:endParaRPr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1" y="2331700"/>
            <a:ext cx="4462618" cy="13681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78936" y="4468023"/>
            <a:ext cx="58897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u = u(x</a:t>
            </a:r>
            <a:r>
              <a:rPr lang="en-US" sz="2800" i="1" dirty="0" smtClean="0"/>
              <a:t>, y, z, t</a:t>
            </a:r>
            <a:r>
              <a:rPr lang="en-US" sz="2800" i="1" dirty="0" smtClean="0"/>
              <a:t>) , Object temperature</a:t>
            </a:r>
          </a:p>
          <a:p>
            <a:r>
              <a:rPr lang="en-US" sz="2800" i="1" dirty="0" smtClean="0"/>
              <a:t>D = D(T) thermal diffusivity</a:t>
            </a:r>
          </a:p>
          <a:p>
            <a:r>
              <a:rPr lang="en-US" sz="2800" i="1" dirty="0" smtClean="0"/>
              <a:t>Q = Q(t), external heat source</a:t>
            </a:r>
          </a:p>
          <a:p>
            <a:r>
              <a:rPr lang="en-US" sz="2800" i="1" dirty="0" smtClean="0"/>
              <a:t>c = c(T) specific heat of the material</a:t>
            </a:r>
          </a:p>
          <a:p>
            <a:r>
              <a:rPr lang="en-US" sz="2800" i="1" dirty="0" smtClean="0"/>
              <a:t>rho = material density </a:t>
            </a:r>
          </a:p>
          <a:p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03385" y="1742122"/>
            <a:ext cx="9239268" cy="2158545"/>
          </a:xfrm>
        </p:spPr>
        <p:txBody>
          <a:bodyPr/>
          <a:lstStyle/>
          <a:p>
            <a:r>
              <a:rPr lang="en-US" sz="2400" b="1" dirty="0" err="1" smtClean="0"/>
              <a:t>Dirichlet</a:t>
            </a:r>
            <a:r>
              <a:rPr lang="en-US" sz="2400" b="1" dirty="0" smtClean="0"/>
              <a:t> </a:t>
            </a:r>
            <a:r>
              <a:rPr lang="en-US" sz="2400" b="1" dirty="0" smtClean="0"/>
              <a:t>boundary condition </a:t>
            </a:r>
          </a:p>
          <a:p>
            <a:pPr lvl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Defines </a:t>
            </a:r>
            <a:r>
              <a:rPr lang="en-US" dirty="0" smtClean="0"/>
              <a:t>fixed heat source </a:t>
            </a:r>
            <a:r>
              <a:rPr lang="en-US" dirty="0" smtClean="0"/>
              <a:t>or sink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example having a heat sink at x = 0 wall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2800" i="1" dirty="0" smtClean="0"/>
              <a:t>u(0,x,y,t)</a:t>
            </a:r>
            <a:r>
              <a:rPr lang="en-US" sz="2800" dirty="0" smtClean="0"/>
              <a:t> = 0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03385" y="4229779"/>
            <a:ext cx="72715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Neumann boundary condition</a:t>
            </a:r>
          </a:p>
          <a:p>
            <a:endParaRPr lang="en-US" sz="2400" dirty="0"/>
          </a:p>
          <a:p>
            <a:r>
              <a:rPr lang="en-US" dirty="0" smtClean="0"/>
              <a:t>Defines </a:t>
            </a:r>
            <a:r>
              <a:rPr lang="en-US" dirty="0" smtClean="0"/>
              <a:t>heat flux at the </a:t>
            </a:r>
            <a:r>
              <a:rPr lang="en-US" dirty="0" smtClean="0"/>
              <a:t>boundary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 smtClean="0"/>
              <a:t>example, zero heat transfer at y = 0 is defined as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878" y="6233349"/>
            <a:ext cx="2238835" cy="9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5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Thermal simulation on a silicon slab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124222" y="4121834"/>
            <a:ext cx="4740812" cy="1645919"/>
          </a:xfrm>
          <a:prstGeom prst="cube">
            <a:avLst>
              <a:gd name="adj" fmla="val 469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4326" y="58285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8581" y="52911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6863" y="510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8142" y="406103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Dirichlet</a:t>
            </a:r>
            <a:r>
              <a:rPr lang="en-US" dirty="0" smtClean="0"/>
              <a:t> u =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8309" y="2705673"/>
            <a:ext cx="16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T = 10 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13146" y="3577635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Neumann du/</a:t>
            </a:r>
            <a:r>
              <a:rPr lang="en-US" dirty="0" err="1" smtClean="0"/>
              <a:t>dy</a:t>
            </a:r>
            <a:r>
              <a:rPr lang="en-US" dirty="0" smtClean="0"/>
              <a:t>= 0 </a:t>
            </a:r>
            <a:br>
              <a:rPr lang="en-US" dirty="0" smtClean="0"/>
            </a:br>
            <a:r>
              <a:rPr lang="en-US" dirty="0" smtClean="0"/>
              <a:t>at y = b plane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4" idx="5"/>
          </p:cNvCxnSpPr>
          <p:nvPr/>
        </p:nvCxnSpPr>
        <p:spPr>
          <a:xfrm flipH="1">
            <a:off x="6865034" y="4223966"/>
            <a:ext cx="936303" cy="3340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81510" y="6222538"/>
            <a:ext cx="1153597" cy="1181002"/>
            <a:chOff x="7777926" y="5019725"/>
            <a:chExt cx="1153597" cy="1181002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8099621" y="5106462"/>
              <a:ext cx="2657" cy="81977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8099621" y="5909095"/>
              <a:ext cx="794997" cy="1714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99621" y="5291128"/>
              <a:ext cx="568725" cy="63511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631441" y="5831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18305" y="53316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77926" y="5019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3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Analytical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052" y="1726582"/>
            <a:ext cx="3027513" cy="92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65" y="3060163"/>
            <a:ext cx="4302030" cy="421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5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Analytical 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75" y="3617665"/>
            <a:ext cx="5107225" cy="79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975" y="4940999"/>
            <a:ext cx="5582856" cy="6495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6920" y="6411802"/>
            <a:ext cx="554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m, n, p </a:t>
            </a:r>
            <a:r>
              <a:rPr lang="en-US" dirty="0" smtClean="0"/>
              <a:t>= harmonic modes along x, y, z , respectively</a:t>
            </a:r>
          </a:p>
          <a:p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dirty="0" smtClean="0"/>
              <a:t> = initial temperature of the system</a:t>
            </a:r>
          </a:p>
          <a:p>
            <a:r>
              <a:rPr lang="en-US" dirty="0" smtClean="0"/>
              <a:t>D = thermal diffusivity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1" y="2318317"/>
            <a:ext cx="9575640" cy="7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8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902447"/>
          </a:xfrm>
        </p:spPr>
        <p:txBody>
          <a:bodyPr/>
          <a:lstStyle/>
          <a:p>
            <a:pPr algn="ctr"/>
            <a:r>
              <a:rPr lang="en-US" dirty="0" smtClean="0"/>
              <a:t>Numerical 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-423431" y="1323719"/>
                <a:ext cx="10278319" cy="2090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𝑢</m:t>
                          </m:r>
                        </m:e>
                        <m:sup>
                          <m: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𝑡</m:t>
                          </m:r>
                          <m: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+1</m:t>
                          </m:r>
                        </m:sup>
                      </m:sSup>
                      <m:r>
                        <a:rPr lang="en-US" sz="3200" i="1">
                          <a:effectLst/>
                          <a:latin typeface="Cambria Math" charset="0"/>
                          <a:ea typeface="Calibri" charset="0"/>
                          <a:cs typeface="Times New Roman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𝑢</m:t>
                          </m:r>
                        </m:e>
                        <m:sup>
                          <m: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effectLst/>
                          <a:latin typeface="Cambria Math" charset="0"/>
                          <a:ea typeface="Calibri" charset="0"/>
                          <a:cs typeface="Times New Roman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𝐷</m:t>
                          </m:r>
                          <m: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𝛥</m:t>
                          </m:r>
                          <m: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𝑡</m:t>
                          </m:r>
                        </m:num>
                        <m:den>
                          <m: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𝛥</m:t>
                          </m:r>
                          <m: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𝑠</m:t>
                          </m:r>
                        </m:den>
                      </m:f>
                      <m:r>
                        <a:rPr lang="en-US" sz="3200" i="1">
                          <a:effectLst/>
                          <a:latin typeface="Cambria Math" charset="0"/>
                          <a:ea typeface="Calibri" charset="0"/>
                          <a:cs typeface="Times New Roman" charset="0"/>
                        </a:rPr>
                        <m:t>  [</m:t>
                      </m:r>
                      <m:d>
                        <m:dPr>
                          <m:ctrlP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−2 </m:t>
                          </m:r>
                          <m:sSup>
                            <m:sSupPr>
                              <m:ctrlPr>
                                <a:rPr lang="en-US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effectLst/>
                          <a:latin typeface="Cambria Math" charset="0"/>
                          <a:ea typeface="Calibri" charset="0"/>
                          <a:cs typeface="Times New Roman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effectLst/>
                  <a:latin typeface="Calibri" charset="0"/>
                  <a:ea typeface="Calibri" charset="0"/>
                  <a:cs typeface="Times New Roman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3200" dirty="0" smtClean="0">
                    <a:effectLst/>
                    <a:ea typeface="Calibri" charset="0"/>
                    <a:cs typeface="Times New Roman" charset="0"/>
                  </a:rPr>
                  <a:t>			  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𝑦</m:t>
                            </m:r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𝑦</m:t>
                            </m:r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−2 </m:t>
                        </m:r>
                        <m:sSup>
                          <m:sSupPr>
                            <m:ctrlP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3200" i="1">
                        <a:effectLst/>
                        <a:latin typeface="Cambria Math" charset="0"/>
                        <a:ea typeface="Calibri" charset="0"/>
                        <a:cs typeface="Times New Roman" charset="0"/>
                      </a:rPr>
                      <m:t>+</m:t>
                    </m:r>
                  </m:oMath>
                </a14:m>
                <a:endParaRPr lang="en-US" sz="3200" dirty="0">
                  <a:effectLst/>
                  <a:latin typeface="Calibri" charset="0"/>
                  <a:ea typeface="Calibri" charset="0"/>
                  <a:cs typeface="Times New Roman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3200" dirty="0" smtClean="0">
                    <a:effectLst/>
                    <a:ea typeface="Calibri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𝑧</m:t>
                            </m:r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𝑧</m:t>
                            </m:r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i="1">
                            <a:effectLst/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−2 </m:t>
                        </m:r>
                        <m:sSup>
                          <m:sSupPr>
                            <m:ctrlP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200" i="1">
                                <a:effectLst/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3200" i="1">
                        <a:effectLst/>
                        <a:latin typeface="Cambria Math" charset="0"/>
                        <a:ea typeface="Calibri" charset="0"/>
                        <a:cs typeface="Times New Roman" charset="0"/>
                      </a:rPr>
                      <m:t>]</m:t>
                    </m:r>
                  </m:oMath>
                </a14:m>
                <a:endParaRPr lang="en-US" sz="3200" dirty="0">
                  <a:effectLst/>
                  <a:latin typeface="Calibri" charset="0"/>
                  <a:ea typeface="Calibri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3431" y="1323719"/>
                <a:ext cx="10278319" cy="20901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28414" y="6296055"/>
            <a:ext cx="2460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thermal diffusivity</a:t>
            </a:r>
          </a:p>
          <a:p>
            <a:r>
              <a:rPr lang="en-US" dirty="0" smtClean="0"/>
              <a:t>ds = voxel width</a:t>
            </a:r>
          </a:p>
          <a:p>
            <a:r>
              <a:rPr lang="en-US" dirty="0" err="1" smtClean="0"/>
              <a:t>dt</a:t>
            </a:r>
            <a:r>
              <a:rPr lang="en-US" dirty="0" smtClean="0"/>
              <a:t> = iteration time step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2663" y="50002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059" y="3921381"/>
            <a:ext cx="3340251" cy="32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1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Boundary conditions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1817481"/>
            <a:ext cx="4554538" cy="3625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1" y="1817481"/>
            <a:ext cx="4741935" cy="36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442</Words>
  <Application>Microsoft Macintosh PowerPoint</Application>
  <PresentationFormat>Custom</PresentationFormat>
  <Paragraphs>103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 Math</vt:lpstr>
      <vt:lpstr>DejaVu Sans</vt:lpstr>
      <vt:lpstr>StarSymbol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Boundary conditions</vt:lpstr>
      <vt:lpstr>Thermal simulation on a silicon slab</vt:lpstr>
      <vt:lpstr>Analytical solution</vt:lpstr>
      <vt:lpstr>Analytical solution</vt:lpstr>
      <vt:lpstr>Numerical solution</vt:lpstr>
      <vt:lpstr>Boundary conditions</vt:lpstr>
      <vt:lpstr>Analytic solution at t = 0,  at the mid z-plane</vt:lpstr>
      <vt:lpstr>Temperature change with time (analytical solution)</vt:lpstr>
      <vt:lpstr>Temperature changes with time (analytical solution)</vt:lpstr>
      <vt:lpstr>PowerPoint Presentation</vt:lpstr>
      <vt:lpstr>Numerical solution on the slab (4x20x20 mm3)</vt:lpstr>
      <vt:lpstr>Boundary conditions</vt:lpstr>
      <vt:lpstr>PowerPoint Presentation</vt:lpstr>
      <vt:lpstr>PowerPoint Presentation</vt:lpstr>
      <vt:lpstr>Simulation of GaAs diode with Heat generation at the P-N junction</vt:lpstr>
      <vt:lpstr>Boundary conditions</vt:lpstr>
      <vt:lpstr>Initial temperature T=20 C All sides have Dirichlet BC at T = 25 C</vt:lpstr>
      <vt:lpstr>Heat source at the P-N junction</vt:lpstr>
      <vt:lpstr>Effect of heat source on the diode after 10 second</vt:lpstr>
      <vt:lpstr>PowerPoint Presentation</vt:lpstr>
      <vt:lpstr>Simulation with Neumann BC  du/dt = 0</vt:lpstr>
      <vt:lpstr>PowerPoint Presentation</vt:lpstr>
      <vt:lpstr>PowerPoint Presentation</vt:lpstr>
      <vt:lpstr>PowerPoint Presentation</vt:lpstr>
      <vt:lpstr>Next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Marzuk Kamal</cp:lastModifiedBy>
  <cp:revision>124</cp:revision>
  <dcterms:created xsi:type="dcterms:W3CDTF">2015-09-30T14:31:02Z</dcterms:created>
  <dcterms:modified xsi:type="dcterms:W3CDTF">2015-10-03T02:26:41Z</dcterms:modified>
  <dc:language>en-US</dc:language>
</cp:coreProperties>
</file>