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2.png" ContentType="image/png"/>
  <Override PartName="/ppt/media/image41.png" ContentType="image/png"/>
  <Override PartName="/ppt/media/image36.png" ContentType="image/png"/>
  <Override PartName="/ppt/media/image32.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a:fillRect/>
          </a:stretch>
        </p:blipFill>
        <p:spPr>
          <a:xfrm>
            <a:off x="2292120" y="1769040"/>
            <a:ext cx="5494680" cy="4384080"/>
          </a:xfrm>
          <a:prstGeom prst="rect">
            <a:avLst/>
          </a:prstGeom>
          <a:ln>
            <a:noFill/>
          </a:ln>
        </p:spPr>
      </p:pic>
      <p:pic>
        <p:nvPicPr>
          <p:cNvPr id="35"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0" name="" descr=""/>
          <p:cNvPicPr/>
          <p:nvPr/>
        </p:nvPicPr>
        <p:blipFill>
          <a:blip r:embed="rId2"/>
          <a:stretch>
            <a:fillRect/>
          </a:stretch>
        </p:blipFill>
        <p:spPr>
          <a:xfrm>
            <a:off x="2292120" y="1769040"/>
            <a:ext cx="5494680" cy="4384080"/>
          </a:xfrm>
          <a:prstGeom prst="rect">
            <a:avLst/>
          </a:prstGeom>
          <a:ln>
            <a:noFill/>
          </a:ln>
        </p:spPr>
      </p:pic>
      <p:pic>
        <p:nvPicPr>
          <p:cNvPr id="71"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216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2" name="" descr=""/>
          <p:cNvPicPr/>
          <p:nvPr/>
        </p:nvPicPr>
        <p:blipFill>
          <a:blip r:embed="rId1"/>
          <a:stretch>
            <a:fillRect/>
          </a:stretch>
        </p:blipFill>
        <p:spPr>
          <a:xfrm>
            <a:off x="0" y="2011680"/>
            <a:ext cx="5668920" cy="4297320"/>
          </a:xfrm>
          <a:prstGeom prst="rect">
            <a:avLst/>
          </a:prstGeom>
          <a:ln>
            <a:noFill/>
          </a:ln>
        </p:spPr>
      </p:pic>
      <p:pic>
        <p:nvPicPr>
          <p:cNvPr id="73" name="" descr=""/>
          <p:cNvPicPr/>
          <p:nvPr/>
        </p:nvPicPr>
        <p:blipFill>
          <a:blip r:embed="rId2"/>
          <a:stretch>
            <a:fillRect/>
          </a:stretch>
        </p:blipFill>
        <p:spPr>
          <a:xfrm>
            <a:off x="5839920" y="2007000"/>
            <a:ext cx="3760920" cy="4484880"/>
          </a:xfrm>
          <a:prstGeom prst="rect">
            <a:avLst/>
          </a:prstGeom>
          <a:ln>
            <a:noFill/>
          </a:ln>
        </p:spPr>
      </p:pic>
      <p:sp>
        <p:nvSpPr>
          <p:cNvPr id="74" name="CustomShape 1"/>
          <p:cNvSpPr/>
          <p:nvPr/>
        </p:nvSpPr>
        <p:spPr>
          <a:xfrm>
            <a:off x="3566520" y="640440"/>
            <a:ext cx="2972160" cy="601920"/>
          </a:xfrm>
          <a:prstGeom prst="rect">
            <a:avLst/>
          </a:prstGeom>
          <a:noFill/>
          <a:ln>
            <a:noFill/>
          </a:ln>
        </p:spPr>
        <p:txBody>
          <a:bodyPr lIns="90000" rIns="90000" tIns="45000" bIns="45000"/>
          <a:p>
            <a:r>
              <a:rPr lang="en-US">
                <a:latin typeface="Arial"/>
              </a:rPr>
              <a:t>I = 50 mA V = 2.5 V,</a:t>
            </a:r>
            <a:endParaRPr/>
          </a:p>
          <a:p>
            <a:pPr algn="ctr">
              <a:lnSpc>
                <a:spcPct val="100000"/>
              </a:lnSpc>
            </a:pPr>
            <a:r>
              <a:rPr lang="en-US">
                <a:latin typeface="Arial"/>
              </a:rPr>
              <a:t>heating turned of after 1 ms</a:t>
            </a:r>
            <a:endParaRPr/>
          </a:p>
        </p:txBody>
      </p:sp>
      <p:sp>
        <p:nvSpPr>
          <p:cNvPr id="75" name="CustomShape 2"/>
          <p:cNvSpPr/>
          <p:nvPr/>
        </p:nvSpPr>
        <p:spPr>
          <a:xfrm>
            <a:off x="6934680" y="6309360"/>
            <a:ext cx="1294560" cy="345960"/>
          </a:xfrm>
          <a:prstGeom prst="rect">
            <a:avLst/>
          </a:prstGeom>
          <a:noFill/>
          <a:ln>
            <a:noFill/>
          </a:ln>
        </p:spPr>
        <p:txBody>
          <a:bodyPr lIns="90000" rIns="90000" tIns="45000" bIns="45000"/>
          <a:p>
            <a:r>
              <a:rPr lang="en-US">
                <a:latin typeface="Arial"/>
              </a:rPr>
              <a:t>X (10x um)</a:t>
            </a:r>
            <a:endParaRPr/>
          </a:p>
        </p:txBody>
      </p:sp>
      <p:sp>
        <p:nvSpPr>
          <p:cNvPr id="76" name="CustomShape 3"/>
          <p:cNvSpPr/>
          <p:nvPr/>
        </p:nvSpPr>
        <p:spPr>
          <a:xfrm rot="16203600">
            <a:off x="5401800" y="3852720"/>
            <a:ext cx="1283760" cy="345960"/>
          </a:xfrm>
          <a:prstGeom prst="rect">
            <a:avLst/>
          </a:prstGeom>
          <a:noFill/>
          <a:ln>
            <a:noFill/>
          </a:ln>
        </p:spPr>
        <p:txBody>
          <a:bodyPr lIns="90000" rIns="90000" tIns="45000" bIns="45000"/>
          <a:p>
            <a:r>
              <a:rPr lang="en-US">
                <a:latin typeface="Arial"/>
              </a:rPr>
              <a:t>Z (10x um)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04000" y="301320"/>
            <a:ext cx="9071280" cy="1262160"/>
          </a:xfrm>
          <a:prstGeom prst="rect">
            <a:avLst/>
          </a:prstGeom>
        </p:spPr>
        <p:txBody>
          <a:bodyPr lIns="0" rIns="0" tIns="0" bIns="0" anchor="ctr"/>
          <a:p>
            <a:pPr algn="ctr"/>
            <a:endParaRPr/>
          </a:p>
        </p:txBody>
      </p:sp>
      <p:sp>
        <p:nvSpPr>
          <p:cNvPr id="106" name="TextShape 2"/>
          <p:cNvSpPr txBox="1"/>
          <p:nvPr/>
        </p:nvSpPr>
        <p:spPr>
          <a:xfrm>
            <a:off x="-2604960" y="2363760"/>
            <a:ext cx="10239120" cy="663840"/>
          </a:xfrm>
          <a:prstGeom prst="rect">
            <a:avLst/>
          </a:prstGeom>
        </p:spPr>
        <p:txBody>
          <a:bodyPr lIns="90000" rIns="90000" tIns="45000" bIns="45000"/>
          <a:p>
            <a:r>
              <a:rPr lang="en-US" sz="1000">
                <a:latin typeface="Arial"/>
              </a:rPr>
              <a:t> </a:t>
            </a:r>
            <a:r>
              <a:rPr lang="en-US" sz="1000">
                <a:latin typeface="Arial"/>
              </a:rPr>
              <a:t>Plastic Material Thermal Diffusivity DataPlasticSpecific Heat(J/kg*K)Specific Heat(J/g*K)Thermal Conductivity(W/m*K)Density(g/cm^3)Thermal Diffusivity(mm^2/s)Thermal Diffusivity(in^2/hr)ABS 1468 1.47 0.18 1.02 0.120.67PC/ABS 1300 1.30 0.23 1.18 0.150.84PA 1700 1.70 0.26 1.15 0.130.74POM 1500 1.50 0.23 1.41 0.110.61PS 1300 1.30 0.15 1.05 0.110.61PC 1200 1.20 0.21 1.19 0.150.82PEEK 1340 1.34 0.25 1.30 0.140.80PBT 1750 1.75 0.25 1.43 0.100.56PVC 1005 1.01 0.21 1.45 0.140.80PPS 1800 1.80 0.16 0.89 0.100.56PE 1200 1.20 0.12 0.93 0.110.60PMMA 1450 1.45 0.18 1.22 0.100.57PET 1275 1.28 0.28 1.35 0.160.89PEI 2000 2.00 0.22 1.31 0.080.47</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7" name="" descr=""/>
          <p:cNvPicPr/>
          <p:nvPr/>
        </p:nvPicPr>
        <p:blipFill>
          <a:blip r:embed="rId1"/>
          <a:stretch>
            <a:fillRect/>
          </a:stretch>
        </p:blipFill>
        <p:spPr>
          <a:xfrm>
            <a:off x="1999440" y="822960"/>
            <a:ext cx="4218480" cy="44852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504000" y="301320"/>
            <a:ext cx="9071280" cy="1262160"/>
          </a:xfrm>
          <a:prstGeom prst="rect">
            <a:avLst/>
          </a:prstGeom>
        </p:spPr>
        <p:txBody>
          <a:bodyPr lIns="0" rIns="0" tIns="0" bIns="0" anchor="ctr"/>
          <a:p>
            <a:pPr algn="ctr"/>
            <a:endParaRPr/>
          </a:p>
        </p:txBody>
      </p:sp>
      <p:pic>
        <p:nvPicPr>
          <p:cNvPr id="109" name="" descr=""/>
          <p:cNvPicPr/>
          <p:nvPr/>
        </p:nvPicPr>
        <p:blipFill>
          <a:blip r:embed="rId1"/>
          <a:stretch>
            <a:fillRect/>
          </a:stretch>
        </p:blipFill>
        <p:spPr>
          <a:xfrm>
            <a:off x="1005840" y="1563480"/>
            <a:ext cx="5120640" cy="37400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504000" y="301320"/>
            <a:ext cx="9071280" cy="1262160"/>
          </a:xfrm>
          <a:prstGeom prst="rect">
            <a:avLst/>
          </a:prstGeom>
        </p:spPr>
        <p:txBody>
          <a:bodyPr lIns="0" rIns="0" tIns="0" bIns="0" anchor="ctr"/>
          <a:p>
            <a:pPr algn="ctr"/>
            <a:endParaRPr/>
          </a:p>
        </p:txBody>
      </p:sp>
      <p:pic>
        <p:nvPicPr>
          <p:cNvPr id="111" name="" descr=""/>
          <p:cNvPicPr/>
          <p:nvPr/>
        </p:nvPicPr>
        <p:blipFill>
          <a:blip r:embed="rId1"/>
          <a:stretch>
            <a:fillRect/>
          </a:stretch>
        </p:blipFill>
        <p:spPr>
          <a:xfrm>
            <a:off x="1371600" y="914400"/>
            <a:ext cx="5580360" cy="444708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2" name="" descr=""/>
          <p:cNvPicPr/>
          <p:nvPr/>
        </p:nvPicPr>
        <p:blipFill>
          <a:blip r:embed="rId1"/>
          <a:stretch>
            <a:fillRect/>
          </a:stretch>
        </p:blipFill>
        <p:spPr>
          <a:xfrm>
            <a:off x="1045080" y="731520"/>
            <a:ext cx="7458840" cy="64008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04000" y="301320"/>
            <a:ext cx="9071280" cy="1262160"/>
          </a:xfrm>
          <a:prstGeom prst="rect">
            <a:avLst/>
          </a:prstGeom>
        </p:spPr>
        <p:txBody>
          <a:bodyPr lIns="0" rIns="0" tIns="0" bIns="0" anchor="ctr"/>
          <a:p>
            <a:pPr algn="ctr"/>
            <a:endParaRPr/>
          </a:p>
        </p:txBody>
      </p:sp>
      <p:pic>
        <p:nvPicPr>
          <p:cNvPr id="114" name="" descr=""/>
          <p:cNvPicPr/>
          <p:nvPr/>
        </p:nvPicPr>
        <p:blipFill>
          <a:blip r:embed="rId1"/>
          <a:stretch>
            <a:fillRect/>
          </a:stretch>
        </p:blipFill>
        <p:spPr>
          <a:xfrm>
            <a:off x="2743200" y="2243160"/>
            <a:ext cx="4789800" cy="45234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504000" y="301320"/>
            <a:ext cx="9071280" cy="1262160"/>
          </a:xfrm>
          <a:prstGeom prst="rect">
            <a:avLst/>
          </a:prstGeom>
        </p:spPr>
        <p:txBody>
          <a:bodyPr lIns="0" rIns="0" tIns="0" bIns="0" anchor="ctr"/>
          <a:p>
            <a:pPr algn="ctr"/>
            <a:endParaRPr/>
          </a:p>
        </p:txBody>
      </p:sp>
      <p:pic>
        <p:nvPicPr>
          <p:cNvPr id="116" name="" descr=""/>
          <p:cNvPicPr/>
          <p:nvPr/>
        </p:nvPicPr>
        <p:blipFill>
          <a:blip r:embed="rId1"/>
          <a:stretch>
            <a:fillRect/>
          </a:stretch>
        </p:blipFill>
        <p:spPr>
          <a:xfrm>
            <a:off x="182880" y="1645920"/>
            <a:ext cx="4297680" cy="3108960"/>
          </a:xfrm>
          <a:prstGeom prst="rect">
            <a:avLst/>
          </a:prstGeom>
          <a:ln>
            <a:noFill/>
          </a:ln>
        </p:spPr>
      </p:pic>
      <p:sp>
        <p:nvSpPr>
          <p:cNvPr id="117" name="TextShape 2"/>
          <p:cNvSpPr txBox="1"/>
          <p:nvPr/>
        </p:nvSpPr>
        <p:spPr>
          <a:xfrm>
            <a:off x="2468880" y="1920240"/>
            <a:ext cx="731520" cy="602280"/>
          </a:xfrm>
          <a:prstGeom prst="rect">
            <a:avLst/>
          </a:prstGeom>
        </p:spPr>
        <p:txBody>
          <a:bodyPr lIns="90000" rIns="90000" tIns="45000" bIns="45000"/>
          <a:p>
            <a:r>
              <a:rPr lang="en-US">
                <a:latin typeface="Arial"/>
              </a:rPr>
              <a:t>LED</a:t>
            </a:r>
            <a:endParaRPr/>
          </a:p>
          <a:p>
            <a:endParaRPr/>
          </a:p>
        </p:txBody>
      </p:sp>
      <p:pic>
        <p:nvPicPr>
          <p:cNvPr id="118" name="" descr=""/>
          <p:cNvPicPr/>
          <p:nvPr/>
        </p:nvPicPr>
        <p:blipFill>
          <a:blip r:embed="rId2"/>
          <a:stretch>
            <a:fillRect/>
          </a:stretch>
        </p:blipFill>
        <p:spPr>
          <a:xfrm>
            <a:off x="5669280" y="1737360"/>
            <a:ext cx="3840480" cy="3017520"/>
          </a:xfrm>
          <a:prstGeom prst="rect">
            <a:avLst/>
          </a:prstGeom>
          <a:ln>
            <a:noFill/>
          </a:ln>
        </p:spPr>
      </p:pic>
      <p:sp>
        <p:nvSpPr>
          <p:cNvPr id="119" name="TextShape 3"/>
          <p:cNvSpPr txBox="1"/>
          <p:nvPr/>
        </p:nvSpPr>
        <p:spPr>
          <a:xfrm>
            <a:off x="6949440" y="1828800"/>
            <a:ext cx="447480" cy="346320"/>
          </a:xfrm>
          <a:prstGeom prst="rect">
            <a:avLst/>
          </a:prstGeom>
        </p:spPr>
        <p:txBody>
          <a:bodyPr lIns="90000" rIns="90000" tIns="45000" bIns="45000"/>
          <a:p>
            <a:r>
              <a:rPr lang="en-US">
                <a:latin typeface="Arial"/>
              </a:rPr>
              <a:t>LF</a:t>
            </a:r>
            <a:endParaRPr/>
          </a:p>
        </p:txBody>
      </p:sp>
      <p:pic>
        <p:nvPicPr>
          <p:cNvPr id="120" name="" descr=""/>
          <p:cNvPicPr/>
          <p:nvPr/>
        </p:nvPicPr>
        <p:blipFill>
          <a:blip r:embed="rId3"/>
          <a:stretch>
            <a:fillRect/>
          </a:stretch>
        </p:blipFill>
        <p:spPr>
          <a:xfrm>
            <a:off x="3108960" y="4937760"/>
            <a:ext cx="3657600" cy="2560320"/>
          </a:xfrm>
          <a:prstGeom prst="rect">
            <a:avLst/>
          </a:prstGeom>
          <a:ln>
            <a:noFill/>
          </a:ln>
        </p:spPr>
      </p:pic>
      <p:sp>
        <p:nvSpPr>
          <p:cNvPr id="121" name="TextShape 4"/>
          <p:cNvSpPr txBox="1"/>
          <p:nvPr/>
        </p:nvSpPr>
        <p:spPr>
          <a:xfrm>
            <a:off x="6904800" y="5924160"/>
            <a:ext cx="584640" cy="346320"/>
          </a:xfrm>
          <a:prstGeom prst="rect">
            <a:avLst/>
          </a:prstGeom>
        </p:spPr>
        <p:txBody>
          <a:bodyPr lIns="90000" rIns="90000" tIns="45000" bIns="45000"/>
          <a:p>
            <a:r>
              <a:rPr lang="en-US">
                <a:latin typeface="Arial"/>
              </a:rPr>
              <a:t>IMS</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504000" y="301320"/>
            <a:ext cx="9071280" cy="1262160"/>
          </a:xfrm>
          <a:prstGeom prst="rect">
            <a:avLst/>
          </a:prstGeom>
        </p:spPr>
        <p:txBody>
          <a:bodyPr lIns="0" rIns="0" tIns="0" bIns="0" anchor="ctr"/>
          <a:p>
            <a:pPr algn="ctr"/>
            <a:endParaRPr/>
          </a:p>
        </p:txBody>
      </p:sp>
      <p:pic>
        <p:nvPicPr>
          <p:cNvPr id="123" name="" descr=""/>
          <p:cNvPicPr/>
          <p:nvPr/>
        </p:nvPicPr>
        <p:blipFill>
          <a:blip r:embed="rId1"/>
          <a:stretch>
            <a:fillRect/>
          </a:stretch>
        </p:blipFill>
        <p:spPr>
          <a:xfrm>
            <a:off x="966960" y="2024280"/>
            <a:ext cx="5799600" cy="428508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04000" y="301320"/>
            <a:ext cx="9071280" cy="1262160"/>
          </a:xfrm>
          <a:prstGeom prst="rect">
            <a:avLst/>
          </a:prstGeom>
        </p:spPr>
        <p:txBody>
          <a:bodyPr lIns="0" rIns="0" tIns="0" bIns="0" anchor="ctr"/>
          <a:p>
            <a:pPr algn="ctr"/>
            <a:endParaRPr/>
          </a:p>
        </p:txBody>
      </p:sp>
      <p:pic>
        <p:nvPicPr>
          <p:cNvPr id="125" name="" descr=""/>
          <p:cNvPicPr/>
          <p:nvPr/>
        </p:nvPicPr>
        <p:blipFill>
          <a:blip r:embed="rId1"/>
          <a:stretch>
            <a:fillRect/>
          </a:stretch>
        </p:blipFill>
        <p:spPr>
          <a:xfrm>
            <a:off x="2194560" y="2011680"/>
            <a:ext cx="4754880" cy="42976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504000" y="301320"/>
            <a:ext cx="9071280" cy="1262160"/>
          </a:xfrm>
          <a:prstGeom prst="rect">
            <a:avLst/>
          </a:prstGeom>
        </p:spPr>
        <p:txBody>
          <a:bodyPr lIns="0" rIns="0" tIns="0" bIns="0" anchor="ctr"/>
          <a:p>
            <a:pPr algn="ctr"/>
            <a:endParaRPr/>
          </a:p>
        </p:txBody>
      </p:sp>
      <p:pic>
        <p:nvPicPr>
          <p:cNvPr id="127" name="" descr=""/>
          <p:cNvPicPr/>
          <p:nvPr/>
        </p:nvPicPr>
        <p:blipFill>
          <a:blip r:embed="rId1"/>
          <a:stretch>
            <a:fillRect/>
          </a:stretch>
        </p:blipFill>
        <p:spPr>
          <a:xfrm>
            <a:off x="182880" y="1645920"/>
            <a:ext cx="4608720" cy="3749040"/>
          </a:xfrm>
          <a:prstGeom prst="rect">
            <a:avLst/>
          </a:prstGeom>
          <a:ln>
            <a:noFill/>
          </a:ln>
        </p:spPr>
      </p:pic>
      <p:pic>
        <p:nvPicPr>
          <p:cNvPr id="128" name="" descr=""/>
          <p:cNvPicPr/>
          <p:nvPr/>
        </p:nvPicPr>
        <p:blipFill>
          <a:blip r:embed="rId2"/>
          <a:stretch>
            <a:fillRect/>
          </a:stretch>
        </p:blipFill>
        <p:spPr>
          <a:xfrm>
            <a:off x="4880520" y="1645920"/>
            <a:ext cx="5086440" cy="37220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7" name="" descr=""/>
          <p:cNvPicPr/>
          <p:nvPr/>
        </p:nvPicPr>
        <p:blipFill>
          <a:blip r:embed="rId1"/>
          <a:stretch>
            <a:fillRect/>
          </a:stretch>
        </p:blipFill>
        <p:spPr>
          <a:xfrm>
            <a:off x="91440" y="2103120"/>
            <a:ext cx="5486040" cy="3840120"/>
          </a:xfrm>
          <a:prstGeom prst="rect">
            <a:avLst/>
          </a:prstGeom>
          <a:ln>
            <a:noFill/>
          </a:ln>
        </p:spPr>
      </p:pic>
      <p:pic>
        <p:nvPicPr>
          <p:cNvPr id="78" name="" descr=""/>
          <p:cNvPicPr/>
          <p:nvPr/>
        </p:nvPicPr>
        <p:blipFill>
          <a:blip r:embed="rId2"/>
          <a:stretch>
            <a:fillRect/>
          </a:stretch>
        </p:blipFill>
        <p:spPr>
          <a:xfrm>
            <a:off x="5943600" y="1828800"/>
            <a:ext cx="3608640" cy="4494240"/>
          </a:xfrm>
          <a:prstGeom prst="rect">
            <a:avLst/>
          </a:prstGeom>
          <a:ln>
            <a:noFill/>
          </a:ln>
        </p:spPr>
      </p:pic>
      <p:sp>
        <p:nvSpPr>
          <p:cNvPr id="79" name="CustomShape 1"/>
          <p:cNvSpPr/>
          <p:nvPr/>
        </p:nvSpPr>
        <p:spPr>
          <a:xfrm>
            <a:off x="3566160" y="640080"/>
            <a:ext cx="2972160" cy="601920"/>
          </a:xfrm>
          <a:prstGeom prst="rect">
            <a:avLst/>
          </a:prstGeom>
          <a:noFill/>
          <a:ln>
            <a:noFill/>
          </a:ln>
        </p:spPr>
        <p:txBody>
          <a:bodyPr lIns="90000" rIns="90000" tIns="45000" bIns="45000"/>
          <a:p>
            <a:r>
              <a:rPr lang="en-US">
                <a:latin typeface="Arial"/>
              </a:rPr>
              <a:t>I = 70 mA V = 2.5 V,</a:t>
            </a:r>
            <a:endParaRPr/>
          </a:p>
          <a:p>
            <a:pPr algn="ctr">
              <a:lnSpc>
                <a:spcPct val="100000"/>
              </a:lnSpc>
            </a:pPr>
            <a:r>
              <a:rPr lang="en-US">
                <a:latin typeface="Arial"/>
              </a:rPr>
              <a:t>heating turned of after 1 ms</a:t>
            </a:r>
            <a:endParaRPr/>
          </a:p>
        </p:txBody>
      </p:sp>
      <p:sp>
        <p:nvSpPr>
          <p:cNvPr id="80" name="CustomShape 2"/>
          <p:cNvSpPr/>
          <p:nvPr/>
        </p:nvSpPr>
        <p:spPr>
          <a:xfrm>
            <a:off x="6934680" y="6126480"/>
            <a:ext cx="1294560" cy="345960"/>
          </a:xfrm>
          <a:prstGeom prst="rect">
            <a:avLst/>
          </a:prstGeom>
          <a:noFill/>
          <a:ln>
            <a:noFill/>
          </a:ln>
        </p:spPr>
        <p:txBody>
          <a:bodyPr lIns="90000" rIns="90000" tIns="45000" bIns="45000"/>
          <a:p>
            <a:r>
              <a:rPr lang="en-US">
                <a:latin typeface="Arial"/>
              </a:rPr>
              <a:t>X (10x um)</a:t>
            </a:r>
            <a:endParaRPr/>
          </a:p>
        </p:txBody>
      </p:sp>
      <p:sp>
        <p:nvSpPr>
          <p:cNvPr id="81" name="CustomShape 3"/>
          <p:cNvSpPr/>
          <p:nvPr/>
        </p:nvSpPr>
        <p:spPr>
          <a:xfrm rot="16203600">
            <a:off x="5401800" y="3669840"/>
            <a:ext cx="1283760" cy="345960"/>
          </a:xfrm>
          <a:prstGeom prst="rect">
            <a:avLst/>
          </a:prstGeom>
          <a:noFill/>
          <a:ln>
            <a:noFill/>
          </a:ln>
        </p:spPr>
        <p:txBody>
          <a:bodyPr lIns="90000" rIns="90000" tIns="45000" bIns="45000"/>
          <a:p>
            <a:r>
              <a:rPr lang="en-US">
                <a:latin typeface="Arial"/>
              </a:rPr>
              <a:t>Z (10x um)</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504000" y="301320"/>
            <a:ext cx="9071280" cy="1262160"/>
          </a:xfrm>
          <a:prstGeom prst="rect">
            <a:avLst/>
          </a:prstGeom>
        </p:spPr>
        <p:txBody>
          <a:bodyPr lIns="0" rIns="0" tIns="0" bIns="0" anchor="ctr"/>
          <a:p>
            <a:pPr algn="ctr"/>
            <a:endParaRPr/>
          </a:p>
        </p:txBody>
      </p:sp>
      <p:pic>
        <p:nvPicPr>
          <p:cNvPr id="130" name="" descr=""/>
          <p:cNvPicPr/>
          <p:nvPr/>
        </p:nvPicPr>
        <p:blipFill>
          <a:blip r:embed="rId1"/>
          <a:stretch>
            <a:fillRect/>
          </a:stretch>
        </p:blipFill>
        <p:spPr>
          <a:xfrm>
            <a:off x="1773000" y="2321280"/>
            <a:ext cx="5542200" cy="4170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914400" y="637560"/>
            <a:ext cx="8458920" cy="6758280"/>
          </a:xfrm>
          <a:prstGeom prst="rect">
            <a:avLst/>
          </a:prstGeom>
        </p:spPr>
        <p:txBody>
          <a:bodyPr lIns="90000" rIns="90000" tIns="45000" bIns="45000"/>
          <a:p>
            <a:r>
              <a:rPr lang="en-US" sz="1100">
                <a:latin typeface="Arial"/>
              </a:rPr>
              <a:t>voxel_L = 10*1e-6 * 100 # 10 um to cm</a:t>
            </a:r>
            <a:endParaRPr/>
          </a:p>
          <a:p>
            <a:endParaRPr/>
          </a:p>
          <a:p>
            <a:r>
              <a:rPr lang="en-US" sz="1100">
                <a:latin typeface="Arial"/>
              </a:rPr>
              <a:t>voxel_volume_cm3 = voxel_L**3.0  #  cm3</a:t>
            </a:r>
            <a:endParaRPr/>
          </a:p>
          <a:p>
            <a:endParaRPr/>
          </a:p>
          <a:p>
            <a:endParaRPr/>
          </a:p>
          <a:p>
            <a:r>
              <a:rPr lang="en-US" sz="1100">
                <a:latin typeface="Arial"/>
              </a:rPr>
              <a:t>led_volume = 4e-6 # cm3</a:t>
            </a:r>
            <a:endParaRPr/>
          </a:p>
          <a:p>
            <a:endParaRPr/>
          </a:p>
          <a:p>
            <a:r>
              <a:rPr lang="en-US" sz="1100">
                <a:latin typeface="Arial"/>
              </a:rPr>
              <a:t>I = 16e-3   # amp</a:t>
            </a:r>
            <a:endParaRPr/>
          </a:p>
          <a:p>
            <a:r>
              <a:rPr lang="en-US" sz="1100">
                <a:latin typeface="Arial"/>
              </a:rPr>
              <a:t>V = 2.5     # volt</a:t>
            </a:r>
            <a:endParaRPr/>
          </a:p>
          <a:p>
            <a:endParaRPr/>
          </a:p>
          <a:p>
            <a:r>
              <a:rPr lang="en-US" sz="1100">
                <a:latin typeface="Arial"/>
              </a:rPr>
              <a:t>C_joul_per_gram = 0.33 # J g-1°C -1</a:t>
            </a:r>
            <a:endParaRPr/>
          </a:p>
          <a:p>
            <a:endParaRPr/>
          </a:p>
          <a:p>
            <a:r>
              <a:rPr lang="en-US" sz="1100">
                <a:latin typeface="Arial"/>
              </a:rPr>
              <a:t>rho_GaAs = 5.317  # g/cm^3</a:t>
            </a:r>
            <a:endParaRPr/>
          </a:p>
          <a:p>
            <a:r>
              <a:rPr lang="en-US" sz="1100">
                <a:latin typeface="Arial"/>
              </a:rPr>
              <a:t>print rho_GaAs</a:t>
            </a:r>
            <a:endParaRPr/>
          </a:p>
          <a:p>
            <a:endParaRPr/>
          </a:p>
          <a:p>
            <a:r>
              <a:rPr lang="en-US" sz="1100">
                <a:latin typeface="Arial"/>
              </a:rPr>
              <a:t>rho_c = C_joul_per_gram*rho_GaAs   # joul/cm^3/C</a:t>
            </a:r>
            <a:endParaRPr/>
          </a:p>
          <a:p>
            <a:endParaRPr/>
          </a:p>
          <a:p>
            <a:r>
              <a:rPr lang="en-US" sz="1100">
                <a:latin typeface="Arial"/>
              </a:rPr>
              <a:t>Q = I * V #/voxel_volume_cm3   # Joul/s</a:t>
            </a:r>
            <a:endParaRPr/>
          </a:p>
          <a:p>
            <a:r>
              <a:rPr lang="en-US" sz="1100">
                <a:latin typeface="Arial"/>
              </a:rPr>
              <a:t>print 'Q = %.4e  J/cm3/s' % (Q,)</a:t>
            </a:r>
            <a:endParaRPr/>
          </a:p>
          <a:p>
            <a:endParaRPr/>
          </a:p>
          <a:p>
            <a:endParaRPr/>
          </a:p>
          <a:p>
            <a:r>
              <a:rPr lang="en-US" sz="1100">
                <a:latin typeface="Arial"/>
              </a:rPr>
              <a:t>heat_fraction = 1</a:t>
            </a:r>
            <a:endParaRPr/>
          </a:p>
          <a:p>
            <a:r>
              <a:rPr lang="en-US" sz="1100">
                <a:latin typeface="Arial"/>
              </a:rPr>
              <a:t>heat_source = Q/(rho_GaAs * C_joul_per_gram) * heat_fraction</a:t>
            </a:r>
            <a:endParaRPr/>
          </a:p>
          <a:p>
            <a:endParaRPr/>
          </a:p>
          <a:p>
            <a:endParaRPr/>
          </a:p>
          <a:p>
            <a:r>
              <a:rPr lang="en-US" sz="1100">
                <a:latin typeface="Arial"/>
              </a:rPr>
              <a:t>D_val = 3.1e-5 # m^2/s</a:t>
            </a:r>
            <a:endParaRPr/>
          </a:p>
          <a:p>
            <a:r>
              <a:rPr lang="en-US" sz="1100">
                <a:latin typeface="Arial"/>
              </a:rPr>
              <a:t>A0 = 20</a:t>
            </a:r>
            <a:endParaRPr/>
          </a:p>
          <a:p>
            <a:endParaRPr/>
          </a:p>
          <a:p>
            <a:r>
              <a:rPr lang="en-US" sz="1100">
                <a:latin typeface="Arial"/>
              </a:rPr>
              <a:t>x_star = float(a)/1000.0</a:t>
            </a:r>
            <a:endParaRPr/>
          </a:p>
          <a:p>
            <a:r>
              <a:rPr lang="en-US" sz="1100">
                <a:latin typeface="Arial"/>
              </a:rPr>
              <a:t>y_star = x_star</a:t>
            </a:r>
            <a:endParaRPr/>
          </a:p>
          <a:p>
            <a:endParaRPr/>
          </a:p>
          <a:p>
            <a:r>
              <a:rPr lang="en-US" sz="1100">
                <a:latin typeface="Arial"/>
              </a:rPr>
              <a:t>boundary_temp = 25</a:t>
            </a:r>
            <a:endParaRPr/>
          </a:p>
          <a:p>
            <a:endParaRPr/>
          </a:p>
          <a:p>
            <a:endParaRPr/>
          </a:p>
          <a:p>
            <a:r>
              <a:rPr lang="en-US" sz="1100">
                <a:latin typeface="Arial"/>
              </a:rPr>
              <a:t>mfactor = 1</a:t>
            </a:r>
            <a:endParaRPr/>
          </a:p>
          <a:p>
            <a:endParaRPr/>
          </a:p>
          <a:p>
            <a:endParaRPr/>
          </a:p>
          <a:p>
            <a:r>
              <a:rPr lang="en-US" sz="1100">
                <a:latin typeface="Arial"/>
              </a:rPr>
              <a:t>model1 = mm.MKModel(model_id= 1, model_size=(20, 50, 50), D = 1.2e-1, initial_condition = 25) # IMS-PCB Alu</a:t>
            </a:r>
            <a:endParaRPr/>
          </a:p>
          <a:p>
            <a:r>
              <a:rPr lang="en-US" sz="1100">
                <a:latin typeface="Arial"/>
              </a:rPr>
              <a:t>model2 = mm.MKModel(model_id= 2, model_size=(10, 40, 40), D = 3.4e-1, initial_condition = 25) # Lead Frame... epoxy</a:t>
            </a:r>
            <a:endParaRPr/>
          </a:p>
          <a:p>
            <a:r>
              <a:rPr lang="en-US" sz="1100">
                <a:latin typeface="Arial"/>
              </a:rPr>
              <a:t>model3 = mm.MKModel(model_id= 3, model_size=(10, 20, 20), D = 3.1e-1, initial_condition = 25) # GaAs P-N junction semiconductor</a:t>
            </a:r>
            <a:endParaRPr/>
          </a:p>
          <a:p>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504000" y="301320"/>
            <a:ext cx="9071280" cy="1262160"/>
          </a:xfrm>
          <a:prstGeom prst="rect">
            <a:avLst/>
          </a:prstGeom>
        </p:spPr>
        <p:txBody>
          <a:bodyPr lIns="0" rIns="0" tIns="0" bIns="0" anchor="ctr"/>
          <a:p>
            <a:pPr algn="ctr"/>
            <a:endParaRPr/>
          </a:p>
        </p:txBody>
      </p:sp>
      <p:pic>
        <p:nvPicPr>
          <p:cNvPr id="133" name="" descr=""/>
          <p:cNvPicPr/>
          <p:nvPr/>
        </p:nvPicPr>
        <p:blipFill>
          <a:blip r:embed="rId1"/>
          <a:stretch>
            <a:fillRect/>
          </a:stretch>
        </p:blipFill>
        <p:spPr>
          <a:xfrm>
            <a:off x="2224440" y="1920240"/>
            <a:ext cx="5590080" cy="4447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 descr=""/>
          <p:cNvPicPr/>
          <p:nvPr/>
        </p:nvPicPr>
        <p:blipFill>
          <a:blip r:embed="rId1"/>
          <a:stretch>
            <a:fillRect/>
          </a:stretch>
        </p:blipFill>
        <p:spPr>
          <a:xfrm>
            <a:off x="640080" y="548640"/>
            <a:ext cx="3486960" cy="2834640"/>
          </a:xfrm>
          <a:prstGeom prst="rect">
            <a:avLst/>
          </a:prstGeom>
          <a:ln>
            <a:noFill/>
          </a:ln>
        </p:spPr>
      </p:pic>
      <p:sp>
        <p:nvSpPr>
          <p:cNvPr id="135" name="TextShape 1"/>
          <p:cNvSpPr txBox="1"/>
          <p:nvPr/>
        </p:nvSpPr>
        <p:spPr>
          <a:xfrm>
            <a:off x="1463040" y="5394960"/>
            <a:ext cx="584640" cy="346320"/>
          </a:xfrm>
          <a:prstGeom prst="rect">
            <a:avLst/>
          </a:prstGeom>
        </p:spPr>
        <p:txBody>
          <a:bodyPr lIns="90000" rIns="90000" tIns="45000" bIns="45000"/>
          <a:p>
            <a:r>
              <a:rPr lang="en-US">
                <a:latin typeface="Arial"/>
              </a:rPr>
              <a:t>IMS</a:t>
            </a:r>
            <a:endParaRPr/>
          </a:p>
        </p:txBody>
      </p:sp>
      <p:pic>
        <p:nvPicPr>
          <p:cNvPr id="136" name="" descr=""/>
          <p:cNvPicPr/>
          <p:nvPr/>
        </p:nvPicPr>
        <p:blipFill>
          <a:blip r:embed="rId2"/>
          <a:stretch>
            <a:fillRect/>
          </a:stretch>
        </p:blipFill>
        <p:spPr>
          <a:xfrm>
            <a:off x="5212080" y="548640"/>
            <a:ext cx="3840480" cy="2926080"/>
          </a:xfrm>
          <a:prstGeom prst="rect">
            <a:avLst/>
          </a:prstGeom>
          <a:ln>
            <a:noFill/>
          </a:ln>
        </p:spPr>
      </p:pic>
      <p:pic>
        <p:nvPicPr>
          <p:cNvPr id="137" name="" descr=""/>
          <p:cNvPicPr/>
          <p:nvPr/>
        </p:nvPicPr>
        <p:blipFill>
          <a:blip r:embed="rId3"/>
          <a:stretch>
            <a:fillRect/>
          </a:stretch>
        </p:blipFill>
        <p:spPr>
          <a:xfrm>
            <a:off x="2365200" y="4023360"/>
            <a:ext cx="4218480" cy="3166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504000" y="301320"/>
            <a:ext cx="9071280" cy="1262160"/>
          </a:xfrm>
          <a:prstGeom prst="rect">
            <a:avLst/>
          </a:prstGeom>
        </p:spPr>
        <p:txBody>
          <a:bodyPr lIns="0" rIns="0" tIns="0" bIns="0" anchor="ctr"/>
          <a:p>
            <a:pPr algn="ctr"/>
            <a:r>
              <a:rPr lang="en-US" sz="4400">
                <a:latin typeface="Arial"/>
              </a:rPr>
              <a:t>5</a:t>
            </a:r>
            <a:endParaRPr/>
          </a:p>
        </p:txBody>
      </p:sp>
      <p:pic>
        <p:nvPicPr>
          <p:cNvPr id="139" name="" descr=""/>
          <p:cNvPicPr/>
          <p:nvPr/>
        </p:nvPicPr>
        <p:blipFill>
          <a:blip r:embed="rId1"/>
          <a:stretch>
            <a:fillRect/>
          </a:stretch>
        </p:blipFill>
        <p:spPr>
          <a:xfrm>
            <a:off x="574560" y="2194560"/>
            <a:ext cx="3997440" cy="3291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504000" y="301320"/>
            <a:ext cx="9071280" cy="1262160"/>
          </a:xfrm>
          <a:prstGeom prst="rect">
            <a:avLst/>
          </a:prstGeom>
        </p:spPr>
        <p:txBody>
          <a:bodyPr lIns="0" rIns="0" tIns="0" bIns="0" anchor="ctr"/>
          <a:p>
            <a:pPr algn="ctr"/>
            <a:endParaRPr/>
          </a:p>
        </p:txBody>
      </p:sp>
      <p:pic>
        <p:nvPicPr>
          <p:cNvPr id="141" name="" descr=""/>
          <p:cNvPicPr/>
          <p:nvPr/>
        </p:nvPicPr>
        <p:blipFill>
          <a:blip r:embed="rId1"/>
          <a:stretch>
            <a:fillRect/>
          </a:stretch>
        </p:blipFill>
        <p:spPr>
          <a:xfrm>
            <a:off x="222120" y="1463040"/>
            <a:ext cx="4167000" cy="3474720"/>
          </a:xfrm>
          <a:prstGeom prst="rect">
            <a:avLst/>
          </a:prstGeom>
          <a:ln>
            <a:noFill/>
          </a:ln>
        </p:spPr>
      </p:pic>
      <p:pic>
        <p:nvPicPr>
          <p:cNvPr id="142" name="" descr=""/>
          <p:cNvPicPr/>
          <p:nvPr/>
        </p:nvPicPr>
        <p:blipFill>
          <a:blip r:embed="rId2"/>
          <a:stretch>
            <a:fillRect/>
          </a:stretch>
        </p:blipFill>
        <p:spPr>
          <a:xfrm>
            <a:off x="5369040" y="1463040"/>
            <a:ext cx="4206240" cy="3383280"/>
          </a:xfrm>
          <a:prstGeom prst="rect">
            <a:avLst/>
          </a:prstGeom>
          <a:ln>
            <a:noFill/>
          </a:ln>
        </p:spPr>
      </p:pic>
      <p:pic>
        <p:nvPicPr>
          <p:cNvPr id="143" name="" descr=""/>
          <p:cNvPicPr/>
          <p:nvPr/>
        </p:nvPicPr>
        <p:blipFill>
          <a:blip r:embed="rId3"/>
          <a:stretch>
            <a:fillRect/>
          </a:stretch>
        </p:blipFill>
        <p:spPr>
          <a:xfrm>
            <a:off x="3108960" y="5120640"/>
            <a:ext cx="3291840" cy="2439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4" name="" descr=""/>
          <p:cNvPicPr/>
          <p:nvPr/>
        </p:nvPicPr>
        <p:blipFill>
          <a:blip r:embed="rId1"/>
          <a:stretch>
            <a:fillRect/>
          </a:stretch>
        </p:blipFill>
        <p:spPr>
          <a:xfrm>
            <a:off x="1920240" y="1515600"/>
            <a:ext cx="5580360" cy="4428000"/>
          </a:xfrm>
          <a:prstGeom prst="rect">
            <a:avLst/>
          </a:prstGeom>
          <a:ln>
            <a:noFill/>
          </a:ln>
        </p:spPr>
      </p:pic>
      <p:sp>
        <p:nvSpPr>
          <p:cNvPr id="145" name="TextShape 1"/>
          <p:cNvSpPr txBox="1"/>
          <p:nvPr/>
        </p:nvSpPr>
        <p:spPr>
          <a:xfrm>
            <a:off x="296280" y="6309360"/>
            <a:ext cx="9213480" cy="950760"/>
          </a:xfrm>
          <a:prstGeom prst="rect">
            <a:avLst/>
          </a:prstGeom>
        </p:spPr>
        <p:txBody>
          <a:bodyPr lIns="90000" rIns="90000" tIns="45000" bIns="45000"/>
          <a:p>
            <a:endParaRPr/>
          </a:p>
          <a:p>
            <a:r>
              <a:rPr lang="en-US" sz="1200">
                <a:latin typeface="Arial"/>
              </a:rPr>
              <a:t>model1 = mm.MKModel(model_id= 1, model_size=(20, 50, 50), D = 1.2e-1, initial_condition = 25) # IMS-PCB Alu</a:t>
            </a:r>
            <a:endParaRPr/>
          </a:p>
          <a:p>
            <a:r>
              <a:rPr lang="en-US" sz="1200">
                <a:latin typeface="Arial"/>
              </a:rPr>
              <a:t>model2 = mm.MKModel(model_id= 2, model_size=(10, 40, 40), D = 3.4e-3, initial_condition = 25) # Lead Frame... epoxy</a:t>
            </a:r>
            <a:endParaRPr/>
          </a:p>
          <a:p>
            <a:r>
              <a:rPr lang="en-US" sz="1200">
                <a:latin typeface="Arial"/>
              </a:rPr>
              <a:t>model3 = mm.MKModel(model_id= 3, model_size=(10, 20, 20), D = 3.1e-1, initial_condition = 25) # GaAs P-N junction semiconductor</a:t>
            </a:r>
            <a:endParaRPr/>
          </a:p>
          <a:p>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504000" y="301320"/>
            <a:ext cx="9071280" cy="1262160"/>
          </a:xfrm>
          <a:prstGeom prst="rect">
            <a:avLst/>
          </a:prstGeom>
        </p:spPr>
        <p:txBody>
          <a:bodyPr lIns="0" rIns="0" tIns="0" bIns="0" anchor="ctr"/>
          <a:p>
            <a:pPr algn="ctr"/>
            <a:endParaRPr/>
          </a:p>
        </p:txBody>
      </p:sp>
      <p:pic>
        <p:nvPicPr>
          <p:cNvPr id="147" name="" descr=""/>
          <p:cNvPicPr/>
          <p:nvPr/>
        </p:nvPicPr>
        <p:blipFill>
          <a:blip r:embed="rId1"/>
          <a:stretch>
            <a:fillRect/>
          </a:stretch>
        </p:blipFill>
        <p:spPr>
          <a:xfrm>
            <a:off x="365760" y="731520"/>
            <a:ext cx="4023360" cy="3200400"/>
          </a:xfrm>
          <a:prstGeom prst="rect">
            <a:avLst/>
          </a:prstGeom>
          <a:ln>
            <a:noFill/>
          </a:ln>
        </p:spPr>
      </p:pic>
      <p:pic>
        <p:nvPicPr>
          <p:cNvPr id="148" name="" descr=""/>
          <p:cNvPicPr/>
          <p:nvPr/>
        </p:nvPicPr>
        <p:blipFill>
          <a:blip r:embed="rId2"/>
          <a:stretch>
            <a:fillRect/>
          </a:stretch>
        </p:blipFill>
        <p:spPr>
          <a:xfrm>
            <a:off x="5577840" y="731520"/>
            <a:ext cx="3919320" cy="3200400"/>
          </a:xfrm>
          <a:prstGeom prst="rect">
            <a:avLst/>
          </a:prstGeom>
          <a:ln>
            <a:noFill/>
          </a:ln>
        </p:spPr>
      </p:pic>
      <p:pic>
        <p:nvPicPr>
          <p:cNvPr id="149" name="" descr=""/>
          <p:cNvPicPr/>
          <p:nvPr/>
        </p:nvPicPr>
        <p:blipFill>
          <a:blip r:embed="rId3"/>
          <a:stretch>
            <a:fillRect/>
          </a:stretch>
        </p:blipFill>
        <p:spPr>
          <a:xfrm>
            <a:off x="2493000" y="4206240"/>
            <a:ext cx="4090680" cy="31089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6400800" y="2598120"/>
            <a:ext cx="2972160" cy="601920"/>
          </a:xfrm>
          <a:prstGeom prst="rect">
            <a:avLst/>
          </a:prstGeom>
          <a:noFill/>
          <a:ln>
            <a:noFill/>
          </a:ln>
        </p:spPr>
        <p:txBody>
          <a:bodyPr lIns="90000" rIns="90000" tIns="45000" bIns="45000"/>
          <a:p>
            <a:r>
              <a:rPr lang="en-US">
                <a:latin typeface="Arial"/>
              </a:rPr>
              <a:t>I = 70 mA V = 2.5 V,</a:t>
            </a:r>
            <a:endParaRPr/>
          </a:p>
          <a:p>
            <a:pPr algn="ctr">
              <a:lnSpc>
                <a:spcPct val="100000"/>
              </a:lnSpc>
            </a:pPr>
            <a:r>
              <a:rPr lang="en-US">
                <a:latin typeface="Arial"/>
              </a:rPr>
              <a:t>heating turned of after 1 ms</a:t>
            </a:r>
            <a:endParaRPr/>
          </a:p>
        </p:txBody>
      </p:sp>
      <p:pic>
        <p:nvPicPr>
          <p:cNvPr id="83" name="" descr=""/>
          <p:cNvPicPr/>
          <p:nvPr/>
        </p:nvPicPr>
        <p:blipFill>
          <a:blip r:embed="rId1"/>
          <a:stretch>
            <a:fillRect/>
          </a:stretch>
        </p:blipFill>
        <p:spPr>
          <a:xfrm>
            <a:off x="365760" y="2194560"/>
            <a:ext cx="5789520" cy="4465800"/>
          </a:xfrm>
          <a:prstGeom prst="rect">
            <a:avLst/>
          </a:prstGeom>
          <a:ln>
            <a:noFill/>
          </a:ln>
        </p:spPr>
      </p:pic>
      <p:sp>
        <p:nvSpPr>
          <p:cNvPr id="84" name="CustomShape 2"/>
          <p:cNvSpPr/>
          <p:nvPr/>
        </p:nvSpPr>
        <p:spPr>
          <a:xfrm>
            <a:off x="6492240" y="3566160"/>
            <a:ext cx="2972160" cy="601920"/>
          </a:xfrm>
          <a:prstGeom prst="rect">
            <a:avLst/>
          </a:prstGeom>
          <a:noFill/>
          <a:ln>
            <a:noFill/>
          </a:ln>
        </p:spPr>
        <p:txBody>
          <a:bodyPr lIns="90000" rIns="90000" tIns="45000" bIns="45000"/>
          <a:p>
            <a:r>
              <a:rPr lang="en-US">
                <a:latin typeface="Arial"/>
              </a:rPr>
              <a:t>I = 50 mA V = 2.5 V,</a:t>
            </a:r>
            <a:endParaRPr/>
          </a:p>
          <a:p>
            <a:pPr algn="ctr">
              <a:lnSpc>
                <a:spcPct val="100000"/>
              </a:lnSpc>
            </a:pPr>
            <a:r>
              <a:rPr lang="en-US">
                <a:latin typeface="Arial"/>
              </a:rPr>
              <a:t>heating turned of after 1 ms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5" name="" descr=""/>
          <p:cNvPicPr/>
          <p:nvPr/>
        </p:nvPicPr>
        <p:blipFill>
          <a:blip r:embed="rId1"/>
          <a:stretch>
            <a:fillRect/>
          </a:stretch>
        </p:blipFill>
        <p:spPr>
          <a:xfrm>
            <a:off x="457200" y="1604880"/>
            <a:ext cx="5732280" cy="4446720"/>
          </a:xfrm>
          <a:prstGeom prst="rect">
            <a:avLst/>
          </a:prstGeom>
          <a:ln>
            <a:noFill/>
          </a:ln>
        </p:spPr>
      </p:pic>
      <p:sp>
        <p:nvSpPr>
          <p:cNvPr id="86" name="CustomShape 1"/>
          <p:cNvSpPr/>
          <p:nvPr/>
        </p:nvSpPr>
        <p:spPr>
          <a:xfrm>
            <a:off x="690120" y="933840"/>
            <a:ext cx="5825160" cy="345960"/>
          </a:xfrm>
          <a:prstGeom prst="rect">
            <a:avLst/>
          </a:prstGeom>
          <a:noFill/>
          <a:ln>
            <a:noFill/>
          </a:ln>
        </p:spPr>
        <p:txBody>
          <a:bodyPr lIns="90000" rIns="90000" tIns="45000" bIns="45000"/>
          <a:p>
            <a:r>
              <a:rPr lang="en-US">
                <a:latin typeface="Arial"/>
              </a:rPr>
              <a:t>Temperature difference  of I=70mA and I=50 mA vs time</a:t>
            </a:r>
            <a:endParaRPr/>
          </a:p>
        </p:txBody>
      </p:sp>
      <p:sp>
        <p:nvSpPr>
          <p:cNvPr id="87" name="CustomShape 2"/>
          <p:cNvSpPr/>
          <p:nvPr/>
        </p:nvSpPr>
        <p:spPr>
          <a:xfrm>
            <a:off x="6309360" y="2122560"/>
            <a:ext cx="2147760" cy="345960"/>
          </a:xfrm>
          <a:prstGeom prst="rect">
            <a:avLst/>
          </a:prstGeom>
          <a:noFill/>
          <a:ln>
            <a:noFill/>
          </a:ln>
        </p:spPr>
        <p:txBody>
          <a:bodyPr lIns="90000" rIns="90000" tIns="45000" bIns="45000"/>
          <a:p>
            <a:r>
              <a:rPr lang="en-US">
                <a:latin typeface="Arial"/>
              </a:rPr>
              <a:t>Saturates at 1.83 C</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4000" y="301320"/>
            <a:ext cx="9071280" cy="1261800"/>
          </a:xfrm>
          <a:prstGeom prst="rect">
            <a:avLst/>
          </a:prstGeom>
          <a:noFill/>
          <a:ln>
            <a:noFill/>
          </a:ln>
        </p:spPr>
      </p:sp>
      <p:sp>
        <p:nvSpPr>
          <p:cNvPr id="89" name="CustomShape 2"/>
          <p:cNvSpPr/>
          <p:nvPr/>
        </p:nvSpPr>
        <p:spPr>
          <a:xfrm>
            <a:off x="504000" y="1769040"/>
            <a:ext cx="9071280" cy="4384080"/>
          </a:xfrm>
          <a:prstGeom prst="rect">
            <a:avLst/>
          </a:prstGeom>
          <a:noFill/>
          <a:ln>
            <a:noFill/>
          </a:ln>
        </p:spPr>
      </p:sp>
      <p:pic>
        <p:nvPicPr>
          <p:cNvPr id="90" name="" descr=""/>
          <p:cNvPicPr/>
          <p:nvPr/>
        </p:nvPicPr>
        <p:blipFill>
          <a:blip r:embed="rId1"/>
          <a:stretch>
            <a:fillRect/>
          </a:stretch>
        </p:blipFill>
        <p:spPr>
          <a:xfrm>
            <a:off x="2502720" y="1554480"/>
            <a:ext cx="6001200" cy="4297680"/>
          </a:xfrm>
          <a:prstGeom prst="rect">
            <a:avLst/>
          </a:prstGeom>
          <a:ln>
            <a:noFill/>
          </a:ln>
        </p:spPr>
      </p:pic>
      <p:sp>
        <p:nvSpPr>
          <p:cNvPr id="91" name="TextShape 3"/>
          <p:cNvSpPr txBox="1"/>
          <p:nvPr/>
        </p:nvSpPr>
        <p:spPr>
          <a:xfrm>
            <a:off x="1737360" y="3422160"/>
            <a:ext cx="858600" cy="602280"/>
          </a:xfrm>
          <a:prstGeom prst="rect">
            <a:avLst/>
          </a:prstGeom>
        </p:spPr>
        <p:txBody>
          <a:bodyPr lIns="90000" rIns="90000" tIns="45000" bIns="45000"/>
          <a:p>
            <a:r>
              <a:rPr lang="en-US">
                <a:latin typeface="Arial"/>
              </a:rPr>
              <a:t>Lead</a:t>
            </a:r>
            <a:r>
              <a:rPr lang="en-US">
                <a:latin typeface="Arial"/>
              </a:rPr>
              <a:t>
</a:t>
            </a:r>
            <a:r>
              <a:rPr lang="en-US">
                <a:latin typeface="Arial"/>
              </a:rPr>
              <a:t>Frame</a:t>
            </a:r>
            <a:endParaRPr/>
          </a:p>
        </p:txBody>
      </p:sp>
      <p:sp>
        <p:nvSpPr>
          <p:cNvPr id="92" name="TextShape 4"/>
          <p:cNvSpPr txBox="1"/>
          <p:nvPr/>
        </p:nvSpPr>
        <p:spPr>
          <a:xfrm>
            <a:off x="1772280" y="4152600"/>
            <a:ext cx="597240" cy="346320"/>
          </a:xfrm>
          <a:prstGeom prst="rect">
            <a:avLst/>
          </a:prstGeom>
        </p:spPr>
        <p:txBody>
          <a:bodyPr lIns="90000" rIns="90000" tIns="45000" bIns="45000"/>
          <a:p>
            <a:r>
              <a:rPr lang="en-US">
                <a:latin typeface="Arial"/>
              </a:rPr>
              <a:t>IMS</a:t>
            </a:r>
            <a:endParaRPr/>
          </a:p>
        </p:txBody>
      </p:sp>
      <p:sp>
        <p:nvSpPr>
          <p:cNvPr id="93" name="TextShape 5"/>
          <p:cNvSpPr txBox="1"/>
          <p:nvPr/>
        </p:nvSpPr>
        <p:spPr>
          <a:xfrm>
            <a:off x="1755360" y="2977560"/>
            <a:ext cx="637560" cy="346320"/>
          </a:xfrm>
          <a:prstGeom prst="rect">
            <a:avLst/>
          </a:prstGeom>
        </p:spPr>
        <p:txBody>
          <a:bodyPr lIns="90000" rIns="90000" tIns="45000" bIns="45000"/>
          <a:p>
            <a:r>
              <a:rPr lang="en-US">
                <a:latin typeface="Arial"/>
              </a:rPr>
              <a:t>LED</a:t>
            </a:r>
            <a:endParaRPr/>
          </a:p>
        </p:txBody>
      </p:sp>
      <p:sp>
        <p:nvSpPr>
          <p:cNvPr id="94" name="TextShape 6"/>
          <p:cNvSpPr txBox="1"/>
          <p:nvPr/>
        </p:nvSpPr>
        <p:spPr>
          <a:xfrm>
            <a:off x="2926080" y="548640"/>
            <a:ext cx="2856960" cy="346320"/>
          </a:xfrm>
          <a:prstGeom prst="rect">
            <a:avLst/>
          </a:prstGeom>
        </p:spPr>
        <p:txBody>
          <a:bodyPr lIns="90000" rIns="90000" tIns="45000" bIns="45000"/>
          <a:p>
            <a:r>
              <a:rPr lang="en-US">
                <a:latin typeface="Arial"/>
              </a:rPr>
              <a:t>Ilow = 0 mA, Ihigh = 16mA</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274320" y="150120"/>
            <a:ext cx="9052560" cy="6433560"/>
          </a:xfrm>
          <a:prstGeom prst="rect">
            <a:avLst/>
          </a:prstGeom>
        </p:spPr>
        <p:txBody>
          <a:bodyPr lIns="90000" rIns="90000" tIns="45000" bIns="45000"/>
          <a:p>
            <a:endParaRPr/>
          </a:p>
          <a:p>
            <a:r>
              <a:rPr lang="en-US" sz="800">
                <a:latin typeface="Arial"/>
              </a:rPr>
              <a:t>L = 30</a:t>
            </a:r>
            <a:endParaRPr/>
          </a:p>
          <a:p>
            <a:r>
              <a:rPr lang="en-US" sz="800">
                <a:latin typeface="Arial"/>
              </a:rPr>
              <a:t>a = int(20)</a:t>
            </a:r>
            <a:endParaRPr/>
          </a:p>
          <a:p>
            <a:r>
              <a:rPr lang="en-US" sz="800">
                <a:latin typeface="Arial"/>
              </a:rPr>
              <a:t>b = a</a:t>
            </a:r>
            <a:endParaRPr/>
          </a:p>
          <a:p>
            <a:r>
              <a:rPr lang="en-US" sz="800">
                <a:latin typeface="Arial"/>
              </a:rPr>
              <a:t>c = 40</a:t>
            </a:r>
            <a:endParaRPr/>
          </a:p>
          <a:p>
            <a:endParaRPr/>
          </a:p>
          <a:p>
            <a:r>
              <a:rPr lang="en-US" sz="800">
                <a:latin typeface="Arial"/>
              </a:rPr>
              <a:t>voxel_L = 10*1e-6 * 100 # 10 um to cm</a:t>
            </a:r>
            <a:endParaRPr/>
          </a:p>
          <a:p>
            <a:endParaRPr/>
          </a:p>
          <a:p>
            <a:r>
              <a:rPr lang="en-US" sz="800">
                <a:latin typeface="Arial"/>
              </a:rPr>
              <a:t>voxel_volume_cm3 = voxel_L**3.0  #  cm3</a:t>
            </a:r>
            <a:endParaRPr/>
          </a:p>
          <a:p>
            <a:endParaRPr/>
          </a:p>
          <a:p>
            <a:r>
              <a:rPr lang="en-US" sz="800">
                <a:latin typeface="Arial"/>
              </a:rPr>
              <a:t>I = 16e-3   # amp</a:t>
            </a:r>
            <a:endParaRPr/>
          </a:p>
          <a:p>
            <a:r>
              <a:rPr lang="en-US" sz="800">
                <a:latin typeface="Arial"/>
              </a:rPr>
              <a:t>V = 2.5     # volt</a:t>
            </a:r>
            <a:endParaRPr/>
          </a:p>
          <a:p>
            <a:endParaRPr/>
          </a:p>
          <a:p>
            <a:r>
              <a:rPr lang="en-US" sz="800">
                <a:latin typeface="Arial"/>
              </a:rPr>
              <a:t>C_joul_per_gram = 0.33 # J g-1°C -1</a:t>
            </a:r>
            <a:endParaRPr/>
          </a:p>
          <a:p>
            <a:endParaRPr/>
          </a:p>
          <a:p>
            <a:r>
              <a:rPr lang="en-US" sz="800">
                <a:latin typeface="Arial"/>
              </a:rPr>
              <a:t>rho_GaAs = 5.317  # g/cm^3</a:t>
            </a:r>
            <a:endParaRPr/>
          </a:p>
          <a:p>
            <a:r>
              <a:rPr lang="en-US" sz="800">
                <a:latin typeface="Arial"/>
              </a:rPr>
              <a:t>print rho_GaAs</a:t>
            </a:r>
            <a:endParaRPr/>
          </a:p>
          <a:p>
            <a:endParaRPr/>
          </a:p>
          <a:p>
            <a:r>
              <a:rPr lang="en-US" sz="800">
                <a:latin typeface="Arial"/>
              </a:rPr>
              <a:t>rho_c = C_joul_per_gram*rho_GaAs   # joul/cm^3/C</a:t>
            </a:r>
            <a:endParaRPr/>
          </a:p>
          <a:p>
            <a:endParaRPr/>
          </a:p>
          <a:p>
            <a:r>
              <a:rPr lang="en-US" sz="800">
                <a:latin typeface="Arial"/>
              </a:rPr>
              <a:t>Q = I * V/voxel_volume_cm3  # Joul/s</a:t>
            </a:r>
            <a:endParaRPr/>
          </a:p>
          <a:p>
            <a:r>
              <a:rPr lang="en-US" sz="800">
                <a:latin typeface="Arial"/>
              </a:rPr>
              <a:t>print 'Q = %.4e  J/cm3/s' % (Q,)</a:t>
            </a:r>
            <a:endParaRPr/>
          </a:p>
          <a:p>
            <a:endParaRPr/>
          </a:p>
          <a:p>
            <a:endParaRPr/>
          </a:p>
          <a:p>
            <a:r>
              <a:rPr lang="en-US" sz="800">
                <a:latin typeface="Arial"/>
              </a:rPr>
              <a:t>heat_fraction = 1</a:t>
            </a:r>
            <a:endParaRPr/>
          </a:p>
          <a:p>
            <a:r>
              <a:rPr lang="en-US" sz="800">
                <a:latin typeface="Arial"/>
              </a:rPr>
              <a:t>heat_source = Q/(rho_GaAs * C_joul_per_gram) * heat_fraction</a:t>
            </a:r>
            <a:endParaRPr/>
          </a:p>
          <a:p>
            <a:endParaRPr/>
          </a:p>
          <a:p>
            <a:endParaRPr/>
          </a:p>
          <a:p>
            <a:r>
              <a:rPr lang="en-US" sz="800">
                <a:latin typeface="Arial"/>
              </a:rPr>
              <a:t>D_val = 3.1e-5 # m^2/s</a:t>
            </a:r>
            <a:endParaRPr/>
          </a:p>
          <a:p>
            <a:r>
              <a:rPr lang="en-US" sz="800">
                <a:latin typeface="Arial"/>
              </a:rPr>
              <a:t>A0 = 20</a:t>
            </a:r>
            <a:endParaRPr/>
          </a:p>
          <a:p>
            <a:endParaRPr/>
          </a:p>
          <a:p>
            <a:r>
              <a:rPr lang="en-US" sz="800">
                <a:latin typeface="Arial"/>
              </a:rPr>
              <a:t>x_star = float(a)/1000.0</a:t>
            </a:r>
            <a:endParaRPr/>
          </a:p>
          <a:p>
            <a:r>
              <a:rPr lang="en-US" sz="800">
                <a:latin typeface="Arial"/>
              </a:rPr>
              <a:t>y_star = x_star</a:t>
            </a:r>
            <a:endParaRPr/>
          </a:p>
          <a:p>
            <a:endParaRPr/>
          </a:p>
          <a:p>
            <a:r>
              <a:rPr lang="en-US" sz="800">
                <a:latin typeface="Arial"/>
              </a:rPr>
              <a:t>boundary_temp = 25</a:t>
            </a:r>
            <a:endParaRPr/>
          </a:p>
          <a:p>
            <a:endParaRPr/>
          </a:p>
          <a:p>
            <a:endParaRPr/>
          </a:p>
          <a:p>
            <a:r>
              <a:rPr lang="en-US" sz="800">
                <a:latin typeface="Arial"/>
              </a:rPr>
              <a:t>mfactor = 1</a:t>
            </a:r>
            <a:endParaRPr/>
          </a:p>
          <a:p>
            <a:endParaRPr/>
          </a:p>
          <a:p>
            <a:r>
              <a:rPr lang="en-US" sz="800">
                <a:latin typeface="Arial"/>
              </a:rPr>
              <a:t>model1 = mm.MKModel(model_id= 1, model_size=(10,50,50), D = 1.2e-5, initial_condition = 25) # IMS-PCB Alu</a:t>
            </a:r>
            <a:endParaRPr/>
          </a:p>
          <a:p>
            <a:r>
              <a:rPr lang="en-US" sz="800">
                <a:latin typeface="Arial"/>
              </a:rPr>
              <a:t>model2 = mm.MKModel(model_id= 2, model_size=(5, 40, 40), D = 3.4e-7, initial_condition = 25) # Lead Frame</a:t>
            </a:r>
            <a:endParaRPr/>
          </a:p>
          <a:p>
            <a:r>
              <a:rPr lang="en-US" sz="800">
                <a:latin typeface="Arial"/>
              </a:rPr>
              <a:t>model3 = mm.MKModel(model_id= 3, model_size=(10, 20, 20), D = 3.1e-5, initial_condition = 25) # GaAs P-N junction semiconductor</a:t>
            </a:r>
            <a:endParaRPr/>
          </a:p>
          <a:p>
            <a:endParaRPr/>
          </a:p>
          <a:p>
            <a:r>
              <a:rPr lang="en-US" sz="800">
                <a:latin typeface="Arial"/>
              </a:rPr>
              <a:t>model4 = mm.MKModel(model_id= 4, model_size=(10, 20, 20), D = 3.1e-5, initial_condition = 25) # GaAs P-N junction semiconductor</a:t>
            </a:r>
            <a:endParaRPr/>
          </a:p>
          <a:p>
            <a:endParaRPr/>
          </a:p>
          <a:p>
            <a:endParaRPr/>
          </a:p>
          <a:p>
            <a:r>
              <a:rPr lang="en-US" sz="800">
                <a:latin typeface="Arial"/>
              </a:rPr>
              <a:t>main_system = mm.MKMultiMaterialSystem(base_model = model1, delta_pos=voxel_L, delta_time= 1e-8, time_step_scaling = 1,\</a:t>
            </a:r>
            <a:endParaRPr/>
          </a:p>
          <a:p>
            <a:r>
              <a:rPr lang="en-US" sz="800">
                <a:latin typeface="Arial"/>
              </a:rPr>
              <a:t>                                       </a:t>
            </a:r>
            <a:r>
              <a:rPr lang="en-US" sz="800">
                <a:latin typeface="Arial"/>
              </a:rPr>
              <a:t>padding=(3, 0.2, 0.2))</a:t>
            </a:r>
            <a:endParaRPr/>
          </a:p>
          <a:p>
            <a:r>
              <a:rPr lang="en-US" sz="800">
                <a:latin typeface="Arial"/>
              </a:rPr>
              <a:t>main_system.addModel(model2, onTopOfObject=model1)</a:t>
            </a:r>
            <a:endParaRPr/>
          </a:p>
          <a:p>
            <a:r>
              <a:rPr lang="en-US" sz="800">
                <a:latin typeface="Arial"/>
              </a:rPr>
              <a:t>main_system.addModel(model3, onTopOfObject=model2, placement_position=(0,0,0))</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6" name="" descr=""/>
          <p:cNvPicPr/>
          <p:nvPr/>
        </p:nvPicPr>
        <p:blipFill>
          <a:blip r:embed="rId1"/>
          <a:stretch>
            <a:fillRect/>
          </a:stretch>
        </p:blipFill>
        <p:spPr>
          <a:xfrm>
            <a:off x="5212080" y="1737360"/>
            <a:ext cx="4114800" cy="3200400"/>
          </a:xfrm>
          <a:prstGeom prst="rect">
            <a:avLst/>
          </a:prstGeom>
          <a:ln>
            <a:noFill/>
          </a:ln>
        </p:spPr>
      </p:pic>
      <p:pic>
        <p:nvPicPr>
          <p:cNvPr id="97" name="" descr=""/>
          <p:cNvPicPr/>
          <p:nvPr/>
        </p:nvPicPr>
        <p:blipFill>
          <a:blip r:embed="rId2"/>
          <a:stretch>
            <a:fillRect/>
          </a:stretch>
        </p:blipFill>
        <p:spPr>
          <a:xfrm>
            <a:off x="457200" y="1737360"/>
            <a:ext cx="4460400" cy="3200400"/>
          </a:xfrm>
          <a:prstGeom prst="rect">
            <a:avLst/>
          </a:prstGeom>
          <a:ln>
            <a:noFill/>
          </a:ln>
        </p:spPr>
      </p:pic>
      <p:sp>
        <p:nvSpPr>
          <p:cNvPr id="98" name="TextShape 1"/>
          <p:cNvSpPr txBox="1"/>
          <p:nvPr/>
        </p:nvSpPr>
        <p:spPr>
          <a:xfrm>
            <a:off x="6311520" y="1299600"/>
            <a:ext cx="1918080" cy="346320"/>
          </a:xfrm>
          <a:prstGeom prst="rect">
            <a:avLst/>
          </a:prstGeom>
        </p:spPr>
        <p:txBody>
          <a:bodyPr lIns="90000" rIns="90000" tIns="45000" bIns="45000"/>
          <a:p>
            <a:r>
              <a:rPr lang="en-US">
                <a:latin typeface="Arial"/>
              </a:rPr>
              <a:t>LED temperature</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9" name="" descr=""/>
          <p:cNvPicPr/>
          <p:nvPr/>
        </p:nvPicPr>
        <p:blipFill>
          <a:blip r:embed="rId1"/>
          <a:stretch>
            <a:fillRect/>
          </a:stretch>
        </p:blipFill>
        <p:spPr>
          <a:xfrm>
            <a:off x="457200" y="1737360"/>
            <a:ext cx="4460400" cy="3200400"/>
          </a:xfrm>
          <a:prstGeom prst="rect">
            <a:avLst/>
          </a:prstGeom>
          <a:ln>
            <a:noFill/>
          </a:ln>
        </p:spPr>
      </p:pic>
      <p:sp>
        <p:nvSpPr>
          <p:cNvPr id="100" name="TextShape 1"/>
          <p:cNvSpPr txBox="1"/>
          <p:nvPr/>
        </p:nvSpPr>
        <p:spPr>
          <a:xfrm>
            <a:off x="5943600" y="1299600"/>
            <a:ext cx="2751840" cy="346320"/>
          </a:xfrm>
          <a:prstGeom prst="rect">
            <a:avLst/>
          </a:prstGeom>
        </p:spPr>
        <p:txBody>
          <a:bodyPr lIns="90000" rIns="90000" tIns="45000" bIns="45000"/>
          <a:p>
            <a:r>
              <a:rPr lang="en-US">
                <a:latin typeface="Arial"/>
              </a:rPr>
              <a:t>Lead Frame Temperature</a:t>
            </a:r>
            <a:endParaRPr/>
          </a:p>
        </p:txBody>
      </p:sp>
      <p:pic>
        <p:nvPicPr>
          <p:cNvPr id="101" name="" descr=""/>
          <p:cNvPicPr/>
          <p:nvPr/>
        </p:nvPicPr>
        <p:blipFill>
          <a:blip r:embed="rId2"/>
          <a:stretch>
            <a:fillRect/>
          </a:stretch>
        </p:blipFill>
        <p:spPr>
          <a:xfrm>
            <a:off x="4992120" y="1737360"/>
            <a:ext cx="4334760" cy="32004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2" name="" descr=""/>
          <p:cNvPicPr/>
          <p:nvPr/>
        </p:nvPicPr>
        <p:blipFill>
          <a:blip r:embed="rId1"/>
          <a:stretch>
            <a:fillRect/>
          </a:stretch>
        </p:blipFill>
        <p:spPr>
          <a:xfrm>
            <a:off x="457200" y="1737360"/>
            <a:ext cx="4460400" cy="3200400"/>
          </a:xfrm>
          <a:prstGeom prst="rect">
            <a:avLst/>
          </a:prstGeom>
          <a:ln>
            <a:noFill/>
          </a:ln>
        </p:spPr>
      </p:pic>
      <p:sp>
        <p:nvSpPr>
          <p:cNvPr id="103" name="TextShape 1"/>
          <p:cNvSpPr txBox="1"/>
          <p:nvPr/>
        </p:nvSpPr>
        <p:spPr>
          <a:xfrm>
            <a:off x="6311520" y="1299600"/>
            <a:ext cx="1878480" cy="346320"/>
          </a:xfrm>
          <a:prstGeom prst="rect">
            <a:avLst/>
          </a:prstGeom>
        </p:spPr>
        <p:txBody>
          <a:bodyPr lIns="90000" rIns="90000" tIns="45000" bIns="45000"/>
          <a:p>
            <a:r>
              <a:rPr lang="en-US">
                <a:latin typeface="Arial"/>
              </a:rPr>
              <a:t>IMS temperature</a:t>
            </a:r>
            <a:endParaRPr/>
          </a:p>
        </p:txBody>
      </p:sp>
      <p:pic>
        <p:nvPicPr>
          <p:cNvPr id="104" name="" descr=""/>
          <p:cNvPicPr/>
          <p:nvPr/>
        </p:nvPicPr>
        <p:blipFill>
          <a:blip r:embed="rId2"/>
          <a:stretch>
            <a:fillRect/>
          </a:stretch>
        </p:blipFill>
        <p:spPr>
          <a:xfrm>
            <a:off x="5190480" y="1737360"/>
            <a:ext cx="4136400" cy="32004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