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6"/>
    <p:restoredTop sz="93112"/>
  </p:normalViewPr>
  <p:slideViewPr>
    <p:cSldViewPr snapToGrid="0" snapToObjects="1">
      <p:cViewPr>
        <p:scale>
          <a:sx n="137" d="100"/>
          <a:sy n="137" d="100"/>
        </p:scale>
        <p:origin x="14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06AD0CC-BB66-4690-9A69-AF9D8C45E7A6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7.emf"/><Relationship Id="rId3" Type="http://schemas.openxmlformats.org/officeDocument/2006/relationships/image" Target="../media/image6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287080" y="1645920"/>
            <a:ext cx="6399720" cy="477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91440" y="0"/>
            <a:ext cx="4428000" cy="41385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3"/>
          <a:stretch/>
        </p:blipFill>
        <p:spPr>
          <a:xfrm>
            <a:off x="4561920" y="0"/>
            <a:ext cx="3576240" cy="2834640"/>
          </a:xfrm>
          <a:prstGeom prst="rect">
            <a:avLst/>
          </a:prstGeom>
          <a:ln>
            <a:noFill/>
          </a:ln>
        </p:spPr>
      </p:pic>
      <p:sp>
        <p:nvSpPr>
          <p:cNvPr id="75" name="TextShape 1"/>
          <p:cNvSpPr txBox="1"/>
          <p:nvPr/>
        </p:nvSpPr>
        <p:spPr>
          <a:xfrm>
            <a:off x="822960" y="4754880"/>
            <a:ext cx="22197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Neumann =  0.1 C/s</a:t>
            </a:r>
            <a:endParaRPr/>
          </a:p>
          <a:p>
            <a:r>
              <a:rPr lang="en-US" sz="1800" spc="-1">
                <a:latin typeface="Arial"/>
              </a:rPr>
              <a:t>Diri = 25 bottom</a:t>
            </a:r>
            <a:endParaRPr/>
          </a:p>
        </p:txBody>
      </p:sp>
      <p:pic>
        <p:nvPicPr>
          <p:cNvPr id="76" name="Picture 75"/>
          <p:cNvPicPr/>
          <p:nvPr/>
        </p:nvPicPr>
        <p:blipFill>
          <a:blip r:embed="rId4"/>
          <a:stretch/>
        </p:blipFill>
        <p:spPr>
          <a:xfrm>
            <a:off x="4663440" y="3474720"/>
            <a:ext cx="3566160" cy="29260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5"/>
          <a:stretch/>
        </p:blipFill>
        <p:spPr>
          <a:xfrm rot="8400">
            <a:off x="8173800" y="2107440"/>
            <a:ext cx="3709800" cy="291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926080" y="731520"/>
            <a:ext cx="4480560" cy="384048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3931920" y="5120640"/>
            <a:ext cx="2085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D_bottom = 25 C</a:t>
            </a:r>
            <a:endParaRPr/>
          </a:p>
          <a:p>
            <a:r>
              <a:rPr lang="en-US" sz="1800" spc="-1">
                <a:latin typeface="Arial"/>
              </a:rPr>
              <a:t>Rest is neumann 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82320" y="3510720"/>
            <a:ext cx="4098240" cy="322776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3"/>
          <a:stretch/>
        </p:blipFill>
        <p:spPr>
          <a:xfrm>
            <a:off x="4727520" y="1828800"/>
            <a:ext cx="4507920" cy="356616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4"/>
          <a:stretch/>
        </p:blipFill>
        <p:spPr>
          <a:xfrm>
            <a:off x="382320" y="84960"/>
            <a:ext cx="4098240" cy="338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2398320" y="830880"/>
            <a:ext cx="5304240" cy="415188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2834640" y="5760720"/>
            <a:ext cx="26632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Diri  = 25C at the bottom</a:t>
            </a:r>
            <a:endParaRPr/>
          </a:p>
          <a:p>
            <a:r>
              <a:rPr lang="en-US" sz="1800" spc="-1">
                <a:latin typeface="Arial"/>
              </a:rPr>
              <a:t>Neumann =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5120640" y="3474720"/>
            <a:ext cx="4114800" cy="3291840"/>
          </a:xfrm>
          <a:prstGeom prst="rect">
            <a:avLst/>
          </a:prstGeom>
          <a:ln>
            <a:noFill/>
          </a:ln>
        </p:spPr>
      </p:pic>
      <p:pic>
        <p:nvPicPr>
          <p:cNvPr id="87" name="Picture 86"/>
          <p:cNvPicPr/>
          <p:nvPr/>
        </p:nvPicPr>
        <p:blipFill>
          <a:blip r:embed="rId3"/>
          <a:stretch/>
        </p:blipFill>
        <p:spPr>
          <a:xfrm>
            <a:off x="914400" y="1737360"/>
            <a:ext cx="4114800" cy="329184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4"/>
          <a:stretch/>
        </p:blipFill>
        <p:spPr>
          <a:xfrm>
            <a:off x="5120640" y="0"/>
            <a:ext cx="4114800" cy="34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2342520" y="1563480"/>
            <a:ext cx="5795640" cy="460908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2004840" y="6274080"/>
            <a:ext cx="33962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pc="-1">
                <a:latin typeface="Arial"/>
              </a:rPr>
              <a:t>Neumann 0</a:t>
            </a:r>
            <a:endParaRPr/>
          </a:p>
          <a:p>
            <a:r>
              <a:rPr lang="en-US" sz="1800" b="1" spc="-1">
                <a:latin typeface="Arial"/>
              </a:rPr>
              <a:t>Diri bottom = 25</a:t>
            </a:r>
            <a:endParaRPr/>
          </a:p>
          <a:p>
            <a:r>
              <a:rPr lang="en-US" sz="1800" b="1" spc="-1">
                <a:latin typeface="Arial"/>
              </a:rPr>
              <a:t>50% of 16mA 2.5 V, ---&gt; 20mW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5057280" y="3931920"/>
            <a:ext cx="4543920" cy="347472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4297680" y="-91440"/>
            <a:ext cx="4846320" cy="384048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4"/>
          <a:stretch/>
        </p:blipFill>
        <p:spPr>
          <a:xfrm>
            <a:off x="365760" y="2089080"/>
            <a:ext cx="4572000" cy="36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Simple system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914400" y="6126480"/>
            <a:ext cx="388116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No Dirichlet BC, Neumann = 0</a:t>
            </a:r>
            <a:endParaRPr/>
          </a:p>
          <a:p>
            <a:r>
              <a:rPr lang="en-US" sz="1800" spc="-1">
                <a:latin typeface="Arial"/>
              </a:rPr>
              <a:t>50% of 16 mA, 2.5V,   Power 20 mW</a:t>
            </a:r>
            <a:endParaRPr/>
          </a:p>
          <a:p>
            <a:r>
              <a:rPr lang="en-US" sz="1800" spc="-1">
                <a:latin typeface="Arial"/>
              </a:rPr>
              <a:t>Volume 500x500x100 um3</a:t>
            </a:r>
            <a:endParaRPr/>
          </a:p>
          <a:p>
            <a:endParaRPr/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5120640" y="2011680"/>
            <a:ext cx="4206240" cy="347472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822960" y="2012760"/>
            <a:ext cx="3931920" cy="347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498600" y="2020680"/>
            <a:ext cx="4439160" cy="374004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3"/>
          <a:stretch/>
        </p:blipFill>
        <p:spPr>
          <a:xfrm>
            <a:off x="5029200" y="2041200"/>
            <a:ext cx="4206240" cy="37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03" name="Picture 102"/>
          <p:cNvPicPr/>
          <p:nvPr/>
        </p:nvPicPr>
        <p:blipFill>
          <a:blip r:embed="rId2"/>
          <a:stretch/>
        </p:blipFill>
        <p:spPr>
          <a:xfrm>
            <a:off x="5327904" y="1346928"/>
            <a:ext cx="4723200" cy="3931920"/>
          </a:xfrm>
          <a:prstGeom prst="rect">
            <a:avLst/>
          </a:prstGeom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280416" y="1346928"/>
            <a:ext cx="5047488" cy="393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D</a:t>
            </a:r>
            <a:endParaRPr/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456480" y="2834640"/>
            <a:ext cx="4572720" cy="343728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980720" y="6949440"/>
            <a:ext cx="2105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Diri_z_bottom = 15</a:t>
            </a:r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457200" y="696888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No Neumann</a:t>
            </a:r>
            <a:endParaRPr/>
          </a:p>
        </p:txBody>
      </p:sp>
      <p:pic>
        <p:nvPicPr>
          <p:cNvPr id="45" name="Picture 44"/>
          <p:cNvPicPr/>
          <p:nvPr/>
        </p:nvPicPr>
        <p:blipFill>
          <a:blip r:embed="rId3"/>
          <a:stretch/>
        </p:blipFill>
        <p:spPr>
          <a:xfrm>
            <a:off x="5212080" y="2834640"/>
            <a:ext cx="4480560" cy="3474720"/>
          </a:xfrm>
          <a:prstGeom prst="rect">
            <a:avLst/>
          </a:prstGeom>
          <a:ln>
            <a:noFill/>
          </a:ln>
        </p:spPr>
      </p:pic>
      <p:sp>
        <p:nvSpPr>
          <p:cNvPr id="46" name="TextShape 4"/>
          <p:cNvSpPr txBox="1"/>
          <p:nvPr/>
        </p:nvSpPr>
        <p:spPr>
          <a:xfrm>
            <a:off x="6949440" y="6968880"/>
            <a:ext cx="1654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With neumann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91440" y="2310120"/>
            <a:ext cx="4846320" cy="381636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4937760" y="2310120"/>
            <a:ext cx="4815840" cy="381636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91440" y="6365520"/>
            <a:ext cx="521208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Heat source is divided by entire volume 500x500x100 um3</a:t>
            </a:r>
            <a:endParaRPr/>
          </a:p>
          <a:p>
            <a:r>
              <a:rPr lang="en-US" sz="1800" spc="-1">
                <a:latin typeface="Arial"/>
              </a:rPr>
              <a:t>But heat is generated at the red plane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Simple system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914400" y="6126480"/>
            <a:ext cx="388116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No Dirichlet BC, Neumann = 0</a:t>
            </a:r>
            <a:endParaRPr/>
          </a:p>
          <a:p>
            <a:r>
              <a:rPr lang="en-US" sz="1800" spc="-1">
                <a:latin typeface="Arial"/>
              </a:rPr>
              <a:t>50% of 16 mA, 2.5V,   Power 20 mW</a:t>
            </a:r>
            <a:endParaRPr/>
          </a:p>
          <a:p>
            <a:r>
              <a:rPr lang="en-US" sz="1800" spc="-1">
                <a:latin typeface="Arial"/>
              </a:rPr>
              <a:t>Volume 500x500x100 um3</a:t>
            </a:r>
            <a:endParaRPr/>
          </a:p>
          <a:p>
            <a:endParaRPr/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5120640" y="2011680"/>
            <a:ext cx="4206240" cy="3474720"/>
          </a:xfrm>
          <a:prstGeom prst="rect">
            <a:avLst/>
          </a:prstGeom>
          <a:ln>
            <a:noFill/>
          </a:ln>
        </p:spPr>
      </p:pic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822960" y="2012760"/>
            <a:ext cx="3931920" cy="347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457200"/>
            <a:ext cx="9071640" cy="613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400" spc="-1">
                <a:latin typeface="Arial"/>
              </a:rPr>
              <a:t>Heat source turned off at 10e-3 second</a:t>
            </a:r>
            <a:endParaRPr/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74320" y="2067120"/>
            <a:ext cx="4389120" cy="372312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3"/>
          <a:stretch/>
        </p:blipFill>
        <p:spPr>
          <a:xfrm>
            <a:off x="4663440" y="2011680"/>
            <a:ext cx="4754880" cy="420624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4846320" y="6400800"/>
            <a:ext cx="414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Heat source turned off at 10e-3 second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238320" y="6126840"/>
            <a:ext cx="388116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No Dirichlet BC, Neumann = 0</a:t>
            </a:r>
            <a:endParaRPr/>
          </a:p>
          <a:p>
            <a:r>
              <a:rPr lang="en-US" sz="1800" spc="-1">
                <a:latin typeface="Arial"/>
              </a:rPr>
              <a:t>50% of 16 mA, 2.5V,   Power 20 mW</a:t>
            </a:r>
            <a:endParaRPr/>
          </a:p>
          <a:p>
            <a:r>
              <a:rPr lang="en-US" sz="1800" spc="-1">
                <a:latin typeface="Arial"/>
              </a:rPr>
              <a:t>Volume 500x500x100 um3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Gold connector added</a:t>
            </a:r>
            <a:endParaRPr/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5344920" y="1645920"/>
            <a:ext cx="4530600" cy="384048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3"/>
          <a:stretch/>
        </p:blipFill>
        <p:spPr>
          <a:xfrm>
            <a:off x="-80640" y="1645920"/>
            <a:ext cx="5475600" cy="413280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1371600" y="6583680"/>
            <a:ext cx="2117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XZ-plane at y = 35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82880" y="2468880"/>
            <a:ext cx="4754880" cy="347364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456480" y="6766560"/>
            <a:ext cx="17427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Neumann 1000</a:t>
            </a:r>
            <a:endParaRPr/>
          </a:p>
          <a:p>
            <a:r>
              <a:rPr lang="en-US" sz="1800" spc="-1">
                <a:latin typeface="Arial"/>
              </a:rPr>
              <a:t>Diri 25</a:t>
            </a:r>
            <a:endParaRPr/>
          </a:p>
        </p:txBody>
      </p:sp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5486400" y="2286000"/>
            <a:ext cx="4492800" cy="3675600"/>
          </a:xfrm>
          <a:prstGeom prst="rect">
            <a:avLst/>
          </a:prstGeom>
          <a:ln>
            <a:noFill/>
          </a:ln>
        </p:spPr>
      </p:pic>
      <p:sp>
        <p:nvSpPr>
          <p:cNvPr id="126" name="TextShape 3"/>
          <p:cNvSpPr txBox="1"/>
          <p:nvPr/>
        </p:nvSpPr>
        <p:spPr>
          <a:xfrm>
            <a:off x="1446840" y="5140080"/>
            <a:ext cx="1297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YZ Section</a:t>
            </a:r>
            <a:endParaRPr/>
          </a:p>
        </p:txBody>
      </p:sp>
      <p:sp>
        <p:nvSpPr>
          <p:cNvPr id="127" name="TextShape 4"/>
          <p:cNvSpPr txBox="1"/>
          <p:nvPr/>
        </p:nvSpPr>
        <p:spPr>
          <a:xfrm>
            <a:off x="6949440" y="5212080"/>
            <a:ext cx="155448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XZ Section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457200" y="274320"/>
            <a:ext cx="4206240" cy="33832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5120640" y="274320"/>
            <a:ext cx="4114800" cy="3383280"/>
          </a:xfrm>
          <a:prstGeom prst="rect">
            <a:avLst/>
          </a:prstGeom>
          <a:ln>
            <a:noFill/>
          </a:ln>
        </p:spPr>
      </p:pic>
      <p:pic>
        <p:nvPicPr>
          <p:cNvPr id="131" name="Picture 130"/>
          <p:cNvPicPr/>
          <p:nvPr/>
        </p:nvPicPr>
        <p:blipFill>
          <a:blip r:embed="rId4"/>
          <a:stretch/>
        </p:blipFill>
        <p:spPr>
          <a:xfrm>
            <a:off x="2743200" y="3931920"/>
            <a:ext cx="4114800" cy="313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5120640" y="2743200"/>
            <a:ext cx="4754880" cy="3566160"/>
          </a:xfrm>
          <a:prstGeom prst="rect">
            <a:avLst/>
          </a:prstGeom>
          <a:ln>
            <a:noFill/>
          </a:ln>
        </p:spPr>
      </p:pic>
      <p:pic>
        <p:nvPicPr>
          <p:cNvPr id="134" name="Picture 133"/>
          <p:cNvPicPr/>
          <p:nvPr/>
        </p:nvPicPr>
        <p:blipFill>
          <a:blip r:embed="rId3"/>
          <a:stretch/>
        </p:blipFill>
        <p:spPr>
          <a:xfrm>
            <a:off x="365760" y="2834640"/>
            <a:ext cx="4480560" cy="3474720"/>
          </a:xfrm>
          <a:prstGeom prst="rect">
            <a:avLst/>
          </a:prstGeom>
          <a:ln>
            <a:noFill/>
          </a:ln>
        </p:spPr>
      </p:pic>
      <p:sp>
        <p:nvSpPr>
          <p:cNvPr id="135" name="TextShape 2"/>
          <p:cNvSpPr txBox="1"/>
          <p:nvPr/>
        </p:nvSpPr>
        <p:spPr>
          <a:xfrm>
            <a:off x="456480" y="6766920"/>
            <a:ext cx="13618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Neumann 0</a:t>
            </a:r>
            <a:endParaRPr/>
          </a:p>
          <a:p>
            <a:r>
              <a:rPr lang="en-US" sz="1800" spc="-1">
                <a:latin typeface="Arial"/>
              </a:rPr>
              <a:t>Diri 25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182880" y="1645920"/>
            <a:ext cx="4389120" cy="356616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3"/>
          <a:stretch/>
        </p:blipFill>
        <p:spPr>
          <a:xfrm>
            <a:off x="4699440" y="3894840"/>
            <a:ext cx="5075640" cy="379944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/>
          <p:nvPr/>
        </p:nvPicPr>
        <p:blipFill>
          <a:blip r:embed="rId4"/>
          <a:stretch/>
        </p:blipFill>
        <p:spPr>
          <a:xfrm>
            <a:off x="4714200" y="0"/>
            <a:ext cx="5161320" cy="389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5051520" y="1737360"/>
            <a:ext cx="5189760" cy="419004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/>
        </p:blipFill>
        <p:spPr>
          <a:xfrm>
            <a:off x="0" y="1737360"/>
            <a:ext cx="5266080" cy="412344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731520" y="6126480"/>
            <a:ext cx="30322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Diri 25</a:t>
            </a:r>
            <a:endParaRPr/>
          </a:p>
          <a:p>
            <a:r>
              <a:rPr lang="en-US" sz="1800" spc="-1">
                <a:latin typeface="Arial"/>
              </a:rPr>
              <a:t>Initial temp = 25</a:t>
            </a:r>
            <a:endParaRPr/>
          </a:p>
          <a:p>
            <a:r>
              <a:rPr lang="en-US" sz="1800" spc="-1">
                <a:latin typeface="Arial"/>
              </a:rPr>
              <a:t>Neumann 0</a:t>
            </a:r>
            <a:endParaRPr/>
          </a:p>
          <a:p>
            <a:r>
              <a:rPr lang="en-US" sz="1800" spc="-1">
                <a:latin typeface="Arial"/>
              </a:rPr>
              <a:t>Power 16mA*2.5V = 40 mW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91440" y="130680"/>
            <a:ext cx="4754880" cy="3618360"/>
          </a:xfrm>
          <a:prstGeom prst="rect">
            <a:avLst/>
          </a:prstGeom>
          <a:ln>
            <a:noFill/>
          </a:ln>
        </p:spPr>
      </p:pic>
      <p:pic>
        <p:nvPicPr>
          <p:cNvPr id="146" name="Picture 145"/>
          <p:cNvPicPr/>
          <p:nvPr/>
        </p:nvPicPr>
        <p:blipFill>
          <a:blip r:embed="rId3"/>
          <a:stretch/>
        </p:blipFill>
        <p:spPr>
          <a:xfrm>
            <a:off x="4937760" y="21960"/>
            <a:ext cx="5075640" cy="381852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4"/>
          <a:stretch/>
        </p:blipFill>
        <p:spPr>
          <a:xfrm>
            <a:off x="45000" y="3749040"/>
            <a:ext cx="5075640" cy="378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9448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With neumann</a:t>
            </a:r>
            <a:endParaRPr/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867960" y="1005840"/>
            <a:ext cx="3886920" cy="301752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3"/>
          <a:stretch/>
        </p:blipFill>
        <p:spPr>
          <a:xfrm>
            <a:off x="5212080" y="1005840"/>
            <a:ext cx="3934080" cy="29260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4"/>
          <a:stretch/>
        </p:blipFill>
        <p:spPr>
          <a:xfrm>
            <a:off x="2942640" y="4206240"/>
            <a:ext cx="3641040" cy="320040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7223760" y="5577840"/>
            <a:ext cx="586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IMS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-60480" y="1317240"/>
            <a:ext cx="5342400" cy="402228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tretch/>
        </p:blipFill>
        <p:spPr>
          <a:xfrm>
            <a:off x="5070240" y="1335600"/>
            <a:ext cx="5171040" cy="4008960"/>
          </a:xfrm>
          <a:prstGeom prst="rect">
            <a:avLst/>
          </a:prstGeom>
          <a:ln>
            <a:noFill/>
          </a:ln>
        </p:spPr>
      </p:pic>
      <p:sp>
        <p:nvSpPr>
          <p:cNvPr id="150" name="TextShape 1"/>
          <p:cNvSpPr txBox="1"/>
          <p:nvPr/>
        </p:nvSpPr>
        <p:spPr>
          <a:xfrm>
            <a:off x="365760" y="6217920"/>
            <a:ext cx="485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Assuming that the whole LED is a heat source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365760" y="274320"/>
            <a:ext cx="4572000" cy="34498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3"/>
          <a:stretch/>
        </p:blipFill>
        <p:spPr>
          <a:xfrm>
            <a:off x="4921200" y="274320"/>
            <a:ext cx="4576320" cy="347472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4"/>
          <a:stretch/>
        </p:blipFill>
        <p:spPr>
          <a:xfrm>
            <a:off x="2725200" y="3696480"/>
            <a:ext cx="4590000" cy="356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Lose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000" y="1563480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Blackbody radiation, Stefan’s </a:t>
            </a:r>
            <a:r>
              <a:rPr lang="en-US" smtClean="0"/>
              <a:t>law,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70" y="2116661"/>
            <a:ext cx="4127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708" y="5506531"/>
            <a:ext cx="3956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Q</a:t>
            </a:r>
            <a:r>
              <a:rPr lang="en-US" dirty="0" smtClean="0"/>
              <a:t> = Internal heat energy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= exposed surface area</a:t>
            </a:r>
          </a:p>
          <a:p>
            <a:r>
              <a:rPr lang="en-US" i="1" dirty="0" smtClean="0"/>
              <a:t>h</a:t>
            </a:r>
            <a:r>
              <a:rPr lang="en-US" dirty="0" smtClean="0"/>
              <a:t> = </a:t>
            </a:r>
            <a:r>
              <a:rPr lang="en-US" dirty="0" err="1" smtClean="0"/>
              <a:t>Newtons</a:t>
            </a:r>
            <a:r>
              <a:rPr lang="en-US" dirty="0" smtClean="0"/>
              <a:t> cooling coefficient</a:t>
            </a:r>
          </a:p>
          <a:p>
            <a:r>
              <a:rPr lang="en-US" dirty="0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dirty="0" smtClean="0"/>
              <a:t> = Stefan’s constant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= system temperature</a:t>
            </a:r>
          </a:p>
          <a:p>
            <a:r>
              <a:rPr lang="en-US" i="1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 = temperature of the surroundings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90" y="3914744"/>
            <a:ext cx="35433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8368" y="3399210"/>
            <a:ext cx="533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Solid-Air heat convection, Newton’s law of cooling,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>
                <a:latin typeface="Arial"/>
              </a:rPr>
              <a:t>For </a:t>
            </a:r>
            <a:r>
              <a:rPr lang="en-US" sz="4400" spc="-1" dirty="0" err="1" smtClean="0">
                <a:latin typeface="Arial"/>
              </a:rPr>
              <a:t>GaAs</a:t>
            </a:r>
            <a:r>
              <a:rPr lang="en-US" sz="4400" spc="-1" dirty="0" smtClean="0">
                <a:latin typeface="Arial"/>
              </a:rPr>
              <a:t> LED</a:t>
            </a:r>
            <a:endParaRPr dirty="0"/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91440" y="1694688"/>
            <a:ext cx="5015520" cy="4190592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3"/>
          <a:stretch/>
        </p:blipFill>
        <p:spPr>
          <a:xfrm>
            <a:off x="5106960" y="1694688"/>
            <a:ext cx="4878288" cy="4190592"/>
          </a:xfrm>
          <a:prstGeom prst="rect">
            <a:avLst/>
          </a:prstGeom>
          <a:ln>
            <a:noFill/>
          </a:ln>
        </p:spPr>
      </p:pic>
      <p:sp>
        <p:nvSpPr>
          <p:cNvPr id="162" name="TextShape 3"/>
          <p:cNvSpPr txBox="1"/>
          <p:nvPr/>
        </p:nvSpPr>
        <p:spPr>
          <a:xfrm>
            <a:off x="261133" y="6333993"/>
            <a:ext cx="2273808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 dirty="0">
                <a:latin typeface="Arial"/>
              </a:rPr>
              <a:t>At 200 C</a:t>
            </a:r>
            <a:endParaRPr dirty="0"/>
          </a:p>
          <a:p>
            <a:r>
              <a:rPr lang="en-US" spc="-1" dirty="0" err="1" smtClean="0">
                <a:latin typeface="Arial"/>
              </a:rPr>
              <a:t>d</a:t>
            </a:r>
            <a:r>
              <a:rPr lang="en-US" sz="1800" spc="-1" dirty="0" err="1" smtClean="0">
                <a:latin typeface="Arial"/>
              </a:rPr>
              <a:t>T</a:t>
            </a:r>
            <a:r>
              <a:rPr lang="en-US" sz="1800" spc="-1" dirty="0" smtClean="0">
                <a:latin typeface="Arial"/>
              </a:rPr>
              <a:t>/</a:t>
            </a:r>
            <a:r>
              <a:rPr lang="en-US" sz="1800" spc="-1" dirty="0" err="1" smtClean="0">
                <a:latin typeface="Arial"/>
              </a:rPr>
              <a:t>dt</a:t>
            </a:r>
            <a:r>
              <a:rPr lang="en-US" sz="1800" spc="-1" dirty="0" smtClean="0">
                <a:latin typeface="Arial"/>
              </a:rPr>
              <a:t> = </a:t>
            </a:r>
            <a:r>
              <a:rPr lang="en-US" spc="-1" dirty="0" smtClean="0">
                <a:latin typeface="Arial"/>
              </a:rPr>
              <a:t>-</a:t>
            </a:r>
            <a:r>
              <a:rPr lang="en-US" sz="1800" spc="-1" dirty="0" smtClean="0">
                <a:latin typeface="Arial"/>
              </a:rPr>
              <a:t>0.1 ˚C/</a:t>
            </a:r>
            <a:r>
              <a:rPr lang="en-US" sz="1800" spc="-1" dirty="0" err="1" smtClean="0">
                <a:latin typeface="Arial"/>
              </a:rPr>
              <a:t>ms</a:t>
            </a:r>
            <a:endParaRPr dirty="0"/>
          </a:p>
          <a:p>
            <a:r>
              <a:rPr lang="en-US" sz="1800" spc="-1" dirty="0" smtClean="0">
                <a:latin typeface="Arial"/>
              </a:rPr>
              <a:t>By convection</a:t>
            </a:r>
            <a:endParaRPr dirty="0"/>
          </a:p>
        </p:txBody>
      </p:sp>
      <p:sp>
        <p:nvSpPr>
          <p:cNvPr id="163" name="TextShape 4"/>
          <p:cNvSpPr txBox="1"/>
          <p:nvPr/>
        </p:nvSpPr>
        <p:spPr>
          <a:xfrm>
            <a:off x="2941567" y="6333993"/>
            <a:ext cx="2696736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 dirty="0">
                <a:latin typeface="Arial"/>
              </a:rPr>
              <a:t>At 200 </a:t>
            </a:r>
            <a:r>
              <a:rPr lang="en-US" sz="1800" spc="-1" dirty="0" smtClean="0">
                <a:latin typeface="Arial"/>
              </a:rPr>
              <a:t>˚C</a:t>
            </a:r>
            <a:endParaRPr dirty="0"/>
          </a:p>
          <a:p>
            <a:r>
              <a:rPr lang="en-US" spc="-1" dirty="0" err="1" smtClean="0">
                <a:latin typeface="Arial"/>
              </a:rPr>
              <a:t>d</a:t>
            </a:r>
            <a:r>
              <a:rPr lang="en-US" sz="1800" spc="-1" dirty="0" err="1" smtClean="0">
                <a:latin typeface="Arial"/>
              </a:rPr>
              <a:t>T</a:t>
            </a:r>
            <a:r>
              <a:rPr lang="en-US" sz="1800" spc="-1" dirty="0" smtClean="0">
                <a:latin typeface="Arial"/>
              </a:rPr>
              <a:t>/</a:t>
            </a:r>
            <a:r>
              <a:rPr lang="en-US" sz="1800" spc="-1" dirty="0" err="1" smtClean="0">
                <a:latin typeface="Arial"/>
              </a:rPr>
              <a:t>dt</a:t>
            </a:r>
            <a:r>
              <a:rPr lang="en-US" sz="1800" spc="-1" dirty="0" smtClean="0">
                <a:latin typeface="Arial"/>
              </a:rPr>
              <a:t> </a:t>
            </a:r>
            <a:r>
              <a:rPr lang="en-US" sz="1800" spc="-1">
                <a:latin typeface="Arial"/>
              </a:rPr>
              <a:t>= </a:t>
            </a:r>
            <a:r>
              <a:rPr lang="en-US" sz="1800" spc="-1" smtClean="0">
                <a:latin typeface="Arial"/>
              </a:rPr>
              <a:t>-0.01 </a:t>
            </a:r>
            <a:r>
              <a:rPr lang="en-US" sz="1800" spc="-1" dirty="0" smtClean="0">
                <a:latin typeface="Arial"/>
              </a:rPr>
              <a:t>˚C/</a:t>
            </a:r>
            <a:r>
              <a:rPr lang="en-US" sz="1800" spc="-1" dirty="0" err="1" smtClean="0">
                <a:latin typeface="Arial"/>
              </a:rPr>
              <a:t>ms</a:t>
            </a:r>
            <a:endParaRPr dirty="0"/>
          </a:p>
          <a:p>
            <a:r>
              <a:rPr lang="en-US" sz="1800" spc="-1" dirty="0" smtClean="0">
                <a:latin typeface="Arial"/>
              </a:rPr>
              <a:t>By </a:t>
            </a:r>
            <a:r>
              <a:rPr lang="en-US" sz="1800" spc="-1" dirty="0" err="1" smtClean="0">
                <a:latin typeface="Arial"/>
              </a:rPr>
              <a:t>BlackBody</a:t>
            </a:r>
            <a:r>
              <a:rPr lang="en-US" sz="1800" spc="-1" dirty="0" smtClean="0">
                <a:latin typeface="Arial"/>
              </a:rPr>
              <a:t> </a:t>
            </a:r>
            <a:r>
              <a:rPr lang="en-US" sz="1800" spc="-1" dirty="0">
                <a:latin typeface="Arial"/>
              </a:rPr>
              <a:t>radiation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182880" y="1828800"/>
            <a:ext cx="4629960" cy="4114800"/>
          </a:xfrm>
          <a:prstGeom prst="rect">
            <a:avLst/>
          </a:prstGeom>
          <a:ln>
            <a:noFill/>
          </a:ln>
        </p:spPr>
      </p:pic>
      <p:pic>
        <p:nvPicPr>
          <p:cNvPr id="166" name="Picture 165"/>
          <p:cNvPicPr/>
          <p:nvPr/>
        </p:nvPicPr>
        <p:blipFill>
          <a:blip r:embed="rId3"/>
          <a:stretch/>
        </p:blipFill>
        <p:spPr>
          <a:xfrm>
            <a:off x="4812840" y="1828800"/>
            <a:ext cx="5087160" cy="4114800"/>
          </a:xfrm>
          <a:prstGeom prst="rect">
            <a:avLst/>
          </a:prstGeom>
          <a:ln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731520" y="6126840"/>
            <a:ext cx="30322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Diri 25</a:t>
            </a:r>
            <a:endParaRPr/>
          </a:p>
          <a:p>
            <a:r>
              <a:rPr lang="en-US" sz="1800" spc="-1">
                <a:latin typeface="Arial"/>
              </a:rPr>
              <a:t>Initial temp = 25</a:t>
            </a:r>
            <a:endParaRPr/>
          </a:p>
          <a:p>
            <a:r>
              <a:rPr lang="en-US" sz="1800" spc="-1">
                <a:latin typeface="Arial"/>
              </a:rPr>
              <a:t>Neumann 0</a:t>
            </a:r>
            <a:endParaRPr/>
          </a:p>
          <a:p>
            <a:r>
              <a:rPr lang="en-US" sz="1800" spc="-1">
                <a:latin typeface="Arial"/>
              </a:rPr>
              <a:t>Power 16mA*2.5V = 40 mW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0" y="3749040"/>
            <a:ext cx="4846320" cy="3904200"/>
          </a:xfrm>
          <a:prstGeom prst="rect">
            <a:avLst/>
          </a:prstGeom>
          <a:ln>
            <a:noFill/>
          </a:ln>
        </p:spPr>
      </p:pic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4853160" y="1920240"/>
            <a:ext cx="5113800" cy="388512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4"/>
          <a:stretch/>
        </p:blipFill>
        <p:spPr>
          <a:xfrm>
            <a:off x="0" y="91440"/>
            <a:ext cx="4846320" cy="365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14400" y="1645920"/>
            <a:ext cx="5380560" cy="4342320"/>
          </a:xfrm>
          <a:prstGeom prst="rect">
            <a:avLst/>
          </a:prstGeom>
          <a:ln>
            <a:noFill/>
          </a:ln>
        </p:spPr>
      </p:pic>
      <p:pic>
        <p:nvPicPr>
          <p:cNvPr id="174" name="Picture 173"/>
          <p:cNvPicPr/>
          <p:nvPr/>
        </p:nvPicPr>
        <p:blipFill>
          <a:blip r:embed="rId3"/>
          <a:stretch/>
        </p:blipFill>
        <p:spPr>
          <a:xfrm>
            <a:off x="5212080" y="1635480"/>
            <a:ext cx="5380560" cy="4342320"/>
          </a:xfrm>
          <a:prstGeom prst="rect">
            <a:avLst/>
          </a:prstGeom>
          <a:ln>
            <a:noFill/>
          </a:ln>
        </p:spPr>
      </p:pic>
      <p:sp>
        <p:nvSpPr>
          <p:cNvPr id="175" name="TextShape 2"/>
          <p:cNvSpPr txBox="1"/>
          <p:nvPr/>
        </p:nvSpPr>
        <p:spPr>
          <a:xfrm>
            <a:off x="731520" y="6127200"/>
            <a:ext cx="52999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 dirty="0" err="1">
                <a:latin typeface="Arial"/>
              </a:rPr>
              <a:t>Diri</a:t>
            </a:r>
            <a:r>
              <a:rPr lang="en-US" sz="1800" spc="-1" dirty="0">
                <a:latin typeface="Arial"/>
              </a:rPr>
              <a:t> 25</a:t>
            </a:r>
            <a:endParaRPr dirty="0"/>
          </a:p>
          <a:p>
            <a:r>
              <a:rPr lang="en-US" sz="1800" spc="-1" dirty="0">
                <a:latin typeface="Arial"/>
              </a:rPr>
              <a:t>Initial temp = 25</a:t>
            </a:r>
            <a:endParaRPr dirty="0"/>
          </a:p>
          <a:p>
            <a:r>
              <a:rPr lang="en-US" sz="1800" spc="-1" dirty="0">
                <a:latin typeface="Arial"/>
              </a:rPr>
              <a:t>Neumann 0</a:t>
            </a:r>
            <a:endParaRPr dirty="0"/>
          </a:p>
          <a:p>
            <a:r>
              <a:rPr lang="en-US" sz="1800" spc="-1" dirty="0">
                <a:latin typeface="Arial"/>
              </a:rPr>
              <a:t>10% of Input Power 16mA*2.5V = 40 </a:t>
            </a:r>
            <a:r>
              <a:rPr lang="en-US" sz="1800" spc="-1" dirty="0" err="1">
                <a:latin typeface="Arial"/>
              </a:rPr>
              <a:t>mW</a:t>
            </a:r>
            <a:r>
              <a:rPr lang="en-US" sz="1800" spc="-1" dirty="0">
                <a:latin typeface="Arial"/>
              </a:rPr>
              <a:t>  = 4 </a:t>
            </a:r>
            <a:r>
              <a:rPr lang="en-US" sz="1800" spc="-1" dirty="0" err="1">
                <a:latin typeface="Arial"/>
              </a:rPr>
              <a:t>mW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5213160" y="3629880"/>
            <a:ext cx="5028120" cy="3913920"/>
          </a:xfrm>
          <a:prstGeom prst="rect">
            <a:avLst/>
          </a:prstGeom>
          <a:ln>
            <a:noFill/>
          </a:ln>
        </p:spPr>
      </p:pic>
      <p:pic>
        <p:nvPicPr>
          <p:cNvPr id="178" name="Picture 177"/>
          <p:cNvPicPr/>
          <p:nvPr/>
        </p:nvPicPr>
        <p:blipFill>
          <a:blip r:embed="rId3"/>
          <a:stretch/>
        </p:blipFill>
        <p:spPr>
          <a:xfrm>
            <a:off x="182880" y="2011680"/>
            <a:ext cx="5066280" cy="387576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4"/>
          <a:stretch/>
        </p:blipFill>
        <p:spPr>
          <a:xfrm>
            <a:off x="5212080" y="-274320"/>
            <a:ext cx="5208840" cy="390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4937760" y="3749040"/>
            <a:ext cx="4896360" cy="3854520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365760" y="1934640"/>
            <a:ext cx="4480560" cy="373464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4"/>
          <a:stretch/>
        </p:blipFill>
        <p:spPr>
          <a:xfrm>
            <a:off x="4937760" y="-91440"/>
            <a:ext cx="4896360" cy="384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With blackbody radiation decay and newtons convection decay</a:t>
            </a:r>
            <a:endParaRPr/>
          </a:p>
        </p:txBody>
      </p:sp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-34920" y="1920240"/>
            <a:ext cx="5247000" cy="4313880"/>
          </a:xfrm>
          <a:prstGeom prst="rect">
            <a:avLst/>
          </a:prstGeom>
          <a:ln>
            <a:noFill/>
          </a:ln>
        </p:spPr>
      </p:pic>
      <p:pic>
        <p:nvPicPr>
          <p:cNvPr id="186" name="Picture 185"/>
          <p:cNvPicPr/>
          <p:nvPr/>
        </p:nvPicPr>
        <p:blipFill>
          <a:blip r:embed="rId3"/>
          <a:stretch/>
        </p:blipFill>
        <p:spPr>
          <a:xfrm>
            <a:off x="5105160" y="1904040"/>
            <a:ext cx="5247000" cy="43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03040"/>
            <a:ext cx="9071640" cy="62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Without Neumann</a:t>
            </a:r>
            <a:endParaRPr/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>
            <a:off x="548640" y="1049400"/>
            <a:ext cx="4017960" cy="306540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4923720" y="1100160"/>
            <a:ext cx="4128840" cy="301464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/>
        </p:blipFill>
        <p:spPr>
          <a:xfrm>
            <a:off x="2813400" y="4297680"/>
            <a:ext cx="3953160" cy="317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91440" y="229680"/>
            <a:ext cx="4206240" cy="3245040"/>
          </a:xfrm>
          <a:prstGeom prst="rect">
            <a:avLst/>
          </a:prstGeom>
          <a:ln>
            <a:noFill/>
          </a:ln>
        </p:spPr>
      </p:pic>
      <p:pic>
        <p:nvPicPr>
          <p:cNvPr id="189" name="Picture 188"/>
          <p:cNvPicPr/>
          <p:nvPr/>
        </p:nvPicPr>
        <p:blipFill>
          <a:blip r:embed="rId3"/>
          <a:stretch/>
        </p:blipFill>
        <p:spPr>
          <a:xfrm>
            <a:off x="4079700" y="572760"/>
            <a:ext cx="4294249" cy="3173400"/>
          </a:xfrm>
          <a:prstGeom prst="rect">
            <a:avLst/>
          </a:prstGeom>
          <a:ln>
            <a:noFill/>
          </a:ln>
        </p:spPr>
      </p:pic>
      <p:pic>
        <p:nvPicPr>
          <p:cNvPr id="190" name="Picture 189"/>
          <p:cNvPicPr/>
          <p:nvPr/>
        </p:nvPicPr>
        <p:blipFill>
          <a:blip r:embed="rId4"/>
          <a:stretch/>
        </p:blipFill>
        <p:spPr>
          <a:xfrm>
            <a:off x="4079700" y="3746160"/>
            <a:ext cx="4294249" cy="31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57" name="Picture 56"/>
          <p:cNvPicPr/>
          <p:nvPr/>
        </p:nvPicPr>
        <p:blipFill>
          <a:blip r:embed="rId2"/>
          <a:stretch/>
        </p:blipFill>
        <p:spPr>
          <a:xfrm>
            <a:off x="2026080" y="2094840"/>
            <a:ext cx="5380560" cy="458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12600" y="182880"/>
            <a:ext cx="4833720" cy="3840480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3"/>
          <a:stretch/>
        </p:blipFill>
        <p:spPr>
          <a:xfrm>
            <a:off x="5303520" y="182880"/>
            <a:ext cx="4572000" cy="3840480"/>
          </a:xfrm>
          <a:prstGeom prst="rect">
            <a:avLst/>
          </a:prstGeom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4"/>
          <a:stretch/>
        </p:blipFill>
        <p:spPr>
          <a:xfrm>
            <a:off x="2165400" y="4114800"/>
            <a:ext cx="4235400" cy="320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48640" y="2194560"/>
            <a:ext cx="5494680" cy="4475520"/>
          </a:xfrm>
          <a:prstGeom prst="rect">
            <a:avLst/>
          </a:prstGeom>
          <a:ln>
            <a:noFill/>
          </a:ln>
        </p:spPr>
      </p:pic>
      <p:sp>
        <p:nvSpPr>
          <p:cNvPr id="66" name="TextShape 2"/>
          <p:cNvSpPr txBox="1"/>
          <p:nvPr/>
        </p:nvSpPr>
        <p:spPr>
          <a:xfrm>
            <a:off x="7040880" y="2834640"/>
            <a:ext cx="24102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D_LED = 3.1e-5 m2/s</a:t>
            </a:r>
            <a:endParaRPr/>
          </a:p>
          <a:p>
            <a:r>
              <a:rPr lang="en-US" sz="1800" spc="-1">
                <a:latin typeface="Arial"/>
              </a:rPr>
              <a:t>D_LF = 3.4e-7 m2/s</a:t>
            </a:r>
            <a:endParaRPr/>
          </a:p>
          <a:p>
            <a:r>
              <a:rPr lang="en-US" sz="1800" spc="-1">
                <a:latin typeface="Arial"/>
              </a:rPr>
              <a:t>D_IMS = 1.2 e-5 m2/s</a:t>
            </a:r>
            <a:endParaRPr/>
          </a:p>
        </p:txBody>
      </p:sp>
      <p:sp>
        <p:nvSpPr>
          <p:cNvPr id="67" name="TextShape 3"/>
          <p:cNvSpPr txBox="1"/>
          <p:nvPr/>
        </p:nvSpPr>
        <p:spPr>
          <a:xfrm>
            <a:off x="1005840" y="6804360"/>
            <a:ext cx="4048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Arial"/>
              </a:rPr>
              <a:t>Dirichlet = 25 C at the bottom</a:t>
            </a:r>
            <a:endParaRPr/>
          </a:p>
          <a:p>
            <a:r>
              <a:rPr lang="en-US" sz="1800" spc="-1">
                <a:latin typeface="Arial"/>
              </a:rPr>
              <a:t>Every other wall is Neumann du/dt = 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274320" y="457200"/>
            <a:ext cx="3383280" cy="3017520"/>
          </a:xfrm>
          <a:prstGeom prst="rect">
            <a:avLst/>
          </a:prstGeom>
          <a:ln>
            <a:noFill/>
          </a:ln>
        </p:spPr>
      </p:pic>
      <p:pic>
        <p:nvPicPr>
          <p:cNvPr id="70" name="Picture 69"/>
          <p:cNvPicPr/>
          <p:nvPr/>
        </p:nvPicPr>
        <p:blipFill>
          <a:blip r:embed="rId3"/>
          <a:stretch/>
        </p:blipFill>
        <p:spPr>
          <a:xfrm>
            <a:off x="5120640" y="4663440"/>
            <a:ext cx="3200400" cy="27763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4"/>
          <a:stretch/>
        </p:blipFill>
        <p:spPr>
          <a:xfrm>
            <a:off x="822960" y="4114800"/>
            <a:ext cx="3291840" cy="265176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5"/>
          <a:stretch/>
        </p:blipFill>
        <p:spPr>
          <a:xfrm>
            <a:off x="5007240" y="914400"/>
            <a:ext cx="3130920" cy="252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335</Words>
  <Application>Microsoft Macintosh PowerPoint</Application>
  <PresentationFormat>Custom</PresentationFormat>
  <Paragraphs>74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DejaVu Sans</vt:lpstr>
      <vt:lpstr>StarSymbol</vt:lpstr>
      <vt:lpstr>Symbol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 Lose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Marzuk Kamal</cp:lastModifiedBy>
  <cp:revision>76</cp:revision>
  <dcterms:created xsi:type="dcterms:W3CDTF">2015-10-13T14:14:08Z</dcterms:created>
  <dcterms:modified xsi:type="dcterms:W3CDTF">2015-10-24T00:37:52Z</dcterms:modified>
  <dc:language>en-US</dc:language>
</cp:coreProperties>
</file>