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4660"/>
  </p:normalViewPr>
  <p:slideViewPr>
    <p:cSldViewPr>
      <p:cViewPr varScale="1">
        <p:scale>
          <a:sx n="69" d="100"/>
          <a:sy n="69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5A25-E626-4669-829E-F42E9669ABC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01130-A120-4A2B-9297-30FB263DA3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2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89BEE-BE74-4A2F-A456-81CDB0A494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64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88B8-CCC2-4DDD-A484-407C7DECC13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0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A7EB9-CA91-2845-BFF0-874F138816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5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89BEE-BE74-4A2F-A456-81CDB0A494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6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634nm  593nm  520nm  448nm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45D1D-645A-4E19-8E01-CDB0E5EE377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258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88B8-CCC2-4DDD-A484-407C7DECC13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03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88B8-CCC2-4DDD-A484-407C7DECC13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03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[u(</a:t>
            </a:r>
            <a:r>
              <a:rPr lang="fr-FR" dirty="0" err="1" smtClean="0"/>
              <a:t>r+dx,t</a:t>
            </a:r>
            <a:r>
              <a:rPr lang="fr-FR" dirty="0" smtClean="0"/>
              <a:t>)+u(</a:t>
            </a:r>
            <a:r>
              <a:rPr lang="fr-FR" dirty="0" err="1" smtClean="0"/>
              <a:t>r-dx,t</a:t>
            </a:r>
            <a:r>
              <a:rPr lang="fr-FR" dirty="0" smtClean="0"/>
              <a:t>) + u(</a:t>
            </a:r>
            <a:r>
              <a:rPr lang="fr-FR" dirty="0" err="1" smtClean="0"/>
              <a:t>r+dy,t</a:t>
            </a:r>
            <a:r>
              <a:rPr lang="fr-FR" dirty="0" smtClean="0"/>
              <a:t>)</a:t>
            </a:r>
            <a:r>
              <a:rPr lang="fr-FR" baseline="0" dirty="0" smtClean="0"/>
              <a:t>+u(r-</a:t>
            </a:r>
            <a:r>
              <a:rPr lang="fr-FR" baseline="0" dirty="0" err="1" smtClean="0"/>
              <a:t>dy,t</a:t>
            </a:r>
            <a:r>
              <a:rPr lang="fr-FR" baseline="0" dirty="0" smtClean="0"/>
              <a:t>) + u(</a:t>
            </a:r>
            <a:r>
              <a:rPr lang="fr-FR" baseline="0" dirty="0" err="1" smtClean="0"/>
              <a:t>r+dz,t</a:t>
            </a:r>
            <a:r>
              <a:rPr lang="fr-FR" baseline="0" dirty="0" smtClean="0"/>
              <a:t>)-u(</a:t>
            </a:r>
            <a:r>
              <a:rPr lang="fr-FR" baseline="0" dirty="0" err="1" smtClean="0"/>
              <a:t>r-dz,t</a:t>
            </a:r>
            <a:r>
              <a:rPr lang="fr-FR" baseline="0" dirty="0" smtClean="0"/>
              <a:t>) -6u(</a:t>
            </a:r>
            <a:r>
              <a:rPr lang="fr-FR" baseline="0" dirty="0" err="1" smtClean="0"/>
              <a:t>r,t</a:t>
            </a:r>
            <a:r>
              <a:rPr lang="fr-FR" baseline="0" dirty="0" smtClean="0"/>
              <a:t>)]/dx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88B8-CCC2-4DDD-A484-407C7DECC13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0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88B8-CCC2-4DDD-A484-407C7DECC13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0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88B8-CCC2-4DDD-A484-407C7DECC13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0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CBC-FEA7-4EC8-BC1D-6E5A52E5C33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95F7-2BC6-471A-80B2-741CCBB273E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CBC-FEA7-4EC8-BC1D-6E5A52E5C33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95F7-2BC6-471A-80B2-741CCBB273E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CBC-FEA7-4EC8-BC1D-6E5A52E5C33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95F7-2BC6-471A-80B2-741CCBB273E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6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CBC-FEA7-4EC8-BC1D-6E5A52E5C33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95F7-2BC6-471A-80B2-741CCBB273E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6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CBC-FEA7-4EC8-BC1D-6E5A52E5C33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95F7-2BC6-471A-80B2-741CCBB273E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4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CBC-FEA7-4EC8-BC1D-6E5A52E5C33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95F7-2BC6-471A-80B2-741CCBB273E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1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CBC-FEA7-4EC8-BC1D-6E5A52E5C33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95F7-2BC6-471A-80B2-741CCBB273E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CBC-FEA7-4EC8-BC1D-6E5A52E5C33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95F7-2BC6-471A-80B2-741CCBB273E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CBC-FEA7-4EC8-BC1D-6E5A52E5C33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95F7-2BC6-471A-80B2-741CCBB273E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CBC-FEA7-4EC8-BC1D-6E5A52E5C33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95F7-2BC6-471A-80B2-741CCBB273E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2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CBC-FEA7-4EC8-BC1D-6E5A52E5C33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95F7-2BC6-471A-80B2-741CCBB273E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3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3CBC-FEA7-4EC8-BC1D-6E5A52E5C33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E95F7-2BC6-471A-80B2-741CCBB273E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4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gif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6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7.jpe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png"/><Relationship Id="rId12" Type="http://schemas.openxmlformats.org/officeDocument/2006/relationships/image" Target="../media/image26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4.jpeg"/><Relationship Id="rId4" Type="http://schemas.openxmlformats.org/officeDocument/2006/relationships/image" Target="../media/image20.png"/><Relationship Id="rId9" Type="http://schemas.openxmlformats.org/officeDocument/2006/relationships/image" Target="../media/image23.jpeg"/><Relationship Id="rId14" Type="http://schemas.openxmlformats.org/officeDocument/2006/relationships/image" Target="../media/image28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en.wikipedia.org/wiki/Alternating_direction_implicit_method" TargetMode="External"/><Relationship Id="rId3" Type="http://schemas.openxmlformats.org/officeDocument/2006/relationships/hyperlink" Target="http://en.wikipedia.org/wiki/Finite_difference_method" TargetMode="External"/><Relationship Id="rId7" Type="http://schemas.openxmlformats.org/officeDocument/2006/relationships/hyperlink" Target="http://en.wikipedia.org/wiki/FTCS_scheme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pedia.org/wiki/Partial_differential_equation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://en.wikipedia.org/wiki/Courant-Friedrichs-Lewy_condition" TargetMode="External"/><Relationship Id="rId15" Type="http://schemas.openxmlformats.org/officeDocument/2006/relationships/hyperlink" Target="http://www.math.chalmers.se/~mohammad/teaching/PDEbok/Draft_I+II.pdf" TargetMode="External"/><Relationship Id="rId10" Type="http://schemas.openxmlformats.org/officeDocument/2006/relationships/hyperlink" Target="http://en.wikipedia.org/wiki/Implicit_method" TargetMode="External"/><Relationship Id="rId4" Type="http://schemas.openxmlformats.org/officeDocument/2006/relationships/hyperlink" Target="http://www.nada.kth.se/~jjalap/numme/FDheat.pdf" TargetMode="External"/><Relationship Id="rId9" Type="http://schemas.openxmlformats.org/officeDocument/2006/relationships/image" Target="../media/image30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1.png"/><Relationship Id="rId13" Type="http://schemas.openxmlformats.org/officeDocument/2006/relationships/hyperlink" Target="http://fr.wikipedia.org/wiki/%C3%89quation_de_Schr%C3%B6dinger" TargetMode="External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png"/><Relationship Id="rId12" Type="http://schemas.openxmlformats.org/officeDocument/2006/relationships/hyperlink" Target="http://fr.wikipedia.org/wiki/M%C3%A9canique_quantique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750.png"/><Relationship Id="rId4" Type="http://schemas.openxmlformats.org/officeDocument/2006/relationships/image" Target="../media/image20.png"/><Relationship Id="rId9" Type="http://schemas.openxmlformats.org/officeDocument/2006/relationships/image" Target="../media/image17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2.png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image" Target="../media/image43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42.png"/><Relationship Id="rId4" Type="http://schemas.openxmlformats.org/officeDocument/2006/relationships/image" Target="../media/image40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" t="5546" r="1981" b="35081"/>
          <a:stretch/>
        </p:blipFill>
        <p:spPr bwMode="auto">
          <a:xfrm>
            <a:off x="490269" y="2438400"/>
            <a:ext cx="8163462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 descr="C:\Users\asus\Desktop\Herry\照片\20130111_172727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64" r="56818" b="24106"/>
          <a:stretch/>
        </p:blipFill>
        <p:spPr bwMode="auto">
          <a:xfrm>
            <a:off x="670548" y="4599584"/>
            <a:ext cx="1743612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asus\Desktop\Herry\照片\output\ES-SAYLPN10.bmp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916" y="4599584"/>
            <a:ext cx="1944089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3518678" y="6211669"/>
            <a:ext cx="221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/>
            <a:r>
              <a:rPr lang="en-US" altLang="zh-TW" dirty="0" smtClean="0">
                <a:latin typeface="Cambria" pitchFamily="18" charset="0"/>
              </a:rPr>
              <a:t>Chips </a:t>
            </a:r>
            <a:r>
              <a:rPr lang="en-US" altLang="zh-TW" u="sng" dirty="0" smtClean="0">
                <a:latin typeface="Cambria" pitchFamily="18" charset="0"/>
              </a:rPr>
              <a:t>220x220µm</a:t>
            </a:r>
          </a:p>
          <a:p>
            <a:pPr algn="ctr"/>
            <a:r>
              <a:rPr lang="en-US" altLang="zh-TW" u="sng" dirty="0" smtClean="0">
                <a:latin typeface="Cambria" pitchFamily="18" charset="0"/>
              </a:rPr>
              <a:t>Side</a:t>
            </a:r>
            <a:r>
              <a:rPr lang="en-US" altLang="zh-TW" dirty="0" smtClean="0">
                <a:latin typeface="Cambria" pitchFamily="18" charset="0"/>
              </a:rPr>
              <a:t> bounding</a:t>
            </a:r>
            <a:endParaRPr lang="zh-TW" altLang="en-US" dirty="0">
              <a:latin typeface="Cambria" pitchFamily="18" charset="0"/>
            </a:endParaRPr>
          </a:p>
        </p:txBody>
      </p:sp>
      <p:sp>
        <p:nvSpPr>
          <p:cNvPr id="18" name="文字方塊 16"/>
          <p:cNvSpPr txBox="1"/>
          <p:nvPr/>
        </p:nvSpPr>
        <p:spPr>
          <a:xfrm>
            <a:off x="216875" y="6154064"/>
            <a:ext cx="2650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/>
            <a:r>
              <a:rPr lang="en-US" altLang="zh-TW" dirty="0" smtClean="0">
                <a:latin typeface="Cambria" pitchFamily="18" charset="0"/>
              </a:rPr>
              <a:t>Lead Frame with</a:t>
            </a:r>
          </a:p>
          <a:p>
            <a:pPr algn="ctr"/>
            <a:r>
              <a:rPr lang="en-US" altLang="zh-TW" dirty="0">
                <a:latin typeface="Cambria" pitchFamily="18" charset="0"/>
              </a:rPr>
              <a:t>i</a:t>
            </a:r>
            <a:r>
              <a:rPr lang="en-US" altLang="zh-TW" dirty="0" smtClean="0">
                <a:latin typeface="Cambria" pitchFamily="18" charset="0"/>
              </a:rPr>
              <a:t>ndividual chip contro</a:t>
            </a:r>
            <a:r>
              <a:rPr lang="en-US" altLang="zh-TW" dirty="0">
                <a:latin typeface="Cambria" pitchFamily="18" charset="0"/>
              </a:rPr>
              <a:t>l</a:t>
            </a:r>
            <a:endParaRPr lang="zh-TW" altLang="en-US" dirty="0">
              <a:latin typeface="Cambria" pitchFamily="18" charset="0"/>
            </a:endParaRPr>
          </a:p>
        </p:txBody>
      </p:sp>
      <p:pic>
        <p:nvPicPr>
          <p:cNvPr id="3079" name="Picture 7" descr="http://img1.cna.com.tw/Eng/WebEngPhotos/CEP/20130212/201302120008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99584"/>
            <a:ext cx="2072639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16"/>
          <p:cNvSpPr txBox="1"/>
          <p:nvPr/>
        </p:nvSpPr>
        <p:spPr>
          <a:xfrm>
            <a:off x="6528960" y="6431063"/>
            <a:ext cx="221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/>
            <a:r>
              <a:rPr lang="en-US" altLang="zh-TW" dirty="0" smtClean="0">
                <a:latin typeface="Cambria" pitchFamily="18" charset="0"/>
              </a:rPr>
              <a:t>IC process</a:t>
            </a:r>
            <a:endParaRPr lang="zh-TW" altLang="en-US" dirty="0">
              <a:latin typeface="Cambria" pitchFamily="18" charset="0"/>
            </a:endParaRPr>
          </a:p>
        </p:txBody>
      </p:sp>
      <p:pic>
        <p:nvPicPr>
          <p:cNvPr id="3081" name="Picture 9" descr="http://upload.wikimedia.org/wikipedia/commons/thumb/3/3e/DIP_Cross-section.svg/220px-DIP_Cross-section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493" y="5211396"/>
            <a:ext cx="1374796" cy="109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>
            <a:grpSpLocks noChangeAspect="1"/>
          </p:cNvGrpSpPr>
          <p:nvPr/>
        </p:nvGrpSpPr>
        <p:grpSpPr>
          <a:xfrm flipH="1">
            <a:off x="2140534" y="895941"/>
            <a:ext cx="3799296" cy="1143000"/>
            <a:chOff x="3472425" y="5013176"/>
            <a:chExt cx="5492063" cy="1652261"/>
          </a:xfrm>
        </p:grpSpPr>
        <p:pic>
          <p:nvPicPr>
            <p:cNvPr id="14" name="Picture 13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425" y="5013176"/>
              <a:ext cx="2979551" cy="16522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</p:pic>
        <p:pic>
          <p:nvPicPr>
            <p:cNvPr id="20" name="Picture 2" descr="C:\Users\mejdi\Desktop\LO Rush\eprom-chip-integrated-circuit-memory-ic-md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585" y="5136698"/>
              <a:ext cx="1718903" cy="1340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6444208" y="5013176"/>
              <a:ext cx="1692696" cy="603918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444208" y="5761110"/>
              <a:ext cx="1620688" cy="90432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itle 1"/>
          <p:cNvSpPr txBox="1">
            <a:spLocks/>
          </p:cNvSpPr>
          <p:nvPr/>
        </p:nvSpPr>
        <p:spPr>
          <a:xfrm>
            <a:off x="3412" y="7961"/>
            <a:ext cx="9140588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altLang="zh-HK" sz="3200" b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PROTO2013 – LSD 2.x</a:t>
            </a:r>
            <a:endParaRPr lang="zh-HK" altLang="en-US" sz="3200" b="1" dirty="0">
              <a:solidFill>
                <a:schemeClr val="accent1">
                  <a:lumMod val="7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6200" y="609600"/>
            <a:ext cx="88392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3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78" y="269750"/>
            <a:ext cx="7596336" cy="338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91880" y="3663831"/>
            <a:ext cx="4130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http://www.ioffe.ru/SVA/NSM/Semicond/</a:t>
            </a:r>
          </a:p>
        </p:txBody>
      </p:sp>
      <p:pic>
        <p:nvPicPr>
          <p:cNvPr id="8196" name="Picture 4" descr="http://www.ioffe.ru/SVA/NSM/images/ptilgo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69750"/>
            <a:ext cx="2592793" cy="121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14" y="4198226"/>
            <a:ext cx="4212456" cy="254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34384"/>
            <a:ext cx="4212456" cy="250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Connecteur droit 3"/>
          <p:cNvCxnSpPr/>
          <p:nvPr/>
        </p:nvCxnSpPr>
        <p:spPr>
          <a:xfrm>
            <a:off x="0" y="403316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122" y="269750"/>
            <a:ext cx="5839006" cy="260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 descr="http://www.ioffe.ru/SVA/NSM/images/ptilgo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524"/>
            <a:ext cx="2592793" cy="121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14" y="4198226"/>
            <a:ext cx="4212456" cy="254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34384"/>
            <a:ext cx="4212456" cy="250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Connecteur droit 3"/>
          <p:cNvCxnSpPr/>
          <p:nvPr/>
        </p:nvCxnSpPr>
        <p:spPr>
          <a:xfrm>
            <a:off x="0" y="403316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F:\DCIM\100OLYMP\PB28817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r="13259" b="3317"/>
          <a:stretch/>
        </p:blipFill>
        <p:spPr bwMode="auto">
          <a:xfrm>
            <a:off x="312672" y="1570547"/>
            <a:ext cx="2459128" cy="237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563888" y="315426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" pitchFamily="18" charset="0"/>
              </a:rPr>
              <a:t>τ</a:t>
            </a:r>
            <a:r>
              <a:rPr lang="en-US" dirty="0" smtClean="0">
                <a:latin typeface="Cambria" pitchFamily="18" charset="0"/>
              </a:rPr>
              <a:t>_</a:t>
            </a:r>
            <a:r>
              <a:rPr lang="en-US" dirty="0" err="1" smtClean="0">
                <a:latin typeface="Cambria" pitchFamily="18" charset="0"/>
              </a:rPr>
              <a:t>Th</a:t>
            </a:r>
            <a:r>
              <a:rPr lang="en-US" dirty="0" smtClean="0">
                <a:latin typeface="Cambria" pitchFamily="18" charset="0"/>
              </a:rPr>
              <a:t> ~1 – 0,1 </a:t>
            </a:r>
            <a:r>
              <a:rPr lang="en-US" dirty="0" err="1" smtClean="0">
                <a:latin typeface="Cambria" pitchFamily="18" charset="0"/>
              </a:rPr>
              <a:t>ms</a:t>
            </a:r>
            <a:endParaRPr lang="fr-FR" dirty="0">
              <a:latin typeface="Cambria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868144" y="315426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" pitchFamily="18" charset="0"/>
              </a:rPr>
              <a:t>Δ</a:t>
            </a:r>
            <a:r>
              <a:rPr lang="en-US" dirty="0" smtClean="0">
                <a:latin typeface="Cambria" pitchFamily="18" charset="0"/>
              </a:rPr>
              <a:t>T/</a:t>
            </a:r>
            <a:r>
              <a:rPr lang="el-GR" dirty="0" smtClean="0">
                <a:latin typeface="Cambria" pitchFamily="18" charset="0"/>
              </a:rPr>
              <a:t>Δ</a:t>
            </a:r>
            <a:r>
              <a:rPr lang="en-US" dirty="0" smtClean="0">
                <a:latin typeface="Cambria" pitchFamily="18" charset="0"/>
              </a:rPr>
              <a:t>t = 0,01 – 0,1 °C /</a:t>
            </a:r>
            <a:r>
              <a:rPr lang="en-US" dirty="0" err="1" smtClean="0">
                <a:latin typeface="Cambria" pitchFamily="18" charset="0"/>
              </a:rPr>
              <a:t>ms</a:t>
            </a:r>
            <a:endParaRPr lang="fr-FR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8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ambria" pitchFamily="18" charset="0"/>
              </a:rPr>
              <a:t>Le model de la Jonction PN: Fermi-Dirac Distribution </a:t>
            </a:r>
            <a:endParaRPr lang="fr-FR" b="1" dirty="0">
              <a:latin typeface="Cambria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14" y="848834"/>
            <a:ext cx="3148572" cy="105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5270"/>
            <a:ext cx="9144000" cy="441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2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EO\Pictures\IMG_15042014_1726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1" y="178569"/>
            <a:ext cx="8346198" cy="469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745" y="3467816"/>
            <a:ext cx="2280354" cy="3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 descr="http://www.efunda.com/formulae/heat_transfer/conduction/images/heat_eqn_grind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162908"/>
            <a:ext cx="19145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4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828" y="504922"/>
            <a:ext cx="9138172" cy="691830"/>
          </a:xfrm>
        </p:spPr>
        <p:txBody>
          <a:bodyPr>
            <a:normAutofit/>
          </a:bodyPr>
          <a:lstStyle/>
          <a:p>
            <a:r>
              <a:rPr lang="en-US" altLang="zh-HK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M1: Sourcing LSD</a:t>
            </a:r>
            <a:endParaRPr lang="zh-HK" altLang="en-US" sz="3600" dirty="0">
              <a:latin typeface="Verdana" pitchFamily="34" charset="0"/>
              <a:cs typeface="Verdan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88" y="326"/>
            <a:ext cx="9141411" cy="504000"/>
            <a:chOff x="2588" y="326"/>
            <a:chExt cx="9141411" cy="504000"/>
          </a:xfrm>
        </p:grpSpPr>
        <p:sp>
          <p:nvSpPr>
            <p:cNvPr id="5" name="Rectangle 4"/>
            <p:cNvSpPr/>
            <p:nvPr/>
          </p:nvSpPr>
          <p:spPr>
            <a:xfrm>
              <a:off x="2588" y="326"/>
              <a:ext cx="9141411" cy="5040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lumMod val="85000"/>
                    <a:lumOff val="15000"/>
                    <a:alpha val="70000"/>
                  </a:srgbClr>
                </a:gs>
                <a:gs pos="50000">
                  <a:srgbClr val="FFC000">
                    <a:alpha val="85000"/>
                    <a:lumMod val="95000"/>
                  </a:srgbClr>
                </a:gs>
                <a:gs pos="100000">
                  <a:srgbClr val="FFC000">
                    <a:alpha val="96000"/>
                    <a:lumMod val="58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HK" sz="3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Calibri" pitchFamily="34" charset="0"/>
                  <a:ea typeface="Segoe UI Symbol" pitchFamily="34" charset="0"/>
                  <a:cs typeface="Ebrima" pitchFamily="2" charset="0"/>
                </a:rPr>
                <a:t>CSCO</a:t>
              </a:r>
              <a:endParaRPr lang="zh-HK" alt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ea typeface="Arial Unicode MS" pitchFamily="34" charset="-120"/>
                <a:cs typeface="Ebrima" pitchFamily="2" charset="0"/>
              </a:endParaRPr>
            </a:p>
          </p:txBody>
        </p:sp>
        <p:pic>
          <p:nvPicPr>
            <p:cNvPr id="7" name="Picture 3" descr="C:\Users\USER\Documents\TAFF\Archinej Technology\COM\identity production\infography database\Untitled - Copy.png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3796" y="45212"/>
              <a:ext cx="807653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Capture d’écran 2014-04-15 à 15.03.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67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98" y="1015663"/>
            <a:ext cx="3056689" cy="175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268" y="1015663"/>
            <a:ext cx="3424332" cy="17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 descr="C:\Users\Archi\Desktop\R&amp;D running\Photos\Photo microsc uLA LO\capture1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t="6260" r="29608"/>
          <a:stretch/>
        </p:blipFill>
        <p:spPr bwMode="auto">
          <a:xfrm rot="10800000">
            <a:off x="7524329" y="3637082"/>
            <a:ext cx="15332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4626982" y="4107390"/>
            <a:ext cx="881122" cy="9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08104" y="4035218"/>
            <a:ext cx="979540" cy="721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mejdi\Desktop\R et D\PROTO2012\capture8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" t="19687" b="9063"/>
          <a:stretch/>
        </p:blipFill>
        <p:spPr bwMode="auto">
          <a:xfrm>
            <a:off x="35495" y="3637082"/>
            <a:ext cx="387789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126983" y="3063396"/>
            <a:ext cx="3652929" cy="429670"/>
            <a:chOff x="827584" y="5677246"/>
            <a:chExt cx="3119496" cy="42967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827584" y="6106916"/>
              <a:ext cx="31194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91792" y="5677246"/>
              <a:ext cx="7654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" pitchFamily="18" charset="0"/>
                </a:rPr>
                <a:t>20mm</a:t>
              </a:r>
              <a:endParaRPr lang="fr-FR" sz="2000" dirty="0">
                <a:latin typeface="Cambria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628052" y="3943290"/>
            <a:ext cx="1080121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250 µm</a:t>
            </a:r>
            <a:endParaRPr lang="fr-FR" sz="2000" dirty="0">
              <a:latin typeface="Cambria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89143" y="4456466"/>
            <a:ext cx="399281" cy="0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36230" y="3257490"/>
            <a:ext cx="1148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1.50 mm</a:t>
            </a:r>
            <a:endParaRPr lang="fr-FR" sz="2000" dirty="0">
              <a:latin typeface="Cambria" pitchFamily="18" charset="0"/>
            </a:endParaRPr>
          </a:p>
        </p:txBody>
      </p:sp>
      <p:pic>
        <p:nvPicPr>
          <p:cNvPr id="27" name="Picture 2" descr="C:\Users\Archi\Desktop\R&amp;D running\Photos\Photo microsc uLA LO\capture4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" t="1468" b="18995"/>
          <a:stretch/>
        </p:blipFill>
        <p:spPr bwMode="auto">
          <a:xfrm>
            <a:off x="4014866" y="3637082"/>
            <a:ext cx="342501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>
            <a:stCxn id="27" idx="1"/>
            <a:endCxn id="27" idx="3"/>
          </p:cNvCxnSpPr>
          <p:nvPr/>
        </p:nvCxnSpPr>
        <p:spPr>
          <a:xfrm>
            <a:off x="4014866" y="4717082"/>
            <a:ext cx="3425019" cy="0"/>
          </a:xfrm>
          <a:prstGeom prst="line">
            <a:avLst/>
          </a:prstGeom>
          <a:ln w="571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682616" y="3657600"/>
            <a:ext cx="1185528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18782" y="1307187"/>
            <a:ext cx="197856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D000"/>
                </a:solidFill>
                <a:latin typeface="Cambria" pitchFamily="18" charset="0"/>
              </a:rPr>
              <a:t>Simple concept</a:t>
            </a:r>
          </a:p>
          <a:p>
            <a:r>
              <a:rPr lang="en-US" sz="1500" b="1" dirty="0">
                <a:solidFill>
                  <a:srgbClr val="00D000"/>
                </a:solidFill>
                <a:latin typeface="Cambria" pitchFamily="18" charset="0"/>
              </a:rPr>
              <a:t>Easy </a:t>
            </a:r>
            <a:r>
              <a:rPr lang="en-US" sz="1500" b="1" dirty="0" smtClean="0">
                <a:solidFill>
                  <a:srgbClr val="00D000"/>
                </a:solidFill>
                <a:latin typeface="Cambria" pitchFamily="18" charset="0"/>
              </a:rPr>
              <a:t>production</a:t>
            </a:r>
            <a:endParaRPr lang="en-US" sz="1500" b="1" dirty="0" smtClean="0">
              <a:solidFill>
                <a:srgbClr val="FF0000"/>
              </a:solidFill>
              <a:latin typeface="Cambria" pitchFamily="18" charset="0"/>
            </a:endParaRPr>
          </a:p>
          <a:p>
            <a:r>
              <a:rPr lang="en-US" sz="1500" b="1" dirty="0" smtClean="0">
                <a:solidFill>
                  <a:srgbClr val="FF0000"/>
                </a:solidFill>
                <a:latin typeface="Cambria" pitchFamily="18" charset="0"/>
              </a:rPr>
              <a:t>Chip Spacing &gt; 1mm</a:t>
            </a:r>
          </a:p>
          <a:p>
            <a:r>
              <a:rPr lang="en-US" sz="1500" b="1" dirty="0" smtClean="0">
                <a:solidFill>
                  <a:srgbClr val="FF0000"/>
                </a:solidFill>
                <a:latin typeface="Cambria" pitchFamily="18" charset="0"/>
              </a:rPr>
              <a:t>Repeatability</a:t>
            </a:r>
          </a:p>
          <a:p>
            <a:r>
              <a:rPr lang="en-US" altLang="zh-CN" sz="1500" b="1" dirty="0" smtClean="0">
                <a:solidFill>
                  <a:srgbClr val="FF0000"/>
                </a:solidFill>
                <a:latin typeface="Cambria" pitchFamily="18" charset="0"/>
              </a:rPr>
              <a:t>Low IP control</a:t>
            </a:r>
            <a:endParaRPr lang="en-US" altLang="zh-CN" sz="15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85" t="27651" r="6223" b="31666"/>
          <a:stretch/>
        </p:blipFill>
        <p:spPr bwMode="auto">
          <a:xfrm>
            <a:off x="95798" y="5943600"/>
            <a:ext cx="3877056" cy="8378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3412" y="7961"/>
            <a:ext cx="9140588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altLang="zh-HK" sz="3200" b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PROTO2012 - LSD (v1.12)</a:t>
            </a:r>
            <a:endParaRPr lang="zh-HK" altLang="en-US" sz="3200" b="1" dirty="0">
              <a:solidFill>
                <a:schemeClr val="accent1">
                  <a:lumMod val="7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6200" y="609600"/>
            <a:ext cx="88392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µLSD v2.4</a:t>
            </a:r>
            <a:endParaRPr lang="fr-FR" b="1" dirty="0">
              <a:latin typeface="Cambria" pitchFamily="18" charset="0"/>
            </a:endParaRPr>
          </a:p>
        </p:txBody>
      </p:sp>
      <p:pic>
        <p:nvPicPr>
          <p:cNvPr id="3075" name="Picture 3" descr="G:\18-43-5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480" b="34687"/>
          <a:stretch/>
        </p:blipFill>
        <p:spPr bwMode="auto">
          <a:xfrm>
            <a:off x="4736580" y="4942450"/>
            <a:ext cx="4064462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:\18-33-3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74" r="28215" b="14840"/>
          <a:stretch/>
        </p:blipFill>
        <p:spPr bwMode="auto">
          <a:xfrm>
            <a:off x="27296" y="471621"/>
            <a:ext cx="3985147" cy="452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G:\18-34-2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010" y="826122"/>
            <a:ext cx="5081517" cy="381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31466" y="4191000"/>
            <a:ext cx="375473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00200" y="41910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7.6mm</a:t>
            </a:r>
            <a:endParaRPr lang="fr-FR" dirty="0">
              <a:latin typeface="Cambria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7632" y="2971800"/>
            <a:ext cx="2572768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71854" y="29718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5.2mm</a:t>
            </a:r>
            <a:endParaRPr lang="fr-FR" dirty="0">
              <a:latin typeface="Cambria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87504" y="3352800"/>
            <a:ext cx="475169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45789" y="336703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5.2mm</a:t>
            </a:r>
            <a:endParaRPr lang="fr-FR" dirty="0">
              <a:latin typeface="Cambria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78425" y="25908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368925" y="2209800"/>
            <a:ext cx="1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89725" y="2568575"/>
            <a:ext cx="1905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588250" y="2536825"/>
            <a:ext cx="1905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874000" y="2514600"/>
            <a:ext cx="1905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27138" y="1798766"/>
            <a:ext cx="8835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  <a:latin typeface="Cambria" pitchFamily="18" charset="0"/>
              </a:rPr>
              <a:t>0.42x0.75</a:t>
            </a:r>
            <a:endParaRPr lang="fr-FR" sz="1200" b="1" dirty="0">
              <a:solidFill>
                <a:srgbClr val="0070C0"/>
              </a:solidFill>
              <a:latin typeface="Cambria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43187" y="1942326"/>
            <a:ext cx="8835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Cambria" pitchFamily="18" charset="0"/>
              </a:rPr>
              <a:t>0.22x0.22</a:t>
            </a:r>
            <a:endParaRPr lang="fr-FR" sz="1200" b="1" dirty="0">
              <a:solidFill>
                <a:srgbClr val="00B050"/>
              </a:solidFill>
              <a:latin typeface="Cambri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41712" y="1980426"/>
            <a:ext cx="8835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0.22x0.22</a:t>
            </a:r>
            <a:endParaRPr lang="fr-FR" sz="1200" b="1" dirty="0">
              <a:solidFill>
                <a:schemeClr val="accent6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88250" y="2731691"/>
            <a:ext cx="8835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ambria" pitchFamily="18" charset="0"/>
              </a:rPr>
              <a:t>0.22x0.22</a:t>
            </a:r>
            <a:endParaRPr lang="fr-FR" sz="12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4055" y="531713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h≈0.22</a:t>
            </a:r>
            <a:endParaRPr lang="fr-FR" b="1" dirty="0">
              <a:latin typeface="Cambria" pitchFamily="18" charset="0"/>
            </a:endParaRPr>
          </a:p>
        </p:txBody>
      </p:sp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52859"/>
              </p:ext>
            </p:extLst>
          </p:nvPr>
        </p:nvGraphicFramePr>
        <p:xfrm>
          <a:off x="60672" y="5085184"/>
          <a:ext cx="4583336" cy="167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667"/>
                <a:gridCol w="916667"/>
                <a:gridCol w="916667"/>
                <a:gridCol w="759115"/>
                <a:gridCol w="1074220"/>
              </a:tblGrid>
              <a:tr h="0">
                <a:tc>
                  <a:txBody>
                    <a:bodyPr/>
                    <a:lstStyle/>
                    <a:p>
                      <a:r>
                        <a:rPr lang="el-GR" sz="1600" dirty="0" smtClean="0">
                          <a:latin typeface="Cambria" pitchFamily="18" charset="0"/>
                        </a:rPr>
                        <a:t>λ</a:t>
                      </a:r>
                      <a:r>
                        <a:rPr lang="en-US" sz="1600" dirty="0" smtClean="0">
                          <a:latin typeface="Cambria" pitchFamily="18" charset="0"/>
                        </a:rPr>
                        <a:t> [nm]</a:t>
                      </a:r>
                      <a:endParaRPr lang="fr-FR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T [</a:t>
                      </a:r>
                      <a:r>
                        <a:rPr lang="en-US" sz="1600" dirty="0" err="1" smtClean="0">
                          <a:latin typeface="Cambria" pitchFamily="18" charset="0"/>
                        </a:rPr>
                        <a:t>fs</a:t>
                      </a:r>
                      <a:r>
                        <a:rPr lang="en-US" sz="1600" dirty="0" smtClean="0">
                          <a:latin typeface="Cambria" pitchFamily="18" charset="0"/>
                        </a:rPr>
                        <a:t>]</a:t>
                      </a:r>
                      <a:endParaRPr lang="fr-FR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ν [THz]</a:t>
                      </a:r>
                      <a:endParaRPr lang="fr-FR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mbria" pitchFamily="18" charset="0"/>
                        </a:rPr>
                        <a:t>E [</a:t>
                      </a:r>
                      <a:r>
                        <a:rPr lang="en-US" sz="1600" b="1" dirty="0" err="1" smtClean="0">
                          <a:latin typeface="Cambria" pitchFamily="18" charset="0"/>
                        </a:rPr>
                        <a:t>eV</a:t>
                      </a:r>
                      <a:r>
                        <a:rPr lang="en-US" sz="1600" b="1" dirty="0" smtClean="0">
                          <a:latin typeface="Cambria" pitchFamily="18" charset="0"/>
                        </a:rPr>
                        <a:t>]</a:t>
                      </a:r>
                      <a:endParaRPr lang="fr-FR" sz="1600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>
                          <a:latin typeface="Cambria" pitchFamily="18" charset="0"/>
                        </a:rPr>
                        <a:t>σ</a:t>
                      </a:r>
                      <a:r>
                        <a:rPr lang="en-US" sz="1600" dirty="0" smtClean="0">
                          <a:latin typeface="Cambria" pitchFamily="18" charset="0"/>
                        </a:rPr>
                        <a:t> [1/cm]</a:t>
                      </a:r>
                      <a:endParaRPr lang="fr-FR" sz="16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448</a:t>
                      </a:r>
                      <a:endParaRPr lang="fr-FR" sz="1600" b="1" dirty="0">
                        <a:solidFill>
                          <a:srgbClr val="0070C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1.49</a:t>
                      </a:r>
                      <a:endParaRPr lang="fr-FR" sz="1600" b="1" dirty="0">
                        <a:solidFill>
                          <a:srgbClr val="0070C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670</a:t>
                      </a:r>
                      <a:endParaRPr lang="fr-FR" sz="1600" b="1" dirty="0">
                        <a:solidFill>
                          <a:srgbClr val="0070C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2.80</a:t>
                      </a:r>
                      <a:endParaRPr lang="fr-FR" sz="1600" b="1" dirty="0">
                        <a:solidFill>
                          <a:srgbClr val="0070C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22 300</a:t>
                      </a:r>
                      <a:endParaRPr lang="fr-FR" sz="1600" b="1" dirty="0">
                        <a:solidFill>
                          <a:srgbClr val="0070C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Cambria" pitchFamily="18" charset="0"/>
                        </a:rPr>
                        <a:t>520</a:t>
                      </a:r>
                      <a:endParaRPr lang="fr-FR" sz="1600" b="1" dirty="0">
                        <a:solidFill>
                          <a:srgbClr val="00B05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Cambria" pitchFamily="18" charset="0"/>
                        </a:rPr>
                        <a:t>1.73</a:t>
                      </a:r>
                      <a:endParaRPr lang="fr-FR" sz="1600" b="1" dirty="0">
                        <a:solidFill>
                          <a:srgbClr val="00B05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Cambria" pitchFamily="18" charset="0"/>
                        </a:rPr>
                        <a:t>577</a:t>
                      </a:r>
                      <a:endParaRPr lang="fr-FR" sz="1600" b="1" dirty="0">
                        <a:solidFill>
                          <a:srgbClr val="00B05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Cambria" pitchFamily="18" charset="0"/>
                        </a:rPr>
                        <a:t>2.38</a:t>
                      </a:r>
                      <a:endParaRPr lang="fr-FR" sz="1600" b="1" dirty="0">
                        <a:solidFill>
                          <a:srgbClr val="00B05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Cambria" pitchFamily="18" charset="0"/>
                        </a:rPr>
                        <a:t>19 200</a:t>
                      </a:r>
                      <a:endParaRPr lang="fr-FR" sz="1600" b="1" dirty="0">
                        <a:solidFill>
                          <a:srgbClr val="00B05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593</a:t>
                      </a:r>
                      <a:endParaRPr lang="fr-F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1.98</a:t>
                      </a:r>
                      <a:endParaRPr lang="fr-F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506</a:t>
                      </a:r>
                      <a:endParaRPr lang="fr-F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2.09</a:t>
                      </a:r>
                      <a:endParaRPr lang="fr-F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16 900</a:t>
                      </a:r>
                      <a:endParaRPr lang="fr-F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ambria" pitchFamily="18" charset="0"/>
                        </a:rPr>
                        <a:t>634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ambria" pitchFamily="18" charset="0"/>
                        </a:rPr>
                        <a:t>2.11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ambria" pitchFamily="18" charset="0"/>
                        </a:rPr>
                        <a:t>473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ambria" pitchFamily="18" charset="0"/>
                        </a:rPr>
                        <a:t>1.96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ambria" pitchFamily="18" charset="0"/>
                        </a:rPr>
                        <a:t>15 800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4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422721"/>
            <a:ext cx="3845743" cy="2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692075"/>
              </p:ext>
            </p:extLst>
          </p:nvPr>
        </p:nvGraphicFramePr>
        <p:xfrm>
          <a:off x="3275856" y="5632148"/>
          <a:ext cx="4412834" cy="4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icture" r:id="rId5" imgW="5486400" imgH="540360" progId="Word.Picture.8">
                  <p:embed/>
                </p:oleObj>
              </mc:Choice>
              <mc:Fallback>
                <p:oleObj name="Picture" r:id="rId5" imgW="5486400" imgH="5403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632148"/>
                        <a:ext cx="4412834" cy="4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0" name="Picture 2" descr="C:\Users\CEO\Pictures\IMG_15042014_17265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779"/>
            <a:ext cx="8346198" cy="469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23" y="4221088"/>
            <a:ext cx="1773677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 descr="F:\DCIM\100OLYMP\PB28817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r="13259" b="3317"/>
          <a:stretch/>
        </p:blipFill>
        <p:spPr bwMode="auto">
          <a:xfrm>
            <a:off x="6339053" y="-18153"/>
            <a:ext cx="2804947" cy="270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ioffe.ru/SVA/NSM/images/ptilgold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069" y="1516242"/>
            <a:ext cx="1728192" cy="80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61" y="0"/>
            <a:ext cx="3410792" cy="233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 descr="http://www.aero-experts.com/img/dimensionnement-thermique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t="14269" r="14614" b="10631"/>
          <a:stretch/>
        </p:blipFill>
        <p:spPr bwMode="auto">
          <a:xfrm>
            <a:off x="1057897" y="83127"/>
            <a:ext cx="1870364" cy="138545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92" y="2564904"/>
            <a:ext cx="362090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73405" y="5511833"/>
            <a:ext cx="3672408" cy="1249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01" name="Picture 29" descr="http://upload.wikimedia.org/wikipedia/commons/a/a9/Heat_eqn.gif"/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2599"/>
            <a:ext cx="19050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601" y="2787458"/>
            <a:ext cx="239745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Uniform </a:t>
            </a:r>
            <a:r>
              <a:rPr lang="en-US" dirty="0"/>
              <a:t>Cartesian </a:t>
            </a:r>
            <a:r>
              <a:rPr lang="en-US" dirty="0" smtClean="0"/>
              <a:t>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10" y="1003535"/>
            <a:ext cx="434606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FDM	Finite Difference </a:t>
            </a:r>
            <a:r>
              <a:rPr lang="en-US" sz="1400" b="1" dirty="0"/>
              <a:t>M</a:t>
            </a:r>
            <a:r>
              <a:rPr lang="en-US" sz="1400" b="1" dirty="0" smtClean="0"/>
              <a:t>ethod</a:t>
            </a:r>
          </a:p>
          <a:p>
            <a:r>
              <a:rPr lang="en-US" sz="1400" b="1" dirty="0">
                <a:hlinkClick r:id="rId3"/>
              </a:rPr>
              <a:t>http://</a:t>
            </a:r>
            <a:r>
              <a:rPr lang="en-US" sz="1400" b="1" dirty="0" smtClean="0">
                <a:hlinkClick r:id="rId3"/>
              </a:rPr>
              <a:t>en.wikipedia.org/wiki/Finite_difference_method</a:t>
            </a:r>
            <a:endParaRPr lang="en-US" sz="1400" b="1" dirty="0" smtClean="0"/>
          </a:p>
          <a:p>
            <a:r>
              <a:rPr lang="en-US" sz="1400" b="1" dirty="0">
                <a:hlinkClick r:id="rId4"/>
              </a:rPr>
              <a:t>http://www.nada.kth.se/~</a:t>
            </a:r>
            <a:r>
              <a:rPr lang="en-US" sz="1400" b="1" dirty="0" smtClean="0">
                <a:hlinkClick r:id="rId4"/>
              </a:rPr>
              <a:t>jjalap/numme/FDheat.pdf</a:t>
            </a:r>
            <a:r>
              <a:rPr lang="en-US" sz="1400" b="1" dirty="0" smtClean="0"/>
              <a:t>  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78209" y="2577549"/>
            <a:ext cx="5061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CFL</a:t>
            </a:r>
            <a:r>
              <a:rPr lang="en-US" sz="1400" b="1" dirty="0"/>
              <a:t>	Courant–</a:t>
            </a:r>
            <a:r>
              <a:rPr lang="en-US" sz="1400" b="1" dirty="0" err="1"/>
              <a:t>Friedrichs</a:t>
            </a:r>
            <a:r>
              <a:rPr lang="en-US" sz="1400" b="1" dirty="0"/>
              <a:t>–</a:t>
            </a:r>
            <a:r>
              <a:rPr lang="en-US" sz="1400" b="1" dirty="0" err="1"/>
              <a:t>Lewy</a:t>
            </a:r>
            <a:r>
              <a:rPr lang="en-US" sz="1400" b="1" dirty="0"/>
              <a:t> </a:t>
            </a:r>
            <a:r>
              <a:rPr lang="en-US" sz="1400" b="1" dirty="0" smtClean="0"/>
              <a:t>condition</a:t>
            </a:r>
          </a:p>
          <a:p>
            <a:r>
              <a:rPr lang="en-US" sz="1400" b="1" dirty="0" smtClean="0">
                <a:hlinkClick r:id="rId5"/>
              </a:rPr>
              <a:t>http</a:t>
            </a:r>
            <a:r>
              <a:rPr lang="en-US" sz="1400" b="1" dirty="0">
                <a:hlinkClick r:id="rId5"/>
              </a:rPr>
              <a:t>://</a:t>
            </a:r>
            <a:r>
              <a:rPr lang="en-US" sz="1400" b="1" dirty="0" smtClean="0">
                <a:hlinkClick r:id="rId5"/>
              </a:rPr>
              <a:t>en.wikipedia.org/wiki/Courant-Friedrichs-Lewy_condition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44010" y="293611"/>
            <a:ext cx="4610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PDE</a:t>
            </a:r>
            <a:r>
              <a:rPr lang="en-US" sz="1400" b="1" dirty="0"/>
              <a:t>	Partial </a:t>
            </a:r>
            <a:r>
              <a:rPr lang="en-US" sz="1400" b="1" dirty="0" smtClean="0"/>
              <a:t>Differential Equation</a:t>
            </a:r>
            <a:endParaRPr lang="en-US" sz="1400" b="1" dirty="0"/>
          </a:p>
          <a:p>
            <a:r>
              <a:rPr lang="en-US" sz="1400" b="1" dirty="0" smtClean="0">
                <a:hlinkClick r:id="rId6"/>
              </a:rPr>
              <a:t>http</a:t>
            </a:r>
            <a:r>
              <a:rPr lang="en-US" sz="1400" b="1" dirty="0">
                <a:hlinkClick r:id="rId6"/>
              </a:rPr>
              <a:t>://</a:t>
            </a:r>
            <a:r>
              <a:rPr lang="en-US" sz="1400" b="1" dirty="0" smtClean="0">
                <a:hlinkClick r:id="rId6"/>
              </a:rPr>
              <a:t>en.wikipedia.org/wiki/Partial_differential_equation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44008" y="2054329"/>
            <a:ext cx="4568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FTCS</a:t>
            </a:r>
            <a:r>
              <a:rPr lang="en-US" sz="1400" b="1" dirty="0"/>
              <a:t>	 Forward-Time Central-Space </a:t>
            </a:r>
            <a:r>
              <a:rPr lang="en-US" sz="1400" b="1" dirty="0" smtClean="0"/>
              <a:t>(explicit method)</a:t>
            </a:r>
          </a:p>
          <a:p>
            <a:r>
              <a:rPr lang="en-US" sz="1400" b="1" dirty="0" smtClean="0">
                <a:hlinkClick r:id="rId7"/>
              </a:rPr>
              <a:t>http://en.wikipedia.org/wiki/FTCS_scheme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  <p:pic>
        <p:nvPicPr>
          <p:cNvPr id="4101" name="Picture 5" descr=" r = \frac{\alpha\, \Delta t}{\Delta x^2} \leq \frac{1}{2}.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005" y="2439109"/>
            <a:ext cx="11715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upload.wikimedia.org/wikipedia/commons/thumb/c/c2/Explicit_method-stencil.svg/220px-Explicit_method-stencil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05" y="1881717"/>
            <a:ext cx="20955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44008" y="3577118"/>
            <a:ext cx="3688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Explicit </a:t>
            </a:r>
            <a:r>
              <a:rPr lang="en-US" sz="1400" b="1" dirty="0" err="1" smtClean="0"/>
              <a:t>vs</a:t>
            </a:r>
            <a:r>
              <a:rPr lang="en-US" sz="1400" b="1" dirty="0" smtClean="0"/>
              <a:t> Implicit methods…</a:t>
            </a:r>
          </a:p>
          <a:p>
            <a:r>
              <a:rPr lang="en-US" sz="1400" b="1" dirty="0">
                <a:hlinkClick r:id="rId10"/>
              </a:rPr>
              <a:t>http://</a:t>
            </a:r>
            <a:r>
              <a:rPr lang="en-US" sz="1400" b="1" dirty="0" smtClean="0">
                <a:hlinkClick r:id="rId10"/>
              </a:rPr>
              <a:t>en.wikipedia.org/wiki/Implicit_method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  <p:pic>
        <p:nvPicPr>
          <p:cNvPr id="4107" name="Picture 11" descr="http://upload.wikimedia.org/wikipedia/commons/thumb/c/c6/Implicit_method-stencil.svg/220px-Implicit_method-stencil.sv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32" y="4100338"/>
            <a:ext cx="1951792" cy="118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897039" y="3569186"/>
            <a:ext cx="2486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BTCS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smtClean="0"/>
              <a:t>Backward Time Centered Space</a:t>
            </a:r>
            <a:endParaRPr lang="en-US" sz="1400" dirty="0"/>
          </a:p>
        </p:txBody>
      </p:sp>
      <p:pic>
        <p:nvPicPr>
          <p:cNvPr id="4109" name="Picture 13" descr="http://upload.wikimedia.org/wikipedia/commons/thumb/1/1e/Crank-Nicolson-stencil.svg/220px-Crank-Nicolson-stencil.sv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70" y="4050243"/>
            <a:ext cx="20955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6658371" y="3569186"/>
            <a:ext cx="2339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Crank–Nicolson</a:t>
            </a:r>
          </a:p>
          <a:p>
            <a:pPr algn="ctr"/>
            <a:r>
              <a:rPr lang="en-US" sz="1400" dirty="0" smtClean="0"/>
              <a:t>Central Time Centered Space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008" y="5949280"/>
            <a:ext cx="532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ADI	Alternating </a:t>
            </a:r>
            <a:r>
              <a:rPr lang="en-US" sz="1400" b="1" dirty="0" smtClean="0"/>
              <a:t>Direction Implicit </a:t>
            </a:r>
            <a:r>
              <a:rPr lang="en-US" sz="1400" b="1" dirty="0"/>
              <a:t>method</a:t>
            </a:r>
            <a:endParaRPr lang="en-US" sz="1400" b="1" dirty="0" smtClean="0"/>
          </a:p>
          <a:p>
            <a:r>
              <a:rPr lang="en-US" sz="1400" b="1" dirty="0">
                <a:hlinkClick r:id="rId13"/>
              </a:rPr>
              <a:t>http://</a:t>
            </a:r>
            <a:r>
              <a:rPr lang="en-US" sz="1400" b="1" dirty="0" smtClean="0">
                <a:hlinkClick r:id="rId13"/>
              </a:rPr>
              <a:t>en.wikipedia.org/wiki/Alternating_direction_implicit_method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  <p:pic>
        <p:nvPicPr>
          <p:cNvPr id="4121" name="Picture 25" descr="File:ADI-stencil.sv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61" y="5612867"/>
            <a:ext cx="1315649" cy="119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-12607" y="5013176"/>
            <a:ext cx="5849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FEM pour DE</a:t>
            </a:r>
          </a:p>
          <a:p>
            <a:r>
              <a:rPr lang="en-US" sz="1400" dirty="0">
                <a:hlinkClick r:id="rId15"/>
              </a:rPr>
              <a:t>http://www.math.chalmers.se/~</a:t>
            </a:r>
            <a:r>
              <a:rPr lang="en-US" sz="1400" dirty="0" smtClean="0">
                <a:hlinkClick r:id="rId15"/>
              </a:rPr>
              <a:t>mohammad/teaching/PDEbok/Draft_I+II.pdf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20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981" y="1794563"/>
            <a:ext cx="3845743" cy="2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48108"/>
              </p:ext>
            </p:extLst>
          </p:nvPr>
        </p:nvGraphicFramePr>
        <p:xfrm>
          <a:off x="2997813" y="1003990"/>
          <a:ext cx="4412834" cy="4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icture" r:id="rId5" imgW="5486400" imgH="540360" progId="Word.Picture.8">
                  <p:embed/>
                </p:oleObj>
              </mc:Choice>
              <mc:Fallback>
                <p:oleObj name="Picture" r:id="rId5" imgW="5486400" imgH="5403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813" y="1003990"/>
                        <a:ext cx="4412834" cy="4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6997"/>
            <a:ext cx="1773677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95362" y="883675"/>
            <a:ext cx="3672408" cy="1249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16904" y="1365813"/>
                <a:ext cx="1305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04" y="1365813"/>
                <a:ext cx="130593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301089" y="1936071"/>
                <a:ext cx="910442" cy="665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α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89" y="1936071"/>
                <a:ext cx="910442" cy="66511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6951" y="568920"/>
                <a:ext cx="1849160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1" y="568920"/>
                <a:ext cx="1849160" cy="66588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7336" y="3212976"/>
            <a:ext cx="81186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u(r, </a:t>
            </a:r>
            <a:r>
              <a:rPr lang="en-US" sz="1400" dirty="0" smtClean="0"/>
              <a:t>t)	Temperature </a:t>
            </a:r>
            <a:r>
              <a:rPr lang="en-US" sz="1400" dirty="0"/>
              <a:t>of the material at location r=(</a:t>
            </a:r>
            <a:r>
              <a:rPr lang="en-US" sz="1400" dirty="0" err="1"/>
              <a:t>x,y,z</a:t>
            </a:r>
            <a:r>
              <a:rPr lang="en-US" sz="1400" dirty="0"/>
              <a:t>) at time t</a:t>
            </a:r>
          </a:p>
          <a:p>
            <a:endParaRPr lang="en-US" sz="1400" dirty="0"/>
          </a:p>
          <a:p>
            <a:r>
              <a:rPr lang="en-US" sz="1400" dirty="0" smtClean="0"/>
              <a:t>c(</a:t>
            </a:r>
            <a:r>
              <a:rPr lang="en-US" sz="1400" dirty="0" err="1" smtClean="0"/>
              <a:t>mat,u</a:t>
            </a:r>
            <a:r>
              <a:rPr lang="en-US" sz="1400" dirty="0" smtClean="0"/>
              <a:t>)	Specific </a:t>
            </a:r>
            <a:r>
              <a:rPr lang="en-US" sz="1400" dirty="0"/>
              <a:t>heat of material</a:t>
            </a:r>
          </a:p>
          <a:p>
            <a:r>
              <a:rPr lang="en-US" sz="1400" dirty="0" smtClean="0"/>
              <a:t>	Amount </a:t>
            </a:r>
            <a:r>
              <a:rPr lang="en-US" sz="1400" dirty="0"/>
              <a:t>of heat [J] per unit mass [/g] necessary to raise the temperature of 1° [/K]</a:t>
            </a:r>
          </a:p>
          <a:p>
            <a:endParaRPr lang="en-US" sz="1400" dirty="0"/>
          </a:p>
          <a:p>
            <a:r>
              <a:rPr lang="en-US" sz="1400" dirty="0" smtClean="0"/>
              <a:t>ρ(</a:t>
            </a:r>
            <a:r>
              <a:rPr lang="en-US" sz="1400" dirty="0" err="1" smtClean="0"/>
              <a:t>mat,u</a:t>
            </a:r>
            <a:r>
              <a:rPr lang="en-US" sz="1400" dirty="0" smtClean="0"/>
              <a:t>)	Density </a:t>
            </a:r>
            <a:r>
              <a:rPr lang="en-US" sz="1400" dirty="0"/>
              <a:t>of material</a:t>
            </a:r>
          </a:p>
          <a:p>
            <a:r>
              <a:rPr lang="en-US" sz="1400" dirty="0" smtClean="0"/>
              <a:t>	Mass </a:t>
            </a:r>
            <a:r>
              <a:rPr lang="en-US" sz="1400" dirty="0"/>
              <a:t>[g] per unit volume </a:t>
            </a:r>
            <a:r>
              <a:rPr lang="en-US" sz="1400" dirty="0" smtClean="0"/>
              <a:t>[/mm3</a:t>
            </a:r>
            <a:r>
              <a:rPr lang="en-US" sz="1400" dirty="0"/>
              <a:t>]</a:t>
            </a:r>
          </a:p>
          <a:p>
            <a:endParaRPr lang="en-US" sz="1400" dirty="0"/>
          </a:p>
          <a:p>
            <a:r>
              <a:rPr lang="en-US" sz="1400" dirty="0" smtClean="0"/>
              <a:t>K(</a:t>
            </a:r>
            <a:r>
              <a:rPr lang="en-US" sz="1400" dirty="0" err="1" smtClean="0"/>
              <a:t>mat,u</a:t>
            </a:r>
            <a:r>
              <a:rPr lang="en-US" sz="1400" dirty="0" smtClean="0"/>
              <a:t>)	Thermal </a:t>
            </a:r>
            <a:r>
              <a:rPr lang="en-US" sz="1400" dirty="0"/>
              <a:t>conductivity of the material</a:t>
            </a:r>
          </a:p>
          <a:p>
            <a:r>
              <a:rPr lang="en-US" sz="1400" dirty="0" smtClean="0"/>
              <a:t>	Amount </a:t>
            </a:r>
            <a:r>
              <a:rPr lang="en-US" sz="1400" dirty="0"/>
              <a:t>of power [W] per unit length [/cm] per degree [/K] the material can conduct</a:t>
            </a:r>
          </a:p>
          <a:p>
            <a:endParaRPr lang="en-US" sz="1400" dirty="0"/>
          </a:p>
          <a:p>
            <a:r>
              <a:rPr lang="en-US" sz="1400" dirty="0"/>
              <a:t>Q(r, </a:t>
            </a:r>
            <a:r>
              <a:rPr lang="en-US" sz="1400" dirty="0" smtClean="0"/>
              <a:t>t)	Amount </a:t>
            </a:r>
            <a:r>
              <a:rPr lang="en-US" sz="1400" dirty="0"/>
              <a:t>of heat [J] generated per unit volume </a:t>
            </a:r>
            <a:r>
              <a:rPr lang="en-US" sz="1400" dirty="0" smtClean="0"/>
              <a:t>[/mm3</a:t>
            </a:r>
            <a:r>
              <a:rPr lang="en-US" sz="1400" dirty="0"/>
              <a:t>] per unit time [/s] at location r at time t</a:t>
            </a:r>
          </a:p>
          <a:p>
            <a:endParaRPr lang="en-US" sz="1400" dirty="0"/>
          </a:p>
          <a:p>
            <a:r>
              <a:rPr lang="en-US" sz="1400" dirty="0" smtClean="0"/>
              <a:t>φ(r)	Heat </a:t>
            </a:r>
            <a:r>
              <a:rPr lang="en-US" sz="1400" dirty="0"/>
              <a:t>energy flux at location r</a:t>
            </a:r>
          </a:p>
          <a:p>
            <a:endParaRPr lang="en-US" sz="1400" dirty="0"/>
          </a:p>
          <a:p>
            <a:r>
              <a:rPr lang="en-US" sz="1400" dirty="0" smtClean="0"/>
              <a:t>α	Thermal diffusivity [mm²/s]</a:t>
            </a:r>
            <a:endParaRPr lang="en-US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3758266" y="19958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PPDE</a:t>
            </a:r>
            <a:endParaRPr lang="en-US" dirty="0"/>
          </a:p>
        </p:txBody>
      </p:sp>
      <p:pic>
        <p:nvPicPr>
          <p:cNvPr id="5131" name="Picture 11" descr="6-point stencil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474" y="3717032"/>
            <a:ext cx="952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75656" y="2309971"/>
            <a:ext cx="5092114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il existe un lien avec la </a:t>
            </a:r>
            <a:r>
              <a:rPr lang="fr-FR" sz="1600" dirty="0">
                <a:hlinkClick r:id="rId12" tooltip="Mécanique quantique"/>
              </a:rPr>
              <a:t>mécanique quantique</a:t>
            </a:r>
            <a:r>
              <a:rPr lang="fr-FR" sz="1600" dirty="0"/>
              <a:t> non-relativiste : l'</a:t>
            </a:r>
            <a:r>
              <a:rPr lang="fr-FR" sz="1600" dirty="0">
                <a:hlinkClick r:id="rId13" tooltip="Équation de Schrödinger"/>
              </a:rPr>
              <a:t>équation de Schrödinger</a:t>
            </a:r>
            <a:r>
              <a:rPr lang="fr-FR" sz="1600" dirty="0"/>
              <a:t> apparait en effet comme une équation de la chaleur en temps imaginaire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77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786"/>
            <a:ext cx="5985761" cy="163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52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4137959" cy="94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5" y="908835"/>
            <a:ext cx="144016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444662"/>
            <a:ext cx="16901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8554" y="5661248"/>
            <a:ext cx="7633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[u(</a:t>
            </a:r>
            <a:r>
              <a:rPr lang="fr-FR" dirty="0" err="1"/>
              <a:t>r+dx,t</a:t>
            </a:r>
            <a:r>
              <a:rPr lang="fr-FR" dirty="0"/>
              <a:t>)+u(</a:t>
            </a:r>
            <a:r>
              <a:rPr lang="fr-FR" dirty="0" err="1"/>
              <a:t>r-dx,t</a:t>
            </a:r>
            <a:r>
              <a:rPr lang="fr-FR" dirty="0"/>
              <a:t>) + u(</a:t>
            </a:r>
            <a:r>
              <a:rPr lang="fr-FR" dirty="0" err="1"/>
              <a:t>r+dy,t</a:t>
            </a:r>
            <a:r>
              <a:rPr lang="fr-FR" dirty="0"/>
              <a:t>)+u(r-</a:t>
            </a:r>
            <a:r>
              <a:rPr lang="fr-FR" dirty="0" err="1"/>
              <a:t>dy,t</a:t>
            </a:r>
            <a:r>
              <a:rPr lang="fr-FR" dirty="0"/>
              <a:t>) + u(</a:t>
            </a:r>
            <a:r>
              <a:rPr lang="fr-FR" dirty="0" err="1"/>
              <a:t>r+dz,t</a:t>
            </a:r>
            <a:r>
              <a:rPr lang="fr-FR" dirty="0"/>
              <a:t>)-u(</a:t>
            </a:r>
            <a:r>
              <a:rPr lang="fr-FR" dirty="0" err="1"/>
              <a:t>r-dz,t</a:t>
            </a:r>
            <a:r>
              <a:rPr lang="fr-FR" dirty="0"/>
              <a:t>) -6u(</a:t>
            </a:r>
            <a:r>
              <a:rPr lang="fr-FR" dirty="0" err="1"/>
              <a:t>r,t</a:t>
            </a:r>
            <a:r>
              <a:rPr lang="fr-FR" dirty="0"/>
              <a:t>)]/dx³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7164288" y="4941168"/>
                <a:ext cx="1387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D.∆t &lt; 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/6</a:t>
                </a:r>
                <a:endParaRPr lang="en-US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941168"/>
                <a:ext cx="138768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509" t="-8333" r="-307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>
            <a:off x="107504" y="4797152"/>
            <a:ext cx="8928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07504" y="2276872"/>
            <a:ext cx="8928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3933056"/>
            <a:ext cx="1944215" cy="53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965994"/>
              </p:ext>
            </p:extLst>
          </p:nvPr>
        </p:nvGraphicFramePr>
        <p:xfrm>
          <a:off x="3773" y="2650624"/>
          <a:ext cx="9140227" cy="901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Picture" r:id="rId5" imgW="5486400" imgH="540360" progId="Word.Picture.8">
                  <p:embed/>
                </p:oleObj>
              </mc:Choice>
              <mc:Fallback>
                <p:oleObj name="Picture" r:id="rId5" imgW="5486400" imgH="5403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" y="2650624"/>
                        <a:ext cx="9140227" cy="901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23" y="1840824"/>
            <a:ext cx="1773677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494816"/>
            <a:ext cx="2520000" cy="1249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03342" y="514343"/>
                <a:ext cx="1305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2" y="514343"/>
                <a:ext cx="130593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31" name="Picture 11" descr="6-point stenci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72" y="279387"/>
            <a:ext cx="1532169" cy="179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843808" y="2494816"/>
            <a:ext cx="2088232" cy="214735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20072" y="2494816"/>
            <a:ext cx="1872208" cy="124918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4048" y="2348880"/>
            <a:ext cx="2366275" cy="2293288"/>
          </a:xfrm>
          <a:prstGeom prst="rect">
            <a:avLst/>
          </a:prstGeom>
          <a:solidFill>
            <a:schemeClr val="tx1">
              <a:alpha val="5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29190" y="4029510"/>
            <a:ext cx="2722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ambria" pitchFamily="18" charset="0"/>
              </a:rPr>
              <a:t>c(T).ρ(T).[u(</a:t>
            </a:r>
            <a:r>
              <a:rPr lang="en-US" sz="1600" dirty="0" err="1" smtClean="0">
                <a:solidFill>
                  <a:srgbClr val="FF0000"/>
                </a:solidFill>
                <a:latin typeface="Cambria" pitchFamily="18" charset="0"/>
              </a:rPr>
              <a:t>r,t</a:t>
            </a:r>
            <a:r>
              <a:rPr lang="en-US" sz="1600" dirty="0" smtClean="0">
                <a:solidFill>
                  <a:srgbClr val="FF0000"/>
                </a:solidFill>
                <a:latin typeface="Cambria" pitchFamily="18" charset="0"/>
              </a:rPr>
              <a:t>+∆t)-u(</a:t>
            </a:r>
            <a:r>
              <a:rPr lang="en-US" sz="1600" dirty="0" err="1" smtClean="0">
                <a:solidFill>
                  <a:srgbClr val="FF0000"/>
                </a:solidFill>
                <a:latin typeface="Cambria" pitchFamily="18" charset="0"/>
              </a:rPr>
              <a:t>r,t</a:t>
            </a:r>
            <a:r>
              <a:rPr lang="en-US" sz="1600" dirty="0" smtClean="0">
                <a:solidFill>
                  <a:srgbClr val="FF0000"/>
                </a:solidFill>
                <a:latin typeface="Cambria" pitchFamily="18" charset="0"/>
              </a:rPr>
              <a:t>)].∆V</a:t>
            </a:r>
            <a:endParaRPr lang="en-US" sz="16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953450" y="5534561"/>
            <a:ext cx="33105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K.grad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[u(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r,t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)] } 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ambria" pitchFamily="18" charset="0"/>
            </a:endParaRPr>
          </a:p>
          <a:p>
            <a:endParaRPr lang="en-US" sz="1600" dirty="0" smtClean="0">
              <a:solidFill>
                <a:schemeClr val="accent6">
                  <a:lumMod val="75000"/>
                </a:schemeClr>
              </a:solidFill>
              <a:latin typeface="Cambria" pitchFamily="18" charset="0"/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Avec	grad[u(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r,t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)]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=	u(r)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		u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		u</a:t>
            </a:r>
          </a:p>
        </p:txBody>
      </p:sp>
      <p:pic>
        <p:nvPicPr>
          <p:cNvPr id="6153" name="Picture 9" descr=" \frac{\partial}{\partial x}f(x,y)=f_{x}(x,y) \approx  \frac{f(x + h,y) - f(x-h,y)}{2h} \ 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13" y="69836"/>
            <a:ext cx="390525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184" y="1436690"/>
            <a:ext cx="3334277" cy="365502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7" name="Picture 23" descr=" f_{y}(x,y) \approx  \frac{f(x,y+k ) - f(x,y-k)}{2k} \ 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61" y="514343"/>
            <a:ext cx="28575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339751" y="4854021"/>
            <a:ext cx="309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K/</a:t>
            </a:r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dV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x	[u(</a:t>
            </a:r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r+dx,t</a:t>
            </a: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)+u(</a:t>
            </a:r>
            <a:r>
              <a:rPr lang="fr-FR" sz="1600" dirty="0" err="1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r-dx,t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)	</a:t>
            </a:r>
          </a:p>
          <a:p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	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+ </a:t>
            </a: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u(</a:t>
            </a:r>
            <a:r>
              <a:rPr lang="fr-FR" sz="1600" dirty="0" err="1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r+dy,t</a:t>
            </a: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)+u(r-</a:t>
            </a:r>
            <a:r>
              <a:rPr lang="fr-FR" sz="1600" dirty="0" err="1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dy,t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)</a:t>
            </a:r>
          </a:p>
          <a:p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	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+ </a:t>
            </a: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u(</a:t>
            </a:r>
            <a:r>
              <a:rPr lang="fr-FR" sz="1600" dirty="0" err="1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r+dz,t</a:t>
            </a: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)-u(</a:t>
            </a:r>
            <a:r>
              <a:rPr lang="fr-FR" sz="1600" dirty="0" err="1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r-dz,t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)</a:t>
            </a:r>
          </a:p>
          <a:p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	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-</a:t>
            </a: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6u(</a:t>
            </a:r>
            <a:r>
              <a:rPr lang="fr-FR" sz="1600" dirty="0" err="1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r,t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)]</a:t>
            </a:r>
            <a:endParaRPr lang="fr-FR" sz="1600" dirty="0">
              <a:solidFill>
                <a:schemeClr val="accent6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20463" y="1076308"/>
            <a:ext cx="12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D.∆t</a:t>
            </a:r>
            <a:r>
              <a:rPr lang="en-US" dirty="0" smtClean="0"/>
              <a:t> &lt; ∆x⁴/6</a:t>
            </a:r>
            <a:endParaRPr lang="en-US" dirty="0"/>
          </a:p>
        </p:txBody>
      </p:sp>
      <p:sp>
        <p:nvSpPr>
          <p:cNvPr id="10" name="Ellipse 9"/>
          <p:cNvSpPr/>
          <p:nvPr/>
        </p:nvSpPr>
        <p:spPr>
          <a:xfrm>
            <a:off x="7812360" y="719130"/>
            <a:ext cx="444801" cy="357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317</Words>
  <Application>Microsoft Office PowerPoint</Application>
  <PresentationFormat>Affichage à l'écran (4:3)</PresentationFormat>
  <Paragraphs>122</Paragraphs>
  <Slides>13</Slides>
  <Notes>10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5" baseType="lpstr">
      <vt:lpstr>Thème Office</vt:lpstr>
      <vt:lpstr>Picture</vt:lpstr>
      <vt:lpstr>Présentation PowerPoint</vt:lpstr>
      <vt:lpstr>M1: Sourcing LSD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CEO CEO</dc:creator>
  <cp:lastModifiedBy>CEO CEO</cp:lastModifiedBy>
  <cp:revision>4</cp:revision>
  <dcterms:created xsi:type="dcterms:W3CDTF">2014-06-13T08:45:41Z</dcterms:created>
  <dcterms:modified xsi:type="dcterms:W3CDTF">2015-08-13T14:42:32Z</dcterms:modified>
</cp:coreProperties>
</file>