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8"/>
  </p:notesMasterIdLst>
  <p:sldIdLst>
    <p:sldId id="256" r:id="rId2"/>
    <p:sldId id="297" r:id="rId3"/>
    <p:sldId id="298" r:id="rId4"/>
    <p:sldId id="299" r:id="rId5"/>
    <p:sldId id="300" r:id="rId6"/>
    <p:sldId id="301" r:id="rId7"/>
    <p:sldId id="296" r:id="rId8"/>
    <p:sldId id="303" r:id="rId9"/>
    <p:sldId id="270" r:id="rId10"/>
    <p:sldId id="277" r:id="rId11"/>
    <p:sldId id="304" r:id="rId12"/>
    <p:sldId id="308" r:id="rId13"/>
    <p:sldId id="305" r:id="rId14"/>
    <p:sldId id="306" r:id="rId15"/>
    <p:sldId id="307" r:id="rId16"/>
    <p:sldId id="302" r:id="rId17"/>
  </p:sldIdLst>
  <p:sldSz cx="9144000" cy="5143500" type="screen16x9"/>
  <p:notesSz cx="6858000" cy="9144000"/>
  <p:embeddedFontLst>
    <p:embeddedFont>
      <p:font typeface="Arial Black" pitchFamily="34" charset="0"/>
      <p:bold r:id="rId19"/>
    </p:embeddedFont>
    <p:embeddedFont>
      <p:font typeface="Lexend Deca SemiBold" charset="0"/>
      <p:regular r:id="rId20"/>
      <p:bold r:id="rId21"/>
    </p:embeddedFont>
    <p:embeddedFont>
      <p:font typeface="Calibri" pitchFamily="34" charset="0"/>
      <p:regular r:id="rId22"/>
      <p:bold r:id="rId23"/>
      <p:italic r:id="rId24"/>
      <p:boldItalic r:id="rId25"/>
    </p:embeddedFont>
    <p:embeddedFont>
      <p:font typeface="DM Sans" charset="0"/>
      <p:regular r:id="rId26"/>
      <p:bold r:id="rId27"/>
      <p:italic r:id="rId28"/>
      <p:boldItalic r:id="rId29"/>
    </p:embeddedFont>
    <p:embeddedFont>
      <p:font typeface="Open Sans"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F64C3269-BD5B-469A-940B-7F269CD2618F}">
  <a:tblStyle styleId="{F64C3269-BD5B-469A-940B-7F269CD2618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E6D6108-859C-42FF-8BC5-CF7003B95C9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74" autoAdjust="0"/>
    <p:restoredTop sz="94660"/>
  </p:normalViewPr>
  <p:slideViewPr>
    <p:cSldViewPr>
      <p:cViewPr varScale="1">
        <p:scale>
          <a:sx n="81" d="100"/>
          <a:sy n="81" d="100"/>
        </p:scale>
        <p:origin x="-990" y="-9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4dda1946d_4_2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4dda1946d_4_2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1"/>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970E706-ACC9-4D42-A1F9-3097D30D79FA}"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0E706-ACC9-4D42-A1F9-3097D30D79FA}"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3"/>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3"/>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0E706-ACC9-4D42-A1F9-3097D30D79FA}"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373" tIns="91373" rIns="91373" bIns="91373"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017725"/>
            <a:ext cx="7704000" cy="3614400"/>
          </a:xfrm>
          <a:prstGeom prst="rect">
            <a:avLst/>
          </a:prstGeom>
        </p:spPr>
        <p:txBody>
          <a:bodyPr spcFirstLastPara="1" wrap="square" lIns="91373" tIns="91373" rIns="91373" bIns="91373" anchor="t" anchorCtr="0">
            <a:noAutofit/>
          </a:bodyPr>
          <a:lstStyle>
            <a:lvl1pPr marL="456944" lvl="0" indent="-304631" rtl="0">
              <a:lnSpc>
                <a:spcPct val="100000"/>
              </a:lnSpc>
              <a:spcBef>
                <a:spcPts val="0"/>
              </a:spcBef>
              <a:spcAft>
                <a:spcPts val="0"/>
              </a:spcAft>
              <a:buSzPts val="1200"/>
              <a:buFont typeface="Nunito Light"/>
              <a:buChar char="●"/>
              <a:defRPr/>
            </a:lvl1pPr>
            <a:lvl2pPr marL="913888" lvl="1" indent="-304631" rtl="0">
              <a:lnSpc>
                <a:spcPct val="100000"/>
              </a:lnSpc>
              <a:spcBef>
                <a:spcPts val="0"/>
              </a:spcBef>
              <a:spcAft>
                <a:spcPts val="0"/>
              </a:spcAft>
              <a:buSzPts val="1200"/>
              <a:buFont typeface="Nunito Light"/>
              <a:buChar char="○"/>
              <a:defRPr/>
            </a:lvl2pPr>
            <a:lvl3pPr marL="1370832" lvl="2" indent="-304631" rtl="0">
              <a:lnSpc>
                <a:spcPct val="100000"/>
              </a:lnSpc>
              <a:spcBef>
                <a:spcPts val="0"/>
              </a:spcBef>
              <a:spcAft>
                <a:spcPts val="0"/>
              </a:spcAft>
              <a:buSzPts val="1200"/>
              <a:buFont typeface="Nunito Light"/>
              <a:buChar char="■"/>
              <a:defRPr/>
            </a:lvl3pPr>
            <a:lvl4pPr marL="1827776" lvl="3" indent="-304631" rtl="0">
              <a:lnSpc>
                <a:spcPct val="100000"/>
              </a:lnSpc>
              <a:spcBef>
                <a:spcPts val="0"/>
              </a:spcBef>
              <a:spcAft>
                <a:spcPts val="0"/>
              </a:spcAft>
              <a:buSzPts val="1200"/>
              <a:buFont typeface="Nunito Light"/>
              <a:buChar char="●"/>
              <a:defRPr/>
            </a:lvl4pPr>
            <a:lvl5pPr marL="2284720" lvl="4" indent="-304631" rtl="0">
              <a:lnSpc>
                <a:spcPct val="100000"/>
              </a:lnSpc>
              <a:spcBef>
                <a:spcPts val="0"/>
              </a:spcBef>
              <a:spcAft>
                <a:spcPts val="0"/>
              </a:spcAft>
              <a:buSzPts val="1200"/>
              <a:buFont typeface="Nunito Light"/>
              <a:buChar char="○"/>
              <a:defRPr/>
            </a:lvl5pPr>
            <a:lvl6pPr marL="2741665" lvl="5" indent="-304631" rtl="0">
              <a:lnSpc>
                <a:spcPct val="100000"/>
              </a:lnSpc>
              <a:spcBef>
                <a:spcPts val="0"/>
              </a:spcBef>
              <a:spcAft>
                <a:spcPts val="0"/>
              </a:spcAft>
              <a:buSzPts val="1200"/>
              <a:buFont typeface="Nunito Light"/>
              <a:buChar char="■"/>
              <a:defRPr/>
            </a:lvl6pPr>
            <a:lvl7pPr marL="3198610" lvl="6" indent="-304631" rtl="0">
              <a:lnSpc>
                <a:spcPct val="100000"/>
              </a:lnSpc>
              <a:spcBef>
                <a:spcPts val="0"/>
              </a:spcBef>
              <a:spcAft>
                <a:spcPts val="0"/>
              </a:spcAft>
              <a:buSzPts val="1200"/>
              <a:buFont typeface="Nunito Light"/>
              <a:buChar char="●"/>
              <a:defRPr/>
            </a:lvl7pPr>
            <a:lvl8pPr marL="3655555" lvl="7" indent="-304631" rtl="0">
              <a:lnSpc>
                <a:spcPct val="100000"/>
              </a:lnSpc>
              <a:spcBef>
                <a:spcPts val="0"/>
              </a:spcBef>
              <a:spcAft>
                <a:spcPts val="0"/>
              </a:spcAft>
              <a:buSzPts val="1200"/>
              <a:buFont typeface="Nunito Light"/>
              <a:buChar char="○"/>
              <a:defRPr/>
            </a:lvl8pPr>
            <a:lvl9pPr marL="4112500" lvl="8" indent="-304631"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970E706-ACC9-4D42-A1F9-3097D30D79FA}"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970E706-ACC9-4D42-A1F9-3097D30D79FA}" type="datetimeFigureOut">
              <a:rPr lang="en-US" smtClean="0"/>
              <a:pPr/>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5"/>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970E706-ACC9-4D42-A1F9-3097D30D79FA}"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30"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970E706-ACC9-4D42-A1F9-3097D30D79FA}" type="datetimeFigureOut">
              <a:rPr lang="en-US" smtClean="0"/>
              <a:pPr/>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970E706-ACC9-4D42-A1F9-3097D30D79FA}" type="datetimeFigureOut">
              <a:rPr lang="en-US" smtClean="0"/>
              <a:pPr/>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70E706-ACC9-4D42-A1F9-3097D30D79FA}" type="datetimeFigureOut">
              <a:rPr lang="en-US" smtClean="0"/>
              <a:pPr/>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90"/>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5" y="1076328"/>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0E706-ACC9-4D42-A1F9-3097D30D79FA}"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5"/>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970E706-ACC9-4D42-A1F9-3097D30D79FA}" type="datetimeFigureOut">
              <a:rPr lang="en-US" smtClean="0"/>
              <a:pPr/>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13BB605-017C-4D17-B037-2648B4B6E7B6}" type="slidenum">
              <a:rPr lang="en-US" smtClean="0"/>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7970E706-ACC9-4D42-A1F9-3097D30D79FA}" type="datetimeFigureOut">
              <a:rPr lang="en-US" smtClean="0"/>
              <a:pPr/>
              <a:t>5/28/2025</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13BB605-017C-4D17-B037-2648B4B6E7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7000"/>
            <a:lum/>
          </a:blip>
          <a:srcRect/>
          <a:stretch>
            <a:fillRect t="-27000" b="-27000"/>
          </a:stretch>
        </a:blipFill>
        <a:effectLst/>
      </p:bgPr>
    </p:bg>
    <p:spTree>
      <p:nvGrpSpPr>
        <p:cNvPr id="1" name="Shape 151"/>
        <p:cNvGrpSpPr/>
        <p:nvPr/>
      </p:nvGrpSpPr>
      <p:grpSpPr>
        <a:xfrm>
          <a:off x="0" y="0"/>
          <a:ext cx="0" cy="0"/>
          <a:chOff x="0" y="0"/>
          <a:chExt cx="0" cy="0"/>
        </a:xfrm>
      </p:grpSpPr>
      <p:sp>
        <p:nvSpPr>
          <p:cNvPr id="153" name="Google Shape;153;p27"/>
          <p:cNvSpPr txBox="1">
            <a:spLocks noGrp="1"/>
          </p:cNvSpPr>
          <p:nvPr>
            <p:ph type="ctrTitle"/>
          </p:nvPr>
        </p:nvSpPr>
        <p:spPr>
          <a:xfrm>
            <a:off x="571472" y="428610"/>
            <a:ext cx="8001056" cy="1857388"/>
          </a:xfrm>
          <a:prstGeom prst="rect">
            <a:avLst/>
          </a:prstGeom>
        </p:spPr>
        <p:txBody>
          <a:bodyPr spcFirstLastPara="1" wrap="square" lIns="91373" tIns="91373" rIns="91373" bIns="91373" anchor="b" anchorCtr="0">
            <a:noAutofit/>
          </a:bodyPr>
          <a:lstStyle/>
          <a:p>
            <a:pPr defTabSz="1007223"/>
            <a:r>
              <a:rPr lang="en-US" sz="3200" dirty="0">
                <a:solidFill>
                  <a:schemeClr val="bg1"/>
                </a:solidFill>
                <a:latin typeface="Arial Black" pitchFamily="34" charset="0"/>
              </a:rPr>
              <a:t>C</a:t>
            </a:r>
            <a:r>
              <a:rPr lang="en" sz="3200" dirty="0">
                <a:solidFill>
                  <a:schemeClr val="bg1"/>
                </a:solidFill>
                <a:latin typeface="Arial Black" pitchFamily="34" charset="0"/>
              </a:rPr>
              <a:t>ross-contract obfuscation and gas optimization framework for solidity smart </a:t>
            </a:r>
            <a:r>
              <a:rPr lang="en" sz="3200" dirty="0" smtClean="0">
                <a:solidFill>
                  <a:schemeClr val="bg1"/>
                </a:solidFill>
                <a:latin typeface="Arial Black" pitchFamily="34" charset="0"/>
              </a:rPr>
              <a:t>contract</a:t>
            </a:r>
            <a:endParaRPr lang="en-GB" sz="3200" dirty="0">
              <a:solidFill>
                <a:schemeClr val="bg1"/>
              </a:solidFill>
              <a:latin typeface="Arial Black" pitchFamily="34" charset="0"/>
            </a:endParaRPr>
          </a:p>
        </p:txBody>
      </p:sp>
      <p:grpSp>
        <p:nvGrpSpPr>
          <p:cNvPr id="9" name="Group 8"/>
          <p:cNvGrpSpPr/>
          <p:nvPr/>
        </p:nvGrpSpPr>
        <p:grpSpPr>
          <a:xfrm>
            <a:off x="6098679" y="3214694"/>
            <a:ext cx="3045329" cy="1450785"/>
            <a:chOff x="6357950" y="3214692"/>
            <a:chExt cx="3045329" cy="1450785"/>
          </a:xfrm>
        </p:grpSpPr>
        <p:sp>
          <p:nvSpPr>
            <p:cNvPr id="5" name="Rectangle 4"/>
            <p:cNvSpPr/>
            <p:nvPr/>
          </p:nvSpPr>
          <p:spPr>
            <a:xfrm>
              <a:off x="6357950" y="3214692"/>
              <a:ext cx="1483098" cy="307777"/>
            </a:xfrm>
            <a:prstGeom prst="rect">
              <a:avLst/>
            </a:prstGeom>
          </p:spPr>
          <p:txBody>
            <a:bodyPr wrap="none">
              <a:spAutoFit/>
            </a:bodyPr>
            <a:lstStyle/>
            <a:p>
              <a:pPr lvl="0"/>
              <a:r>
                <a:rPr lang="en-GB" i="1" dirty="0" smtClean="0">
                  <a:solidFill>
                    <a:schemeClr val="bg1"/>
                  </a:solidFill>
                  <a:uFill>
                    <a:noFill/>
                  </a:uFill>
                  <a:latin typeface="Lexend Deca SemiBold"/>
                  <a:ea typeface="Lexend Deca SemiBold"/>
                  <a:cs typeface="Lexend Deca SemiBold"/>
                  <a:sym typeface="Lexend Deca SemiBold"/>
                </a:rPr>
                <a:t>  Presented By</a:t>
              </a:r>
              <a:endParaRPr lang="en-US" i="1" dirty="0">
                <a:solidFill>
                  <a:schemeClr val="bg1"/>
                </a:solidFill>
                <a:latin typeface="Lexend Deca SemiBold"/>
                <a:ea typeface="Lexend Deca SemiBold"/>
                <a:cs typeface="Lexend Deca SemiBold"/>
                <a:sym typeface="Lexend Deca SemiBold"/>
              </a:endParaRPr>
            </a:p>
          </p:txBody>
        </p:sp>
        <p:sp>
          <p:nvSpPr>
            <p:cNvPr id="6" name="Rectangle 5"/>
            <p:cNvSpPr/>
            <p:nvPr/>
          </p:nvSpPr>
          <p:spPr>
            <a:xfrm>
              <a:off x="6429388" y="3571882"/>
              <a:ext cx="2425664" cy="307777"/>
            </a:xfrm>
            <a:prstGeom prst="rect">
              <a:avLst/>
            </a:prstGeom>
          </p:spPr>
          <p:txBody>
            <a:bodyPr wrap="none">
              <a:spAutoFit/>
            </a:bodyPr>
            <a:lstStyle/>
            <a:p>
              <a:pPr lvl="0"/>
              <a:r>
                <a:rPr lang="en-GB" i="1" dirty="0" err="1" smtClean="0">
                  <a:solidFill>
                    <a:schemeClr val="bg1"/>
                  </a:solidFill>
                  <a:uFill>
                    <a:noFill/>
                  </a:uFill>
                  <a:latin typeface="Lexend Deca SemiBold"/>
                  <a:ea typeface="Lexend Deca SemiBold"/>
                  <a:cs typeface="Lexend Deca SemiBold"/>
                  <a:sym typeface="Lexend Deca SemiBold"/>
                </a:rPr>
                <a:t>Harish.N</a:t>
              </a:r>
              <a:r>
                <a:rPr lang="en-GB" i="1" dirty="0" smtClean="0">
                  <a:solidFill>
                    <a:schemeClr val="bg1"/>
                  </a:solidFill>
                  <a:uFill>
                    <a:noFill/>
                  </a:uFill>
                  <a:latin typeface="Lexend Deca SemiBold"/>
                  <a:ea typeface="Lexend Deca SemiBold"/>
                  <a:cs typeface="Lexend Deca SemiBold"/>
                  <a:sym typeface="Lexend Deca SemiBold"/>
                </a:rPr>
                <a:t> (210221104010)</a:t>
              </a:r>
            </a:p>
          </p:txBody>
        </p:sp>
        <p:sp>
          <p:nvSpPr>
            <p:cNvPr id="7" name="Rectangle 6"/>
            <p:cNvSpPr/>
            <p:nvPr/>
          </p:nvSpPr>
          <p:spPr>
            <a:xfrm>
              <a:off x="6429387" y="4357700"/>
              <a:ext cx="2616734" cy="307777"/>
            </a:xfrm>
            <a:prstGeom prst="rect">
              <a:avLst/>
            </a:prstGeom>
          </p:spPr>
          <p:txBody>
            <a:bodyPr wrap="square">
              <a:spAutoFit/>
            </a:bodyPr>
            <a:lstStyle/>
            <a:p>
              <a:pPr lvl="0"/>
              <a:r>
                <a:rPr lang="en-GB" i="1" dirty="0" err="1" smtClean="0">
                  <a:solidFill>
                    <a:schemeClr val="bg1"/>
                  </a:solidFill>
                  <a:uFill>
                    <a:noFill/>
                  </a:uFill>
                  <a:latin typeface="Lexend Deca SemiBold"/>
                  <a:ea typeface="Lexend Deca SemiBold"/>
                  <a:cs typeface="Lexend Deca SemiBold"/>
                  <a:sym typeface="Lexend Deca SemiBold"/>
                </a:rPr>
                <a:t>Yokesh.J</a:t>
              </a:r>
              <a:r>
                <a:rPr lang="en-GB" i="1" dirty="0" smtClean="0">
                  <a:solidFill>
                    <a:schemeClr val="bg1"/>
                  </a:solidFill>
                  <a:uFill>
                    <a:noFill/>
                  </a:uFill>
                  <a:latin typeface="Lexend Deca SemiBold"/>
                  <a:ea typeface="Lexend Deca SemiBold"/>
                  <a:cs typeface="Lexend Deca SemiBold"/>
                  <a:sym typeface="Lexend Deca SemiBold"/>
                </a:rPr>
                <a:t>(210221104040)</a:t>
              </a:r>
            </a:p>
          </p:txBody>
        </p:sp>
        <p:sp>
          <p:nvSpPr>
            <p:cNvPr id="8" name="Rectangle 7"/>
            <p:cNvSpPr/>
            <p:nvPr/>
          </p:nvSpPr>
          <p:spPr>
            <a:xfrm>
              <a:off x="6429388" y="3929072"/>
              <a:ext cx="2973891" cy="307777"/>
            </a:xfrm>
            <a:prstGeom prst="rect">
              <a:avLst/>
            </a:prstGeom>
          </p:spPr>
          <p:txBody>
            <a:bodyPr wrap="none">
              <a:spAutoFit/>
            </a:bodyPr>
            <a:lstStyle/>
            <a:p>
              <a:pPr lvl="0"/>
              <a:r>
                <a:rPr lang="en-GB" i="1" dirty="0" err="1" smtClean="0">
                  <a:solidFill>
                    <a:schemeClr val="bg1"/>
                  </a:solidFill>
                  <a:uFill>
                    <a:noFill/>
                  </a:uFill>
                  <a:latin typeface="Lexend Deca SemiBold"/>
                  <a:ea typeface="Lexend Deca SemiBold"/>
                  <a:cs typeface="Lexend Deca SemiBold"/>
                  <a:sym typeface="Lexend Deca SemiBold"/>
                </a:rPr>
                <a:t>Manikandan.M</a:t>
              </a:r>
              <a:r>
                <a:rPr lang="en-GB" i="1" dirty="0" smtClean="0">
                  <a:solidFill>
                    <a:schemeClr val="bg1"/>
                  </a:solidFill>
                  <a:uFill>
                    <a:noFill/>
                  </a:uFill>
                  <a:latin typeface="Lexend Deca SemiBold"/>
                  <a:ea typeface="Lexend Deca SemiBold"/>
                  <a:cs typeface="Lexend Deca SemiBold"/>
                  <a:sym typeface="Lexend Deca SemiBold"/>
                </a:rPr>
                <a:t> (210221104020)</a:t>
              </a:r>
            </a:p>
          </p:txBody>
        </p:sp>
      </p:grpSp>
      <p:sp>
        <p:nvSpPr>
          <p:cNvPr id="10" name="Rectangle 9"/>
          <p:cNvSpPr/>
          <p:nvPr/>
        </p:nvSpPr>
        <p:spPr>
          <a:xfrm>
            <a:off x="571475" y="3214696"/>
            <a:ext cx="1120715" cy="307724"/>
          </a:xfrm>
          <a:prstGeom prst="rect">
            <a:avLst/>
          </a:prstGeom>
        </p:spPr>
        <p:txBody>
          <a:bodyPr wrap="none" lIns="91388" tIns="45694" rIns="91388" bIns="45694">
            <a:spAutoFit/>
          </a:bodyPr>
          <a:lstStyle/>
          <a:p>
            <a:pPr lvl="0"/>
            <a:r>
              <a:rPr lang="en-GB" i="1" dirty="0" smtClean="0">
                <a:solidFill>
                  <a:schemeClr val="bg1"/>
                </a:solidFill>
                <a:uFill>
                  <a:noFill/>
                </a:uFill>
                <a:latin typeface="Lexend Deca SemiBold"/>
                <a:ea typeface="Lexend Deca SemiBold"/>
                <a:cs typeface="Lexend Deca SemiBold"/>
                <a:sym typeface="Lexend Deca SemiBold"/>
              </a:rPr>
              <a:t>Guided By</a:t>
            </a:r>
          </a:p>
        </p:txBody>
      </p:sp>
      <p:sp>
        <p:nvSpPr>
          <p:cNvPr id="11" name="Rectangle 10"/>
          <p:cNvSpPr/>
          <p:nvPr/>
        </p:nvSpPr>
        <p:spPr>
          <a:xfrm>
            <a:off x="571472" y="3643320"/>
            <a:ext cx="1739579" cy="307777"/>
          </a:xfrm>
          <a:prstGeom prst="rect">
            <a:avLst/>
          </a:prstGeom>
        </p:spPr>
        <p:txBody>
          <a:bodyPr wrap="none">
            <a:spAutoFit/>
          </a:bodyPr>
          <a:lstStyle/>
          <a:p>
            <a:r>
              <a:rPr lang="en-IN" i="1" dirty="0" err="1" smtClean="0">
                <a:solidFill>
                  <a:schemeClr val="bg1"/>
                </a:solidFill>
                <a:uFill>
                  <a:noFill/>
                </a:uFill>
                <a:latin typeface="Lexend Deca SemiBold"/>
                <a:ea typeface="Lexend Deca SemiBold"/>
                <a:cs typeface="Lexend Deca SemiBold"/>
                <a:sym typeface="Lexend Deca SemiBold"/>
              </a:rPr>
              <a:t>S.Aswini</a:t>
            </a:r>
            <a:r>
              <a:rPr lang="en-IN" i="1" dirty="0" smtClean="0">
                <a:solidFill>
                  <a:schemeClr val="bg1"/>
                </a:solidFill>
                <a:uFill>
                  <a:noFill/>
                </a:uFill>
                <a:latin typeface="Lexend Deca SemiBold"/>
                <a:ea typeface="Lexend Deca SemiBold"/>
                <a:cs typeface="Lexend Deca SemiBold"/>
                <a:sym typeface="Lexend Deca SemiBold"/>
              </a:rPr>
              <a:t> ME(CSE)</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48"/>
          <p:cNvSpPr txBox="1">
            <a:spLocks noGrp="1"/>
          </p:cNvSpPr>
          <p:nvPr>
            <p:ph type="title"/>
          </p:nvPr>
        </p:nvSpPr>
        <p:spPr>
          <a:xfrm>
            <a:off x="500034" y="214296"/>
            <a:ext cx="7704000" cy="572700"/>
          </a:xfrm>
          <a:prstGeom prst="rect">
            <a:avLst/>
          </a:prstGeom>
        </p:spPr>
        <p:txBody>
          <a:bodyPr spcFirstLastPara="1" wrap="square" lIns="91373" tIns="91373" rIns="91373" bIns="91373" anchor="t" anchorCtr="0">
            <a:noAutofit/>
          </a:bodyPr>
          <a:lstStyle/>
          <a:p>
            <a:pPr algn="l">
              <a:spcBef>
                <a:spcPct val="0"/>
              </a:spcBef>
              <a:buClr>
                <a:srgbClr val="000000"/>
              </a:buClr>
              <a:buFont typeface="Arial"/>
            </a:pPr>
            <a:r>
              <a:rPr lang="en-GB" sz="2400" dirty="0" smtClean="0">
                <a:latin typeface="Arial Black" pitchFamily="34" charset="0"/>
                <a:sym typeface="Arial"/>
              </a:rPr>
              <a:t>List Of Modules</a:t>
            </a:r>
            <a:endParaRPr lang="en" sz="2400" dirty="0">
              <a:latin typeface="Arial Black" pitchFamily="34" charset="0"/>
              <a:sym typeface="Arial"/>
            </a:endParaRPr>
          </a:p>
        </p:txBody>
      </p:sp>
      <p:sp>
        <p:nvSpPr>
          <p:cNvPr id="407" name="Google Shape;407;p48"/>
          <p:cNvSpPr txBox="1">
            <a:spLocks noGrp="1"/>
          </p:cNvSpPr>
          <p:nvPr>
            <p:ph type="body" idx="1"/>
          </p:nvPr>
        </p:nvSpPr>
        <p:spPr>
          <a:xfrm>
            <a:off x="857224" y="642924"/>
            <a:ext cx="7704000" cy="3614400"/>
          </a:xfrm>
          <a:prstGeom prst="rect">
            <a:avLst/>
          </a:prstGeom>
        </p:spPr>
        <p:txBody>
          <a:bodyPr spcFirstLastPara="1" wrap="square" lIns="91373" tIns="91373" rIns="91373" bIns="91373" anchor="t" anchorCtr="0">
            <a:noAutofit/>
          </a:bodyPr>
          <a:lstStyle/>
          <a:p>
            <a:pPr>
              <a:lnSpc>
                <a:spcPct val="150000"/>
              </a:lnSpc>
              <a:buNone/>
            </a:pPr>
            <a:r>
              <a:rPr lang="en-GB" sz="1600" dirty="0" smtClean="0">
                <a:latin typeface="Arial Black" pitchFamily="34" charset="0"/>
                <a:ea typeface="+mj-ea"/>
                <a:cs typeface="+mj-cs"/>
                <a:sym typeface="Lexend Deca SemiBold"/>
              </a:rPr>
              <a:t>1.Smart Contract </a:t>
            </a:r>
            <a:r>
              <a:rPr lang="en-GB" sz="1600" dirty="0" err="1" smtClean="0">
                <a:latin typeface="Arial Black" pitchFamily="34" charset="0"/>
                <a:ea typeface="+mj-ea"/>
                <a:cs typeface="+mj-cs"/>
                <a:sym typeface="Lexend Deca SemiBold"/>
              </a:rPr>
              <a:t>Preprocessing</a:t>
            </a:r>
            <a:endParaRPr lang="en-GB" sz="1600" dirty="0" smtClean="0">
              <a:latin typeface="Arial Black" pitchFamily="34" charset="0"/>
              <a:ea typeface="+mj-ea"/>
              <a:cs typeface="+mj-cs"/>
              <a:sym typeface="Lexend Deca SemiBold"/>
            </a:endParaRPr>
          </a:p>
          <a:p>
            <a:pPr lvl="1">
              <a:lnSpc>
                <a:spcPct val="150000"/>
              </a:lnSpc>
              <a:buFont typeface="Wingdings" pitchFamily="2" charset="2"/>
              <a:buChar char="v"/>
            </a:pPr>
            <a:r>
              <a:rPr lang="en-GB" sz="1600" dirty="0" smtClean="0">
                <a:sym typeface="Arial"/>
              </a:rPr>
              <a:t>Accepts Solidity contracts and perform syntax and semantic analysis.</a:t>
            </a:r>
          </a:p>
          <a:p>
            <a:pPr>
              <a:buNone/>
            </a:pPr>
            <a:endParaRPr lang="en-GB" sz="1400" dirty="0" smtClean="0">
              <a:sym typeface="Arial"/>
            </a:endParaRPr>
          </a:p>
          <a:p>
            <a:pPr>
              <a:buNone/>
            </a:pPr>
            <a:r>
              <a:rPr lang="en-GB" sz="1600" dirty="0" smtClean="0">
                <a:latin typeface="Arial Black" pitchFamily="34" charset="0"/>
                <a:ea typeface="+mj-ea"/>
                <a:cs typeface="+mj-cs"/>
                <a:sym typeface="Lexend Deca SemiBold"/>
              </a:rPr>
              <a:t>2.Interaction &amp; Logic Analysis</a:t>
            </a:r>
          </a:p>
          <a:p>
            <a:pPr lvl="1">
              <a:lnSpc>
                <a:spcPct val="150000"/>
              </a:lnSpc>
              <a:buFont typeface="Wingdings" pitchFamily="2" charset="2"/>
              <a:buChar char="v"/>
            </a:pPr>
            <a:r>
              <a:rPr lang="en-GB" sz="1600" dirty="0" smtClean="0">
                <a:sym typeface="Arial"/>
              </a:rPr>
              <a:t>Detects Interaction and logic in contracts.</a:t>
            </a:r>
          </a:p>
          <a:p>
            <a:pPr lvl="1">
              <a:lnSpc>
                <a:spcPct val="150000"/>
              </a:lnSpc>
              <a:buFont typeface="Wingdings" pitchFamily="2" charset="2"/>
              <a:buChar char="v"/>
            </a:pPr>
            <a:r>
              <a:rPr lang="en-GB" sz="1600" dirty="0" smtClean="0">
                <a:sym typeface="Arial"/>
              </a:rPr>
              <a:t>Filters cross-contract interactions</a:t>
            </a:r>
            <a:r>
              <a:rPr lang="en-GB" sz="1600" dirty="0" smtClean="0"/>
              <a:t>.</a:t>
            </a:r>
          </a:p>
          <a:p>
            <a:pPr>
              <a:buNone/>
            </a:pPr>
            <a:endParaRPr lang="en-GB" sz="1100" i="1" dirty="0" smtClean="0">
              <a:latin typeface="Lexend Deca SemiBold"/>
              <a:ea typeface="Lexend Deca SemiBold"/>
              <a:cs typeface="Lexend Deca SemiBold"/>
              <a:sym typeface="Lexend Deca SemiBold"/>
            </a:endParaRPr>
          </a:p>
          <a:p>
            <a:pPr>
              <a:buNone/>
            </a:pPr>
            <a:r>
              <a:rPr lang="en-GB" sz="1600" dirty="0" smtClean="0">
                <a:latin typeface="Arial Black" pitchFamily="34" charset="0"/>
                <a:ea typeface="+mj-ea"/>
                <a:cs typeface="+mj-cs"/>
                <a:sym typeface="Lexend Deca SemiBold"/>
              </a:rPr>
              <a:t>3.Obfuscation &amp; Transformation</a:t>
            </a:r>
          </a:p>
          <a:p>
            <a:pPr lvl="1">
              <a:lnSpc>
                <a:spcPct val="150000"/>
              </a:lnSpc>
              <a:buFont typeface="Wingdings" pitchFamily="2" charset="2"/>
              <a:buChar char="v"/>
            </a:pPr>
            <a:r>
              <a:rPr lang="en-GB" sz="1600" dirty="0" smtClean="0">
                <a:sym typeface="Arial"/>
              </a:rPr>
              <a:t>Applies obfuscation techniques .</a:t>
            </a:r>
          </a:p>
          <a:p>
            <a:pPr lvl="1">
              <a:lnSpc>
                <a:spcPct val="150000"/>
              </a:lnSpc>
              <a:buFont typeface="Wingdings" pitchFamily="2" charset="2"/>
              <a:buChar char="v"/>
            </a:pPr>
            <a:r>
              <a:rPr lang="en-GB" sz="1600" dirty="0" smtClean="0">
                <a:sym typeface="Arial"/>
              </a:rPr>
              <a:t>Analyzes gas consumption before and after transformation.</a:t>
            </a:r>
          </a:p>
          <a:p>
            <a:pPr>
              <a:buNone/>
            </a:pPr>
            <a:endParaRPr lang="en-GB" sz="1400" dirty="0" smtClean="0">
              <a:sym typeface="Arial"/>
            </a:endParaRPr>
          </a:p>
          <a:p>
            <a:pPr>
              <a:buNone/>
            </a:pPr>
            <a:r>
              <a:rPr lang="en-GB" sz="1600" dirty="0" smtClean="0">
                <a:latin typeface="Arial Black" pitchFamily="34" charset="0"/>
                <a:ea typeface="+mj-ea"/>
                <a:cs typeface="+mj-cs"/>
                <a:sym typeface="Lexend Deca SemiBold"/>
              </a:rPr>
              <a:t>4.Gas Optimization</a:t>
            </a:r>
          </a:p>
          <a:p>
            <a:pPr lvl="1">
              <a:lnSpc>
                <a:spcPct val="150000"/>
              </a:lnSpc>
              <a:buFont typeface="Wingdings" pitchFamily="2" charset="2"/>
              <a:buChar char="v"/>
            </a:pPr>
            <a:r>
              <a:rPr lang="en-GB" sz="1600" dirty="0" smtClean="0">
                <a:sym typeface="Arial"/>
              </a:rPr>
              <a:t>Refines obfuscated code to reduce gas costs while maintaining security.</a:t>
            </a:r>
          </a:p>
          <a:p>
            <a:pPr lvl="1">
              <a:lnSpc>
                <a:spcPct val="150000"/>
              </a:lnSpc>
              <a:buFont typeface="Wingdings" pitchFamily="2" charset="2"/>
              <a:buChar char="v"/>
            </a:pPr>
            <a:r>
              <a:rPr lang="en-GB" sz="1600" dirty="0" smtClean="0">
                <a:sym typeface="Arial"/>
              </a:rPr>
              <a:t>Outputs a secure, obfuscated, and gas-optimized smart contract.</a:t>
            </a:r>
          </a:p>
          <a:p>
            <a:pPr marL="0" indent="0">
              <a:spcBef>
                <a:spcPts val="300"/>
              </a:spcBef>
              <a:buSzPts val="1100"/>
              <a:buNone/>
            </a:pPr>
            <a:endParaRPr sz="1100">
              <a:solidFill>
                <a:schemeClr val="dk1"/>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48"/>
          <p:cNvSpPr txBox="1">
            <a:spLocks noGrp="1"/>
          </p:cNvSpPr>
          <p:nvPr>
            <p:ph type="title"/>
          </p:nvPr>
        </p:nvSpPr>
        <p:spPr>
          <a:xfrm>
            <a:off x="500034" y="214296"/>
            <a:ext cx="7704000" cy="572700"/>
          </a:xfrm>
          <a:prstGeom prst="rect">
            <a:avLst/>
          </a:prstGeom>
        </p:spPr>
        <p:txBody>
          <a:bodyPr spcFirstLastPara="1" wrap="square" lIns="91373" tIns="91373" rIns="91373" bIns="91373" anchor="t" anchorCtr="0">
            <a:noAutofit/>
          </a:bodyPr>
          <a:lstStyle/>
          <a:p>
            <a:pPr algn="l">
              <a:spcBef>
                <a:spcPct val="0"/>
              </a:spcBef>
              <a:buClr>
                <a:srgbClr val="000000"/>
              </a:buClr>
              <a:buFont typeface="Arial"/>
            </a:pPr>
            <a:r>
              <a:rPr lang="en-GB" sz="2400" dirty="0" smtClean="0">
                <a:latin typeface="Arial Black" pitchFamily="34" charset="0"/>
                <a:sym typeface="Arial"/>
              </a:rPr>
              <a:t>Module Description</a:t>
            </a:r>
            <a:endParaRPr lang="en" sz="2400" dirty="0">
              <a:latin typeface="Arial Black" pitchFamily="34" charset="0"/>
              <a:sym typeface="Arial"/>
            </a:endParaRPr>
          </a:p>
        </p:txBody>
      </p:sp>
      <p:sp>
        <p:nvSpPr>
          <p:cNvPr id="407" name="Google Shape;407;p48"/>
          <p:cNvSpPr txBox="1">
            <a:spLocks noGrp="1"/>
          </p:cNvSpPr>
          <p:nvPr>
            <p:ph type="body" idx="1"/>
          </p:nvPr>
        </p:nvSpPr>
        <p:spPr>
          <a:xfrm>
            <a:off x="857224" y="928676"/>
            <a:ext cx="7704000" cy="3614400"/>
          </a:xfrm>
          <a:prstGeom prst="rect">
            <a:avLst/>
          </a:prstGeom>
        </p:spPr>
        <p:txBody>
          <a:bodyPr spcFirstLastPara="1" wrap="square" lIns="91373" tIns="91373" rIns="91373" bIns="91373" anchor="t" anchorCtr="0">
            <a:noAutofit/>
          </a:bodyPr>
          <a:lstStyle/>
          <a:p>
            <a:pPr marL="495213" indent="-342900">
              <a:buNone/>
            </a:pPr>
            <a:r>
              <a:rPr lang="en-GB" sz="2000" dirty="0" smtClean="0">
                <a:latin typeface="Arial Black" pitchFamily="34" charset="0"/>
                <a:ea typeface="+mj-ea"/>
                <a:cs typeface="+mj-cs"/>
                <a:sym typeface="Lexend Deca SemiBold"/>
              </a:rPr>
              <a:t>1. Smart Contract </a:t>
            </a:r>
            <a:r>
              <a:rPr lang="en-GB" sz="2000" dirty="0" err="1" smtClean="0">
                <a:latin typeface="Arial Black" pitchFamily="34" charset="0"/>
                <a:ea typeface="+mj-ea"/>
                <a:cs typeface="+mj-cs"/>
                <a:sym typeface="Lexend Deca SemiBold"/>
              </a:rPr>
              <a:t>Preprocessing</a:t>
            </a:r>
            <a:endParaRPr lang="en-GB" sz="2000" dirty="0" smtClean="0">
              <a:latin typeface="Arial Black" pitchFamily="34" charset="0"/>
              <a:ea typeface="+mj-ea"/>
              <a:cs typeface="+mj-cs"/>
              <a:sym typeface="Lexend Deca SemiBold"/>
            </a:endParaRPr>
          </a:p>
          <a:p>
            <a:pPr marL="495213" indent="-342900">
              <a:buNone/>
            </a:pPr>
            <a:endParaRPr lang="en-GB" sz="1800" i="1" dirty="0" smtClean="0">
              <a:latin typeface="Lexend Deca SemiBold"/>
              <a:ea typeface="Lexend Deca SemiBold"/>
              <a:cs typeface="Lexend Deca SemiBold"/>
              <a:sym typeface="Lexend Deca SemiBold"/>
            </a:endParaRPr>
          </a:p>
          <a:p>
            <a:pPr algn="just">
              <a:buFont typeface="Wingdings" pitchFamily="2" charset="2"/>
              <a:buChar char="v"/>
            </a:pPr>
            <a:r>
              <a:rPr lang="en-GB" sz="1800" b="1" dirty="0" smtClean="0">
                <a:solidFill>
                  <a:schemeClr val="tx1">
                    <a:lumMod val="85000"/>
                    <a:lumOff val="15000"/>
                  </a:schemeClr>
                </a:solidFill>
                <a:ea typeface="Lexend Deca SemiBold"/>
                <a:cs typeface="Lexend Deca SemiBold"/>
                <a:sym typeface="Lexend Deca SemiBold"/>
              </a:rPr>
              <a:t>File Type Check: </a:t>
            </a:r>
            <a:r>
              <a:rPr lang="en-GB" sz="1600" dirty="0" smtClean="0">
                <a:sym typeface="Arial"/>
              </a:rPr>
              <a:t>Verifies if the uploaded files are Solidity-based (.sol). Invalid file types are automatically rejected with appropriate error messages.</a:t>
            </a:r>
          </a:p>
          <a:p>
            <a:pPr algn="just">
              <a:buFont typeface="Wingdings" pitchFamily="2" charset="2"/>
              <a:buChar char="v"/>
            </a:pPr>
            <a:endParaRPr lang="en-GB" sz="1600" dirty="0" smtClean="0">
              <a:sym typeface="Arial"/>
            </a:endParaRPr>
          </a:p>
          <a:p>
            <a:pPr algn="just">
              <a:buFont typeface="Wingdings" pitchFamily="2" charset="2"/>
              <a:buChar char="v"/>
            </a:pPr>
            <a:r>
              <a:rPr lang="en-GB" sz="1800" b="1" dirty="0" smtClean="0">
                <a:solidFill>
                  <a:schemeClr val="tx1">
                    <a:lumMod val="85000"/>
                    <a:lumOff val="15000"/>
                  </a:schemeClr>
                </a:solidFill>
                <a:ea typeface="Lexend Deca SemiBold"/>
                <a:cs typeface="Lexend Deca SemiBold"/>
                <a:sym typeface="Lexend Deca SemiBold"/>
              </a:rPr>
              <a:t>Syntax Analysis: </a:t>
            </a:r>
            <a:r>
              <a:rPr lang="en-GB" sz="1600" dirty="0" smtClean="0">
                <a:sym typeface="Arial"/>
              </a:rPr>
              <a:t>Performs basic syntax analysis to ensure the code structure.</a:t>
            </a:r>
          </a:p>
          <a:p>
            <a:pPr algn="just">
              <a:buFont typeface="Wingdings" pitchFamily="2" charset="2"/>
              <a:buChar char="v"/>
            </a:pPr>
            <a:endParaRPr lang="en-GB" sz="1600" dirty="0" smtClean="0">
              <a:sym typeface="Arial"/>
            </a:endParaRPr>
          </a:p>
          <a:p>
            <a:pPr algn="just">
              <a:buFont typeface="Wingdings" pitchFamily="2" charset="2"/>
              <a:buChar char="v"/>
            </a:pPr>
            <a:r>
              <a:rPr lang="en-GB" sz="1800" b="1" dirty="0" smtClean="0">
                <a:solidFill>
                  <a:schemeClr val="tx1">
                    <a:lumMod val="85000"/>
                    <a:lumOff val="15000"/>
                  </a:schemeClr>
                </a:solidFill>
                <a:ea typeface="Lexend Deca SemiBold"/>
                <a:cs typeface="Lexend Deca SemiBold"/>
                <a:sym typeface="Lexend Deca SemiBold"/>
              </a:rPr>
              <a:t>Semantic Analysis: </a:t>
            </a:r>
            <a:r>
              <a:rPr lang="en-GB" sz="1600" dirty="0" smtClean="0">
                <a:sym typeface="Arial"/>
              </a:rPr>
              <a:t>Utilizes Solidity Abstract Syntax Tree (AST) to extract contract components and check the meaning of the code.</a:t>
            </a:r>
          </a:p>
          <a:p>
            <a:pPr>
              <a:buFont typeface="Wingdings" pitchFamily="2" charset="2"/>
              <a:buChar char="v"/>
            </a:pPr>
            <a:endParaRPr lang="en-GB" sz="1600" dirty="0" smtClean="0">
              <a:sym typeface="Arial"/>
            </a:endParaRPr>
          </a:p>
          <a:p>
            <a:pPr>
              <a:buNone/>
            </a:pPr>
            <a:endParaRPr lang="en-GB" sz="1800" i="1" dirty="0" smtClean="0">
              <a:latin typeface="Lexend Deca SemiBold"/>
              <a:ea typeface="Lexend Deca SemiBold"/>
              <a:cs typeface="Lexend Deca SemiBold"/>
              <a:sym typeface="Lexend Deca SemiBold"/>
            </a:endParaRPr>
          </a:p>
        </p:txBody>
      </p:sp>
      <p:sp>
        <p:nvSpPr>
          <p:cNvPr id="4" name="TextBox 3"/>
          <p:cNvSpPr txBox="1"/>
          <p:nvPr/>
        </p:nvSpPr>
        <p:spPr>
          <a:xfrm>
            <a:off x="1142976" y="3286130"/>
            <a:ext cx="7215238" cy="769441"/>
          </a:xfrm>
          <a:prstGeom prst="rect">
            <a:avLst/>
          </a:prstGeom>
          <a:noFill/>
        </p:spPr>
        <p:txBody>
          <a:bodyPr wrap="square" rtlCol="0">
            <a:spAutoFit/>
          </a:bodyPr>
          <a:lstStyle/>
          <a:p>
            <a:r>
              <a:rPr lang="en-GB" sz="1600" kern="1200" dirty="0" smtClean="0">
                <a:solidFill>
                  <a:schemeClr val="tx1"/>
                </a:solidFill>
                <a:latin typeface="+mn-lt"/>
                <a:ea typeface="+mn-ea"/>
                <a:cs typeface="+mn-cs"/>
              </a:rPr>
              <a:t>.</a:t>
            </a:r>
          </a:p>
          <a:p>
            <a:pPr>
              <a:buFont typeface="Wingdings" pitchFamily="2" charset="2"/>
              <a:buChar char="v"/>
            </a:pPr>
            <a:endParaRPr lang="en-GB" dirty="0" smtClean="0"/>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48"/>
          <p:cNvSpPr txBox="1">
            <a:spLocks noGrp="1"/>
          </p:cNvSpPr>
          <p:nvPr>
            <p:ph type="title"/>
          </p:nvPr>
        </p:nvSpPr>
        <p:spPr>
          <a:xfrm>
            <a:off x="500034" y="214296"/>
            <a:ext cx="7704000" cy="572700"/>
          </a:xfrm>
          <a:prstGeom prst="rect">
            <a:avLst/>
          </a:prstGeom>
        </p:spPr>
        <p:txBody>
          <a:bodyPr spcFirstLastPara="1" wrap="square" lIns="91373" tIns="91373" rIns="91373" bIns="91373" anchor="t" anchorCtr="0">
            <a:noAutofit/>
          </a:bodyPr>
          <a:lstStyle/>
          <a:p>
            <a:pPr algn="l">
              <a:spcBef>
                <a:spcPct val="0"/>
              </a:spcBef>
              <a:buClr>
                <a:srgbClr val="000000"/>
              </a:buClr>
              <a:buFont typeface="Arial"/>
            </a:pPr>
            <a:r>
              <a:rPr lang="en-GB" sz="2400" dirty="0" smtClean="0">
                <a:latin typeface="Arial Black" pitchFamily="34" charset="0"/>
                <a:sym typeface="Arial"/>
              </a:rPr>
              <a:t>Module Description</a:t>
            </a:r>
            <a:endParaRPr lang="en" sz="2400" dirty="0">
              <a:latin typeface="Arial Black" pitchFamily="34" charset="0"/>
              <a:sym typeface="Arial"/>
            </a:endParaRPr>
          </a:p>
        </p:txBody>
      </p:sp>
      <p:sp>
        <p:nvSpPr>
          <p:cNvPr id="407" name="Google Shape;407;p48"/>
          <p:cNvSpPr txBox="1">
            <a:spLocks noGrp="1"/>
          </p:cNvSpPr>
          <p:nvPr>
            <p:ph type="body" idx="1"/>
          </p:nvPr>
        </p:nvSpPr>
        <p:spPr>
          <a:xfrm>
            <a:off x="928662" y="714362"/>
            <a:ext cx="7704000" cy="3614400"/>
          </a:xfrm>
          <a:prstGeom prst="rect">
            <a:avLst/>
          </a:prstGeom>
        </p:spPr>
        <p:txBody>
          <a:bodyPr spcFirstLastPara="1" wrap="square" lIns="91373" tIns="91373" rIns="91373" bIns="91373" anchor="t" anchorCtr="0">
            <a:noAutofit/>
          </a:bodyPr>
          <a:lstStyle/>
          <a:p>
            <a:pPr marL="495213" indent="-342900" algn="just">
              <a:buNone/>
            </a:pPr>
            <a:endParaRPr lang="en-GB" sz="1600" dirty="0" smtClean="0">
              <a:sym typeface="Arial"/>
            </a:endParaRPr>
          </a:p>
          <a:p>
            <a:pPr algn="just">
              <a:buNone/>
            </a:pPr>
            <a:endParaRPr lang="en-GB" sz="1600" dirty="0" smtClean="0">
              <a:sym typeface="Arial"/>
            </a:endParaRPr>
          </a:p>
          <a:p>
            <a:pPr algn="just">
              <a:buNone/>
            </a:pPr>
            <a:r>
              <a:rPr lang="en-GB" sz="2000" dirty="0" smtClean="0">
                <a:latin typeface="Arial Black" pitchFamily="34" charset="0"/>
                <a:ea typeface="+mj-ea"/>
                <a:cs typeface="+mj-cs"/>
                <a:sym typeface="Lexend Deca SemiBold"/>
              </a:rPr>
              <a:t>2. Interaction &amp; Logic Analysis</a:t>
            </a:r>
          </a:p>
          <a:p>
            <a:pPr algn="just">
              <a:buNone/>
            </a:pPr>
            <a:endParaRPr lang="en-GB" sz="1800" dirty="0" smtClean="0"/>
          </a:p>
          <a:p>
            <a:pPr algn="just">
              <a:buFont typeface="Wingdings" pitchFamily="2" charset="2"/>
              <a:buChar char="v"/>
            </a:pPr>
            <a:r>
              <a:rPr lang="en-GB" sz="1800" b="1" dirty="0" smtClean="0">
                <a:solidFill>
                  <a:schemeClr val="tx1">
                    <a:lumMod val="85000"/>
                    <a:lumOff val="15000"/>
                  </a:schemeClr>
                </a:solidFill>
                <a:ea typeface="Lexend Deca SemiBold"/>
                <a:cs typeface="Lexend Deca SemiBold"/>
                <a:sym typeface="Lexend Deca SemiBold"/>
              </a:rPr>
              <a:t> Interaction &amp; Logic Detection: </a:t>
            </a:r>
            <a:r>
              <a:rPr lang="en-GB" sz="1600" dirty="0" smtClean="0">
                <a:sym typeface="Arial"/>
              </a:rPr>
              <a:t>Detects cross-contract interactions using static analysis. </a:t>
            </a:r>
          </a:p>
          <a:p>
            <a:pPr algn="just">
              <a:buFont typeface="Wingdings" pitchFamily="2" charset="2"/>
              <a:buChar char="v"/>
            </a:pPr>
            <a:endParaRPr lang="en-GB" sz="1800" dirty="0" smtClean="0"/>
          </a:p>
          <a:p>
            <a:pPr algn="just">
              <a:buFont typeface="Wingdings" pitchFamily="2" charset="2"/>
              <a:buChar char="v"/>
            </a:pPr>
            <a:r>
              <a:rPr lang="en-GB" sz="2000" dirty="0" smtClean="0">
                <a:solidFill>
                  <a:schemeClr val="tx1">
                    <a:lumMod val="85000"/>
                    <a:lumOff val="15000"/>
                  </a:schemeClr>
                </a:solidFill>
                <a:latin typeface="Lexend Deca SemiBold"/>
                <a:ea typeface="Lexend Deca SemiBold"/>
                <a:cs typeface="Lexend Deca SemiBold"/>
                <a:sym typeface="Lexend Deca SemiBold"/>
              </a:rPr>
              <a:t> </a:t>
            </a:r>
            <a:r>
              <a:rPr lang="en-GB" sz="1800" b="1" dirty="0" smtClean="0">
                <a:solidFill>
                  <a:schemeClr val="tx1">
                    <a:lumMod val="85000"/>
                    <a:lumOff val="15000"/>
                  </a:schemeClr>
                </a:solidFill>
                <a:ea typeface="Lexend Deca SemiBold"/>
                <a:cs typeface="Lexend Deca SemiBold"/>
                <a:sym typeface="Lexend Deca SemiBold"/>
              </a:rPr>
              <a:t>Interaction Filtering: </a:t>
            </a:r>
            <a:r>
              <a:rPr lang="en-GB" sz="1600" dirty="0" smtClean="0">
                <a:sym typeface="Arial"/>
              </a:rPr>
              <a:t>Cross-contract interactions are filtered by generating a JSON configuration file that maps interactions to specific obfuscation techniques.</a:t>
            </a:r>
          </a:p>
          <a:p>
            <a:pPr algn="just">
              <a:buFont typeface="Wingdings" pitchFamily="2" charset="2"/>
              <a:buChar char="v"/>
            </a:pPr>
            <a:endParaRPr lang="en-GB" sz="1800" dirty="0" smtClean="0"/>
          </a:p>
          <a:p>
            <a:pPr algn="just">
              <a:buFont typeface="Wingdings" pitchFamily="2" charset="2"/>
              <a:buChar char="v"/>
            </a:pPr>
            <a:endParaRPr lang="en-US" sz="1800" dirty="0" smtClean="0"/>
          </a:p>
          <a:p>
            <a:pPr algn="just">
              <a:buNone/>
            </a:pPr>
            <a:endParaRPr lang="en-GB" sz="1800" i="1" dirty="0" smtClean="0">
              <a:latin typeface="Lexend Deca SemiBold"/>
              <a:ea typeface="Lexend Deca SemiBold"/>
              <a:cs typeface="Lexend Deca SemiBold"/>
              <a:sym typeface="Lexend Deca SemiBo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48"/>
          <p:cNvSpPr txBox="1">
            <a:spLocks noGrp="1"/>
          </p:cNvSpPr>
          <p:nvPr>
            <p:ph type="title"/>
          </p:nvPr>
        </p:nvSpPr>
        <p:spPr>
          <a:xfrm>
            <a:off x="500034" y="285734"/>
            <a:ext cx="7704000" cy="572700"/>
          </a:xfrm>
          <a:prstGeom prst="rect">
            <a:avLst/>
          </a:prstGeom>
        </p:spPr>
        <p:txBody>
          <a:bodyPr spcFirstLastPara="1" wrap="square" lIns="91373" tIns="91373" rIns="91373" bIns="91373" anchor="t" anchorCtr="0">
            <a:noAutofit/>
          </a:bodyPr>
          <a:lstStyle/>
          <a:p>
            <a:pPr algn="l">
              <a:spcBef>
                <a:spcPct val="0"/>
              </a:spcBef>
              <a:buClr>
                <a:srgbClr val="000000"/>
              </a:buClr>
              <a:buFont typeface="Arial"/>
            </a:pPr>
            <a:r>
              <a:rPr lang="en-GB" sz="2400" dirty="0" smtClean="0">
                <a:latin typeface="Arial Black" pitchFamily="34" charset="0"/>
                <a:sym typeface="Arial"/>
              </a:rPr>
              <a:t>Module Description</a:t>
            </a:r>
            <a:endParaRPr lang="en" sz="2400" dirty="0">
              <a:latin typeface="Arial Black" pitchFamily="34" charset="0"/>
              <a:sym typeface="Arial"/>
            </a:endParaRPr>
          </a:p>
        </p:txBody>
      </p:sp>
      <p:sp>
        <p:nvSpPr>
          <p:cNvPr id="407" name="Google Shape;407;p48"/>
          <p:cNvSpPr txBox="1">
            <a:spLocks noGrp="1"/>
          </p:cNvSpPr>
          <p:nvPr>
            <p:ph type="body" idx="1"/>
          </p:nvPr>
        </p:nvSpPr>
        <p:spPr>
          <a:xfrm>
            <a:off x="928662" y="857238"/>
            <a:ext cx="7704000" cy="3614400"/>
          </a:xfrm>
          <a:prstGeom prst="rect">
            <a:avLst/>
          </a:prstGeom>
        </p:spPr>
        <p:txBody>
          <a:bodyPr spcFirstLastPara="1" wrap="square" lIns="91373" tIns="91373" rIns="91373" bIns="91373" anchor="t" anchorCtr="0">
            <a:noAutofit/>
          </a:bodyPr>
          <a:lstStyle/>
          <a:p>
            <a:pPr algn="just">
              <a:buNone/>
            </a:pPr>
            <a:r>
              <a:rPr lang="en-GB" sz="2000" dirty="0" smtClean="0">
                <a:latin typeface="Arial Black" pitchFamily="34" charset="0"/>
                <a:ea typeface="+mj-ea"/>
                <a:cs typeface="+mj-cs"/>
                <a:sym typeface="Lexend Deca SemiBold"/>
              </a:rPr>
              <a:t>3. Obfuscation &amp; Transformation</a:t>
            </a:r>
          </a:p>
          <a:p>
            <a:pPr algn="just">
              <a:buNone/>
            </a:pPr>
            <a:endParaRPr lang="en-GB" sz="1600" i="1" dirty="0" smtClean="0">
              <a:latin typeface="Lexend Deca SemiBold"/>
              <a:ea typeface="Lexend Deca SemiBold"/>
              <a:cs typeface="Lexend Deca SemiBold"/>
              <a:sym typeface="Lexend Deca SemiBold"/>
            </a:endParaRPr>
          </a:p>
          <a:p>
            <a:pPr algn="just">
              <a:buFont typeface="Wingdings" pitchFamily="2" charset="2"/>
              <a:buChar char="v"/>
            </a:pPr>
            <a:r>
              <a:rPr lang="en-GB" sz="1900" b="1" dirty="0" smtClean="0">
                <a:solidFill>
                  <a:schemeClr val="tx1">
                    <a:lumMod val="85000"/>
                    <a:lumOff val="15000"/>
                  </a:schemeClr>
                </a:solidFill>
                <a:ea typeface="Lexend Deca SemiBold"/>
                <a:cs typeface="Lexend Deca SemiBold"/>
                <a:sym typeface="Lexend Deca SemiBold"/>
              </a:rPr>
              <a:t>Obfuscation Applied: </a:t>
            </a:r>
          </a:p>
          <a:p>
            <a:pPr algn="just">
              <a:buFont typeface="Wingdings" pitchFamily="2" charset="2"/>
              <a:buChar char="v"/>
            </a:pPr>
            <a:endParaRPr lang="en-GB" sz="1900" b="1" dirty="0" smtClean="0">
              <a:solidFill>
                <a:schemeClr val="tx1">
                  <a:lumMod val="85000"/>
                  <a:lumOff val="15000"/>
                </a:schemeClr>
              </a:solidFill>
              <a:ea typeface="Lexend Deca SemiBold"/>
              <a:cs typeface="Lexend Deca SemiBold"/>
              <a:sym typeface="Lexend Deca SemiBold"/>
            </a:endParaRPr>
          </a:p>
          <a:p>
            <a:pPr marL="455613" indent="-9525" algn="just">
              <a:buFont typeface="Wingdings" pitchFamily="2" charset="2"/>
              <a:buChar char="Ø"/>
            </a:pPr>
            <a:r>
              <a:rPr lang="en-GB" sz="1600" dirty="0" smtClean="0">
                <a:sym typeface="Lexend Deca SemiBold"/>
              </a:rPr>
              <a:t> </a:t>
            </a:r>
            <a:r>
              <a:rPr lang="en-GB" sz="1600" dirty="0" smtClean="0">
                <a:sym typeface="Lexend Deca SemiBold"/>
              </a:rPr>
              <a:t>High-level </a:t>
            </a:r>
            <a:r>
              <a:rPr lang="en-GB" sz="1600" dirty="0" smtClean="0">
                <a:sym typeface="Lexend Deca SemiBold"/>
              </a:rPr>
              <a:t>call obfuscation.</a:t>
            </a:r>
          </a:p>
          <a:p>
            <a:pPr marL="455613" indent="-9525" algn="just">
              <a:buFont typeface="Wingdings" pitchFamily="2" charset="2"/>
              <a:buChar char="Ø"/>
            </a:pPr>
            <a:r>
              <a:rPr lang="en-GB" sz="1600" dirty="0" smtClean="0">
                <a:sym typeface="Lexend Deca SemiBold"/>
              </a:rPr>
              <a:t> Low-level call obfuscation.</a:t>
            </a:r>
          </a:p>
          <a:p>
            <a:pPr marL="455613" indent="-9525" algn="just">
              <a:buFont typeface="Wingdings" pitchFamily="2" charset="2"/>
              <a:buChar char="Ø"/>
            </a:pPr>
            <a:r>
              <a:rPr lang="en-GB" sz="1600" dirty="0" smtClean="0">
                <a:sym typeface="Lexend Deca SemiBold"/>
              </a:rPr>
              <a:t> Proxy pattern obfuscation.</a:t>
            </a:r>
          </a:p>
          <a:p>
            <a:pPr marL="455613" indent="-9525" algn="just">
              <a:buFont typeface="Wingdings" pitchFamily="2" charset="2"/>
              <a:buChar char="Ø"/>
            </a:pPr>
            <a:r>
              <a:rPr lang="en-GB" sz="1600" dirty="0" smtClean="0">
                <a:sym typeface="Lexend Deca SemiBold"/>
              </a:rPr>
              <a:t> Factory </a:t>
            </a:r>
            <a:r>
              <a:rPr lang="en-GB" sz="1600" dirty="0" smtClean="0">
                <a:sym typeface="Lexend Deca SemiBold"/>
              </a:rPr>
              <a:t>based deployment </a:t>
            </a:r>
            <a:r>
              <a:rPr lang="en-GB" sz="1600" dirty="0" smtClean="0">
                <a:sym typeface="Lexend Deca SemiBold"/>
              </a:rPr>
              <a:t>obfuscation.</a:t>
            </a:r>
          </a:p>
          <a:p>
            <a:pPr algn="just">
              <a:buFont typeface="Wingdings" pitchFamily="2" charset="2"/>
              <a:buChar char="v"/>
            </a:pPr>
            <a:endParaRPr lang="en-GB" sz="1800" b="1" dirty="0" smtClean="0">
              <a:solidFill>
                <a:schemeClr val="tx1">
                  <a:lumMod val="85000"/>
                  <a:lumOff val="15000"/>
                </a:schemeClr>
              </a:solidFill>
              <a:ea typeface="Lexend Deca SemiBold"/>
              <a:cs typeface="Lexend Deca SemiBold"/>
              <a:sym typeface="Lexend Deca SemiBold"/>
            </a:endParaRPr>
          </a:p>
          <a:p>
            <a:pPr algn="just">
              <a:buFont typeface="Wingdings" pitchFamily="2" charset="2"/>
              <a:buChar char="v"/>
            </a:pPr>
            <a:r>
              <a:rPr lang="en-GB" sz="1900" b="1" dirty="0" smtClean="0">
                <a:solidFill>
                  <a:schemeClr val="tx1">
                    <a:lumMod val="85000"/>
                    <a:lumOff val="15000"/>
                  </a:schemeClr>
                </a:solidFill>
                <a:ea typeface="Lexend Deca SemiBold"/>
                <a:cs typeface="Lexend Deca SemiBold"/>
                <a:sym typeface="Lexend Deca SemiBold"/>
              </a:rPr>
              <a:t>Execution: </a:t>
            </a:r>
            <a:r>
              <a:rPr lang="en-GB" sz="1600" dirty="0" smtClean="0">
                <a:sym typeface="Arial"/>
              </a:rPr>
              <a:t>Obfuscation applied based on JSON configuration</a:t>
            </a:r>
            <a:r>
              <a:rPr lang="en-GB" sz="1600" dirty="0" smtClean="0">
                <a:sym typeface="Arial"/>
              </a:rPr>
              <a:t>.</a:t>
            </a:r>
            <a:endParaRPr lang="en-GB" dirty="0" smtClean="0"/>
          </a:p>
          <a:p>
            <a:pPr algn="just">
              <a:buFont typeface="Wingdings" pitchFamily="2" charset="2"/>
              <a:buChar char="v"/>
            </a:pPr>
            <a:r>
              <a:rPr lang="en-GB" sz="1900" b="1" dirty="0" smtClean="0">
                <a:solidFill>
                  <a:schemeClr val="tx1">
                    <a:lumMod val="85000"/>
                    <a:lumOff val="15000"/>
                  </a:schemeClr>
                </a:solidFill>
                <a:ea typeface="Lexend Deca SemiBold"/>
                <a:cs typeface="Lexend Deca SemiBold"/>
                <a:sym typeface="Lexend Deca SemiBold"/>
              </a:rPr>
              <a:t>Gas Consumption Analysis: </a:t>
            </a:r>
            <a:r>
              <a:rPr lang="en-GB" sz="1600" dirty="0" smtClean="0">
                <a:sym typeface="Arial"/>
              </a:rPr>
              <a:t>Gas usage is analyzed before and after obfuscation using Static </a:t>
            </a:r>
            <a:r>
              <a:rPr lang="en-GB" sz="1600" smtClean="0">
                <a:sym typeface="Arial"/>
              </a:rPr>
              <a:t>analysis </a:t>
            </a:r>
            <a:r>
              <a:rPr lang="en-GB" sz="1600" smtClean="0">
                <a:sym typeface="Arial"/>
              </a:rPr>
              <a:t>technique, </a:t>
            </a:r>
            <a:r>
              <a:rPr lang="en-GB" sz="1600" dirty="0" smtClean="0">
                <a:sym typeface="Arial"/>
              </a:rPr>
              <a:t>chosen for its comprehensive coverage and ease of use with Solidity projects.</a:t>
            </a:r>
          </a:p>
          <a:p>
            <a:pPr algn="just">
              <a:buNone/>
            </a:pPr>
            <a:endParaRPr lang="en-GB" sz="1600" dirty="0" smtClean="0">
              <a:sym typeface="Aria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48"/>
          <p:cNvSpPr txBox="1">
            <a:spLocks noGrp="1"/>
          </p:cNvSpPr>
          <p:nvPr>
            <p:ph type="title"/>
          </p:nvPr>
        </p:nvSpPr>
        <p:spPr>
          <a:xfrm>
            <a:off x="500034" y="285734"/>
            <a:ext cx="7704000" cy="572700"/>
          </a:xfrm>
          <a:prstGeom prst="rect">
            <a:avLst/>
          </a:prstGeom>
        </p:spPr>
        <p:txBody>
          <a:bodyPr spcFirstLastPara="1" wrap="square" lIns="91373" tIns="91373" rIns="91373" bIns="91373" anchor="t" anchorCtr="0">
            <a:noAutofit/>
          </a:bodyPr>
          <a:lstStyle/>
          <a:p>
            <a:pPr algn="l">
              <a:spcBef>
                <a:spcPct val="0"/>
              </a:spcBef>
              <a:buClr>
                <a:srgbClr val="000000"/>
              </a:buClr>
              <a:buFont typeface="Arial"/>
            </a:pPr>
            <a:r>
              <a:rPr lang="en-GB" sz="2400" dirty="0" smtClean="0">
                <a:latin typeface="Arial Black" pitchFamily="34" charset="0"/>
                <a:sym typeface="Arial"/>
              </a:rPr>
              <a:t>Module Description</a:t>
            </a:r>
            <a:endParaRPr lang="en" sz="2400" dirty="0">
              <a:latin typeface="Arial Black" pitchFamily="34" charset="0"/>
              <a:sym typeface="Arial"/>
            </a:endParaRPr>
          </a:p>
        </p:txBody>
      </p:sp>
      <p:sp>
        <p:nvSpPr>
          <p:cNvPr id="407" name="Google Shape;407;p48"/>
          <p:cNvSpPr txBox="1">
            <a:spLocks noGrp="1"/>
          </p:cNvSpPr>
          <p:nvPr>
            <p:ph type="body" idx="1"/>
          </p:nvPr>
        </p:nvSpPr>
        <p:spPr>
          <a:xfrm>
            <a:off x="857224" y="1000114"/>
            <a:ext cx="7704000" cy="3614400"/>
          </a:xfrm>
          <a:prstGeom prst="rect">
            <a:avLst/>
          </a:prstGeom>
        </p:spPr>
        <p:txBody>
          <a:bodyPr spcFirstLastPara="1" wrap="square" lIns="91373" tIns="91373" rIns="91373" bIns="91373" anchor="t" anchorCtr="0">
            <a:noAutofit/>
          </a:bodyPr>
          <a:lstStyle/>
          <a:p>
            <a:pPr algn="just">
              <a:buNone/>
            </a:pPr>
            <a:r>
              <a:rPr lang="en-GB" sz="2000" dirty="0" smtClean="0">
                <a:latin typeface="Arial Black" pitchFamily="34" charset="0"/>
                <a:ea typeface="+mj-ea"/>
                <a:cs typeface="+mj-cs"/>
                <a:sym typeface="Lexend Deca SemiBold"/>
              </a:rPr>
              <a:t>4. Gas Optimization</a:t>
            </a:r>
          </a:p>
          <a:p>
            <a:pPr algn="just">
              <a:buNone/>
            </a:pPr>
            <a:endParaRPr lang="en-GB" sz="1600" i="1" dirty="0" smtClean="0">
              <a:latin typeface="Lexend Deca SemiBold"/>
              <a:ea typeface="Lexend Deca SemiBold"/>
              <a:cs typeface="Lexend Deca SemiBold"/>
              <a:sym typeface="Lexend Deca SemiBold"/>
            </a:endParaRPr>
          </a:p>
          <a:p>
            <a:pPr algn="just">
              <a:buFont typeface="Wingdings" pitchFamily="2" charset="2"/>
              <a:buChar char="v"/>
            </a:pPr>
            <a:r>
              <a:rPr lang="en-GB" sz="1800" b="1" dirty="0" smtClean="0">
                <a:solidFill>
                  <a:schemeClr val="tx1">
                    <a:lumMod val="85000"/>
                    <a:lumOff val="15000"/>
                  </a:schemeClr>
                </a:solidFill>
                <a:ea typeface="Lexend Deca SemiBold"/>
                <a:cs typeface="Lexend Deca SemiBold"/>
                <a:sym typeface="Lexend Deca SemiBold"/>
              </a:rPr>
              <a:t>Optimization Level:  </a:t>
            </a:r>
            <a:r>
              <a:rPr lang="en-GB" sz="1600" dirty="0" err="1" smtClean="0">
                <a:sym typeface="Arial"/>
              </a:rPr>
              <a:t>Bytecode</a:t>
            </a:r>
            <a:r>
              <a:rPr lang="en-GB" sz="1600" dirty="0" smtClean="0">
                <a:sym typeface="Arial"/>
              </a:rPr>
              <a:t>-level optimization.</a:t>
            </a:r>
          </a:p>
          <a:p>
            <a:pPr algn="just">
              <a:buNone/>
            </a:pPr>
            <a:endParaRPr lang="en-GB" sz="1600" dirty="0" smtClean="0">
              <a:sym typeface="Arial"/>
            </a:endParaRPr>
          </a:p>
          <a:p>
            <a:pPr algn="just">
              <a:buFont typeface="Wingdings" pitchFamily="2" charset="2"/>
              <a:buChar char="v"/>
            </a:pPr>
            <a:r>
              <a:rPr lang="en-GB" sz="1800" b="1" dirty="0" smtClean="0">
                <a:solidFill>
                  <a:schemeClr val="tx1">
                    <a:lumMod val="85000"/>
                    <a:lumOff val="15000"/>
                  </a:schemeClr>
                </a:solidFill>
                <a:ea typeface="Lexend Deca SemiBold"/>
                <a:cs typeface="Lexend Deca SemiBold"/>
                <a:sym typeface="Lexend Deca SemiBold"/>
              </a:rPr>
              <a:t>Techniques Used</a:t>
            </a:r>
            <a:r>
              <a:rPr lang="en-GB" sz="1800" b="1" dirty="0" smtClean="0">
                <a:solidFill>
                  <a:schemeClr val="tx1">
                    <a:lumMod val="85000"/>
                    <a:lumOff val="15000"/>
                  </a:schemeClr>
                </a:solidFill>
                <a:ea typeface="Lexend Deca SemiBold"/>
                <a:cs typeface="Lexend Deca SemiBold"/>
                <a:sym typeface="Lexend Deca SemiBold"/>
              </a:rPr>
              <a:t>: </a:t>
            </a:r>
            <a:r>
              <a:rPr lang="en-GB" sz="1600" dirty="0" smtClean="0">
                <a:sym typeface="Lexend Deca SemiBold"/>
              </a:rPr>
              <a:t>Storage Packing (Optimized Slot Usage), </a:t>
            </a:r>
            <a:r>
              <a:rPr lang="en-GB" sz="1600" dirty="0" err="1" smtClean="0">
                <a:sym typeface="Lexend Deca SemiBold"/>
              </a:rPr>
              <a:t>Precomputed</a:t>
            </a:r>
            <a:r>
              <a:rPr lang="en-GB" sz="1600" dirty="0" smtClean="0">
                <a:sym typeface="Lexend Deca SemiBold"/>
              </a:rPr>
              <a:t> Function Selector Dispatching, Optimized Memory Handling (Minimal Stack Moves)</a:t>
            </a:r>
            <a:endParaRPr lang="en-GB" sz="1600" dirty="0" smtClean="0">
              <a:sym typeface="Arial"/>
            </a:endParaRPr>
          </a:p>
          <a:p>
            <a:pPr algn="just">
              <a:buNone/>
            </a:pPr>
            <a:endParaRPr lang="en-GB" sz="1600" dirty="0" smtClean="0">
              <a:sym typeface="Arial"/>
            </a:endParaRPr>
          </a:p>
          <a:p>
            <a:pPr algn="just">
              <a:buFont typeface="Wingdings" pitchFamily="2" charset="2"/>
              <a:buChar char="v"/>
            </a:pPr>
            <a:r>
              <a:rPr lang="en-GB" sz="1800" b="1" dirty="0" smtClean="0">
                <a:solidFill>
                  <a:schemeClr val="tx1">
                    <a:lumMod val="85000"/>
                    <a:lumOff val="15000"/>
                  </a:schemeClr>
                </a:solidFill>
                <a:ea typeface="Lexend Deca SemiBold"/>
                <a:cs typeface="Lexend Deca SemiBold"/>
                <a:sym typeface="Lexend Deca SemiBold"/>
              </a:rPr>
              <a:t>Process: </a:t>
            </a:r>
            <a:r>
              <a:rPr lang="en-GB" sz="1600" dirty="0" smtClean="0">
                <a:sym typeface="Arial"/>
              </a:rPr>
              <a:t>Automatically refines obfuscated contracts to reduce gas costs while preserving security.</a:t>
            </a:r>
          </a:p>
          <a:p>
            <a:pPr algn="just">
              <a:buNone/>
            </a:pPr>
            <a:endParaRPr lang="en-GB" sz="1600" dirty="0" smtClean="0">
              <a:sym typeface="Arial"/>
            </a:endParaRPr>
          </a:p>
          <a:p>
            <a:pPr algn="just">
              <a:buFont typeface="Wingdings" pitchFamily="2" charset="2"/>
              <a:buChar char="v"/>
            </a:pPr>
            <a:r>
              <a:rPr lang="en-GB" sz="1800" b="1" dirty="0" smtClean="0">
                <a:solidFill>
                  <a:schemeClr val="tx1">
                    <a:lumMod val="85000"/>
                    <a:lumOff val="15000"/>
                  </a:schemeClr>
                </a:solidFill>
                <a:ea typeface="Lexend Deca SemiBold"/>
                <a:cs typeface="Lexend Deca SemiBold"/>
                <a:sym typeface="Lexend Deca SemiBold"/>
              </a:rPr>
              <a:t>Output: </a:t>
            </a:r>
            <a:r>
              <a:rPr lang="en-GB" sz="1600" dirty="0" smtClean="0">
                <a:sym typeface="Arial"/>
              </a:rPr>
              <a:t>Secure, obfuscated, and gas-optimized smart contract.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8" name="Google Shape;408;p48"/>
          <p:cNvSpPr txBox="1">
            <a:spLocks noGrp="1"/>
          </p:cNvSpPr>
          <p:nvPr>
            <p:ph type="title"/>
          </p:nvPr>
        </p:nvSpPr>
        <p:spPr>
          <a:xfrm>
            <a:off x="571472" y="142858"/>
            <a:ext cx="7704000" cy="572700"/>
          </a:xfrm>
          <a:prstGeom prst="rect">
            <a:avLst/>
          </a:prstGeom>
        </p:spPr>
        <p:txBody>
          <a:bodyPr spcFirstLastPara="1" wrap="square" lIns="91373" tIns="91373" rIns="91373" bIns="91373" anchor="t" anchorCtr="0">
            <a:noAutofit/>
          </a:bodyPr>
          <a:lstStyle/>
          <a:p>
            <a:pPr algn="l">
              <a:spcBef>
                <a:spcPct val="0"/>
              </a:spcBef>
              <a:buClr>
                <a:srgbClr val="000000"/>
              </a:buClr>
              <a:buFont typeface="Arial"/>
            </a:pPr>
            <a:r>
              <a:rPr lang="en-GB" sz="2400" dirty="0" smtClean="0">
                <a:latin typeface="Arial Black" pitchFamily="34" charset="0"/>
                <a:sym typeface="Arial"/>
              </a:rPr>
              <a:t>References</a:t>
            </a:r>
            <a:endParaRPr lang="en" sz="2400" dirty="0">
              <a:latin typeface="Arial Black" pitchFamily="34" charset="0"/>
              <a:sym typeface="Arial"/>
            </a:endParaRPr>
          </a:p>
        </p:txBody>
      </p:sp>
      <p:sp>
        <p:nvSpPr>
          <p:cNvPr id="407" name="Google Shape;407;p48"/>
          <p:cNvSpPr txBox="1">
            <a:spLocks noGrp="1"/>
          </p:cNvSpPr>
          <p:nvPr>
            <p:ph type="body" idx="1"/>
          </p:nvPr>
        </p:nvSpPr>
        <p:spPr>
          <a:xfrm>
            <a:off x="714348" y="642924"/>
            <a:ext cx="8001056" cy="3714776"/>
          </a:xfrm>
          <a:prstGeom prst="rect">
            <a:avLst/>
          </a:prstGeom>
        </p:spPr>
        <p:txBody>
          <a:bodyPr spcFirstLastPara="1" wrap="square" lIns="91373" tIns="91373" rIns="91373" bIns="91373" anchor="t" anchorCtr="0">
            <a:noAutofit/>
          </a:bodyPr>
          <a:lstStyle/>
          <a:p>
            <a:pPr algn="just">
              <a:buNone/>
            </a:pPr>
            <a:r>
              <a:rPr lang="en-US" sz="1400" dirty="0" smtClean="0"/>
              <a:t>[1]  </a:t>
            </a:r>
            <a:r>
              <a:rPr lang="en-US" sz="1400" dirty="0" smtClean="0"/>
              <a:t>Zhang</a:t>
            </a:r>
            <a:r>
              <a:rPr lang="en-US" sz="1400" dirty="0" smtClean="0"/>
              <a:t>, Y., Li, Y., Wang, S., &amp; Liu, Y. (2023). </a:t>
            </a:r>
            <a:r>
              <a:rPr lang="en-US" sz="1400" dirty="0" err="1" smtClean="0"/>
              <a:t>BiAn</a:t>
            </a:r>
            <a:r>
              <a:rPr lang="en-US" sz="1400" dirty="0" smtClean="0"/>
              <a:t>: Smart Contract Source Code Obfuscation. </a:t>
            </a:r>
            <a:r>
              <a:rPr lang="en-US" sz="1400" i="1" dirty="0" smtClean="0"/>
              <a:t>IEEE </a:t>
            </a:r>
            <a:r>
              <a:rPr lang="en-US" sz="1400" i="1" dirty="0" smtClean="0"/>
              <a:t> Transactions </a:t>
            </a:r>
            <a:r>
              <a:rPr lang="en-US" sz="1400" i="1" dirty="0" smtClean="0"/>
              <a:t>on Software Engineering</a:t>
            </a:r>
            <a:r>
              <a:rPr lang="en-US" sz="1400" dirty="0" smtClean="0"/>
              <a:t>.</a:t>
            </a:r>
          </a:p>
          <a:p>
            <a:pPr algn="just">
              <a:buNone/>
            </a:pPr>
            <a:endParaRPr lang="en-US" sz="1400" dirty="0" smtClean="0"/>
          </a:p>
          <a:p>
            <a:pPr algn="just">
              <a:buNone/>
            </a:pPr>
            <a:r>
              <a:rPr lang="en-GB" sz="1400" dirty="0" smtClean="0"/>
              <a:t>[2]   Zhang, W., Wang, H., &amp; </a:t>
            </a:r>
            <a:r>
              <a:rPr lang="en-GB" sz="1400" dirty="0" err="1" smtClean="0"/>
              <a:t>Xu</a:t>
            </a:r>
            <a:r>
              <a:rPr lang="en-GB" sz="1400" dirty="0" smtClean="0"/>
              <a:t>, J. (2023). </a:t>
            </a:r>
            <a:r>
              <a:rPr lang="en-GB" sz="1400" dirty="0" err="1" smtClean="0"/>
              <a:t>Bytecode</a:t>
            </a:r>
            <a:r>
              <a:rPr lang="en-GB" sz="1400" dirty="0" smtClean="0"/>
              <a:t> Obfuscation for Smart Contracts. </a:t>
            </a:r>
            <a:r>
              <a:rPr lang="en-GB" sz="1400" i="1" dirty="0" smtClean="0"/>
              <a:t>IEEE Transactions on Dependable and Secure Computing</a:t>
            </a:r>
            <a:r>
              <a:rPr lang="en-GB" sz="1400" dirty="0" smtClean="0"/>
              <a:t>.</a:t>
            </a:r>
          </a:p>
          <a:p>
            <a:pPr algn="just">
              <a:buNone/>
            </a:pPr>
            <a:endParaRPr lang="en-GB" sz="1400" dirty="0" smtClean="0"/>
          </a:p>
          <a:p>
            <a:pPr algn="just">
              <a:buNone/>
            </a:pPr>
            <a:r>
              <a:rPr lang="en-US" sz="1400" dirty="0" smtClean="0"/>
              <a:t>[3]  </a:t>
            </a:r>
            <a:r>
              <a:rPr lang="en-US" sz="1400" dirty="0" smtClean="0"/>
              <a:t>Kondo</a:t>
            </a:r>
            <a:r>
              <a:rPr lang="en-US" sz="1400" dirty="0" smtClean="0"/>
              <a:t>, Y., Nakamura, T., &amp; Tanaka, K. (2022). Smart Contracts Obfuscation from </a:t>
            </a:r>
            <a:r>
              <a:rPr lang="en-US" sz="1400" dirty="0" err="1" smtClean="0"/>
              <a:t>Blockchain</a:t>
            </a:r>
            <a:r>
              <a:rPr lang="en-US" sz="1400" dirty="0" smtClean="0"/>
              <a:t>-based One-time Program. </a:t>
            </a:r>
            <a:r>
              <a:rPr lang="en-US" sz="1400" i="1" dirty="0" smtClean="0"/>
              <a:t>IACR Cryptology </a:t>
            </a:r>
            <a:r>
              <a:rPr lang="en-US" sz="1400" i="1" dirty="0" err="1" smtClean="0"/>
              <a:t>ePrint</a:t>
            </a:r>
            <a:r>
              <a:rPr lang="en-US" sz="1400" i="1" dirty="0" smtClean="0"/>
              <a:t> Archive</a:t>
            </a:r>
            <a:r>
              <a:rPr lang="en-US" sz="1400" dirty="0" smtClean="0"/>
              <a:t>.</a:t>
            </a:r>
          </a:p>
          <a:p>
            <a:pPr algn="just">
              <a:buNone/>
            </a:pPr>
            <a:endParaRPr lang="en-US" sz="1400" dirty="0" smtClean="0"/>
          </a:p>
          <a:p>
            <a:pPr algn="just">
              <a:buNone/>
            </a:pPr>
            <a:r>
              <a:rPr lang="en-GB" sz="1400" dirty="0" smtClean="0"/>
              <a:t>[4]  </a:t>
            </a:r>
            <a:r>
              <a:rPr lang="en-GB" sz="1400" dirty="0" err="1" smtClean="0"/>
              <a:t>Xue</a:t>
            </a:r>
            <a:r>
              <a:rPr lang="en-GB" sz="1400" dirty="0" smtClean="0"/>
              <a:t>, R., Zhang, L., &amp; Lu, X. (2020). Cross-Contract Static Analysis for Detecting Practical </a:t>
            </a:r>
            <a:r>
              <a:rPr lang="en-GB" sz="1400" dirty="0" err="1" smtClean="0"/>
              <a:t>Reentrancy</a:t>
            </a:r>
            <a:r>
              <a:rPr lang="en-GB" sz="1400" dirty="0" smtClean="0"/>
              <a:t> Vulnerabilities in Smart Contracts. </a:t>
            </a:r>
            <a:r>
              <a:rPr lang="en-GB" sz="1400" i="1" dirty="0" smtClean="0"/>
              <a:t>IEEE Transactions on Dependable and Secure Computing</a:t>
            </a:r>
            <a:r>
              <a:rPr lang="en-GB" sz="1400" dirty="0" smtClean="0"/>
              <a:t>.</a:t>
            </a:r>
          </a:p>
          <a:p>
            <a:pPr algn="just">
              <a:buNone/>
            </a:pPr>
            <a:endParaRPr lang="en-GB" sz="1400" dirty="0" smtClean="0"/>
          </a:p>
          <a:p>
            <a:pPr algn="just">
              <a:buNone/>
            </a:pPr>
            <a:r>
              <a:rPr lang="en-GB" sz="1400" dirty="0" smtClean="0"/>
              <a:t>[5</a:t>
            </a:r>
            <a:r>
              <a:rPr lang="en-GB" sz="1400" dirty="0" smtClean="0"/>
              <a:t>]   Kumar</a:t>
            </a:r>
            <a:r>
              <a:rPr lang="en-GB" sz="1400" dirty="0" smtClean="0"/>
              <a:t>, K. </a:t>
            </a:r>
            <a:r>
              <a:rPr lang="en-GB" sz="1400" dirty="0" smtClean="0"/>
              <a:t>A., </a:t>
            </a:r>
            <a:r>
              <a:rPr lang="en-GB" sz="1400" dirty="0" err="1" smtClean="0"/>
              <a:t>Verma</a:t>
            </a:r>
            <a:r>
              <a:rPr lang="en-GB" sz="1400" dirty="0" smtClean="0"/>
              <a:t>, A., &amp; Kumar, H. (2022). </a:t>
            </a:r>
            <a:r>
              <a:rPr lang="en-GB" sz="1400" dirty="0" smtClean="0"/>
              <a:t>Smart Contract </a:t>
            </a:r>
            <a:r>
              <a:rPr lang="en-GB" sz="1400" dirty="0" smtClean="0"/>
              <a:t>Obfuscation Technique </a:t>
            </a:r>
            <a:r>
              <a:rPr lang="en-GB" sz="1400" dirty="0" smtClean="0"/>
              <a:t>to Enhance Code Security and Prevent Code </a:t>
            </a:r>
            <a:r>
              <a:rPr lang="en-GB" sz="1400" dirty="0" smtClean="0"/>
              <a:t>Reusability. International </a:t>
            </a:r>
            <a:r>
              <a:rPr lang="en-GB" sz="1400" dirty="0" smtClean="0"/>
              <a:t>Journal of Mathematical Sciences and Computing, 8(3), </a:t>
            </a:r>
            <a:r>
              <a:rPr lang="en-GB" sz="1400" dirty="0" smtClean="0"/>
              <a:t>30–36.DOI</a:t>
            </a:r>
            <a:r>
              <a:rPr lang="en-GB" sz="1400" dirty="0" smtClean="0"/>
              <a:t>: 10.5815/ijmsc.2022.03.03</a:t>
            </a:r>
          </a:p>
          <a:p>
            <a:pPr algn="just">
              <a:buNone/>
            </a:pPr>
            <a:endParaRPr lang="en-GB" sz="1400" dirty="0" smtClean="0"/>
          </a:p>
          <a:p>
            <a:pPr algn="just">
              <a:buNone/>
            </a:pPr>
            <a:r>
              <a:rPr lang="en-GB" sz="1400" dirty="0" smtClean="0"/>
              <a:t>[6] </a:t>
            </a:r>
            <a:r>
              <a:rPr lang="en-GB" sz="1400" dirty="0" smtClean="0"/>
              <a:t>  </a:t>
            </a:r>
            <a:r>
              <a:rPr lang="en-GB" sz="1400" dirty="0" err="1" smtClean="0"/>
              <a:t>Ebrahimi</a:t>
            </a:r>
            <a:r>
              <a:rPr lang="en-GB" sz="1400" dirty="0" smtClean="0"/>
              <a:t>, A. M., Adams, B., </a:t>
            </a:r>
            <a:r>
              <a:rPr lang="en-GB" sz="1400" dirty="0" err="1" smtClean="0"/>
              <a:t>Oliva</a:t>
            </a:r>
            <a:r>
              <a:rPr lang="en-GB" sz="1400" dirty="0" smtClean="0"/>
              <a:t>, G. A., &amp; Hassan, A. E. (2024). </a:t>
            </a:r>
            <a:r>
              <a:rPr lang="en-GB" sz="1400" dirty="0" smtClean="0"/>
              <a:t>A </a:t>
            </a:r>
            <a:r>
              <a:rPr lang="en-GB" sz="1400" dirty="0" smtClean="0"/>
              <a:t>Large-Scale </a:t>
            </a:r>
            <a:r>
              <a:rPr lang="en-GB" sz="1400" dirty="0" smtClean="0"/>
              <a:t>Exploratory Study on the Proxy Pattern in </a:t>
            </a:r>
            <a:r>
              <a:rPr lang="en-GB" sz="1400" dirty="0" err="1" smtClean="0"/>
              <a:t>Ethereum</a:t>
            </a:r>
            <a:r>
              <a:rPr lang="en-GB" sz="1400" dirty="0" smtClean="0"/>
              <a:t>. </a:t>
            </a:r>
            <a:r>
              <a:rPr lang="en-GB" sz="1400" dirty="0" smtClean="0"/>
              <a:t>Empirical </a:t>
            </a:r>
            <a:r>
              <a:rPr lang="en-GB" sz="1400" dirty="0" smtClean="0"/>
              <a:t>Software Engineering</a:t>
            </a:r>
            <a:r>
              <a:rPr lang="en-GB" sz="1400" dirty="0" smtClean="0"/>
              <a:t>, 29(1), Article 10485. DOI: </a:t>
            </a:r>
            <a:r>
              <a:rPr lang="en-GB" sz="1400" dirty="0" smtClean="0"/>
              <a:t>10.1007/s10664-024-10485-1 ACM </a:t>
            </a:r>
            <a:r>
              <a:rPr lang="en-GB" sz="1400" dirty="0" smtClean="0"/>
              <a:t>Digital Library</a:t>
            </a:r>
          </a:p>
          <a:p>
            <a:pPr algn="just">
              <a:buNone/>
            </a:pPr>
            <a:endParaRPr lang="en-US" sz="1600" dirty="0" smtClean="0"/>
          </a:p>
          <a:p>
            <a:pPr algn="just">
              <a:buNone/>
            </a:pPr>
            <a:endParaRPr lang="en-GB" sz="1600" dirty="0" smtClean="0">
              <a:sym typeface="Aria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00364" y="2000246"/>
            <a:ext cx="3034948" cy="751880"/>
          </a:xfrm>
          <a:prstGeom prst="rect">
            <a:avLst/>
          </a:prstGeom>
          <a:noFill/>
        </p:spPr>
        <p:txBody>
          <a:bodyPr wrap="none" lIns="74048" tIns="37024" rIns="74048" bIns="37024" rtlCol="0">
            <a:spAutoFit/>
          </a:bodyPr>
          <a:lstStyle/>
          <a:p>
            <a:pPr algn="ctr"/>
            <a:r>
              <a:rPr lang="en-GB" sz="4400" b="1" dirty="0" smtClean="0"/>
              <a:t>Thank You</a:t>
            </a:r>
            <a:endParaRPr lang="en-US" sz="4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357173"/>
            <a:ext cx="8229600" cy="857250"/>
          </a:xfrm>
        </p:spPr>
        <p:txBody>
          <a:bodyPr>
            <a:normAutofit/>
          </a:bodyPr>
          <a:lstStyle/>
          <a:p>
            <a:pPr algn="l"/>
            <a:r>
              <a:rPr lang="en-GB" sz="3200" dirty="0">
                <a:latin typeface="Arial Black" pitchFamily="34" charset="0"/>
              </a:rPr>
              <a:t>Introduction</a:t>
            </a:r>
            <a:endParaRPr lang="en-US" sz="3200" dirty="0">
              <a:latin typeface="Arial Black" pitchFamily="34" charset="0"/>
            </a:endParaRPr>
          </a:p>
        </p:txBody>
      </p:sp>
      <p:sp>
        <p:nvSpPr>
          <p:cNvPr id="3" name="Content Placeholder 2"/>
          <p:cNvSpPr>
            <a:spLocks noGrp="1"/>
          </p:cNvSpPr>
          <p:nvPr>
            <p:ph idx="1"/>
          </p:nvPr>
        </p:nvSpPr>
        <p:spPr>
          <a:xfrm>
            <a:off x="500034" y="1071552"/>
            <a:ext cx="7786742" cy="3429000"/>
          </a:xfrm>
        </p:spPr>
        <p:txBody>
          <a:bodyPr>
            <a:normAutofit/>
          </a:bodyPr>
          <a:lstStyle/>
          <a:p>
            <a:pPr algn="just"/>
            <a:endParaRPr lang="en-GB" sz="2000" dirty="0"/>
          </a:p>
          <a:p>
            <a:pPr algn="just">
              <a:buNone/>
            </a:pPr>
            <a:r>
              <a:rPr lang="en-GB" sz="2000" dirty="0"/>
              <a:t>			Smart contracts are essential in </a:t>
            </a:r>
            <a:r>
              <a:rPr lang="en-GB" sz="2000" dirty="0" err="1"/>
              <a:t>blockchain</a:t>
            </a:r>
            <a:r>
              <a:rPr lang="en-GB" sz="2000" dirty="0"/>
              <a:t> technology as they enable automated and secure transactions without the need for intermediaries. They are widely used in areas like finance, supply chain, and healthcare to streamline processes and ensure transparency. However, they face challenges such as vulnerability to reverse engineering, high gas consumption, and security risks. This project focuses on enhancing security and efficiency through cross-contract obfuscation and reducing gas consumption.</a:t>
            </a: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1"/>
          </p:nvPr>
        </p:nvSpPr>
        <p:spPr>
          <a:xfrm>
            <a:off x="928667" y="1428746"/>
            <a:ext cx="7643861" cy="3012905"/>
          </a:xfrm>
        </p:spPr>
        <p:txBody>
          <a:bodyPr>
            <a:normAutofit/>
          </a:bodyPr>
          <a:lstStyle/>
          <a:p>
            <a:pPr algn="just"/>
            <a:r>
              <a:rPr lang="en-GB" sz="2000" dirty="0"/>
              <a:t>Enhances security by preventing reverse engineering through cross-contract obfuscation.</a:t>
            </a:r>
          </a:p>
          <a:p>
            <a:pPr algn="just"/>
            <a:r>
              <a:rPr lang="en-GB" sz="2000" dirty="0"/>
              <a:t>Reduces gas costs, making smart contracts more efficient.</a:t>
            </a:r>
          </a:p>
          <a:p>
            <a:pPr algn="just"/>
            <a:r>
              <a:rPr lang="en-GB" sz="2000" dirty="0"/>
              <a:t>Improves intellectual property protection for developers.</a:t>
            </a:r>
          </a:p>
          <a:p>
            <a:pPr algn="just"/>
            <a:r>
              <a:rPr lang="en-GB" sz="2000" dirty="0"/>
              <a:t>Strengthens contract integrity by making code harder to analyze.</a:t>
            </a:r>
          </a:p>
          <a:p>
            <a:pPr algn="just"/>
            <a:r>
              <a:rPr lang="en-GB" sz="2000" dirty="0"/>
              <a:t>Provides a scalable solution for real-world </a:t>
            </a:r>
            <a:r>
              <a:rPr lang="en-GB" sz="2000" dirty="0" err="1"/>
              <a:t>blockchain</a:t>
            </a:r>
            <a:r>
              <a:rPr lang="en-GB" sz="2000" dirty="0"/>
              <a:t> applications.</a:t>
            </a:r>
          </a:p>
          <a:p>
            <a:pPr algn="just"/>
            <a:endParaRPr lang="en-GB" sz="2000" dirty="0"/>
          </a:p>
        </p:txBody>
      </p:sp>
      <p:sp>
        <p:nvSpPr>
          <p:cNvPr id="5" name="Rectangle 4"/>
          <p:cNvSpPr/>
          <p:nvPr/>
        </p:nvSpPr>
        <p:spPr>
          <a:xfrm>
            <a:off x="785786" y="571488"/>
            <a:ext cx="1937376" cy="572123"/>
          </a:xfrm>
          <a:prstGeom prst="rect">
            <a:avLst/>
          </a:prstGeom>
        </p:spPr>
        <p:txBody>
          <a:bodyPr wrap="square" lIns="78910" tIns="39455" rIns="78910" bIns="39455">
            <a:spAutoFit/>
          </a:bodyPr>
          <a:lstStyle/>
          <a:p>
            <a:pPr>
              <a:spcBef>
                <a:spcPct val="0"/>
              </a:spcBef>
            </a:pPr>
            <a:r>
              <a:rPr lang="en-US" sz="3200" kern="1200" dirty="0">
                <a:solidFill>
                  <a:schemeClr val="tx1"/>
                </a:solidFill>
                <a:latin typeface="Arial Black" pitchFamily="34" charset="0"/>
                <a:ea typeface="+mj-ea"/>
                <a:cs typeface="+mj-cs"/>
              </a:rPr>
              <a:t>Scope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786" y="428610"/>
            <a:ext cx="8229600" cy="857250"/>
          </a:xfrm>
        </p:spPr>
        <p:txBody>
          <a:bodyPr>
            <a:normAutofit/>
          </a:bodyPr>
          <a:lstStyle/>
          <a:p>
            <a:pPr algn="l">
              <a:buClr>
                <a:srgbClr val="000000"/>
              </a:buClr>
              <a:buFont typeface="Arial"/>
            </a:pPr>
            <a:r>
              <a:rPr lang="en-US" sz="3200" dirty="0">
                <a:latin typeface="Arial Black" pitchFamily="34" charset="0"/>
                <a:sym typeface="Arial"/>
              </a:rPr>
              <a:t>Existing System</a:t>
            </a:r>
          </a:p>
        </p:txBody>
      </p:sp>
      <p:sp>
        <p:nvSpPr>
          <p:cNvPr id="3" name="Content Placeholder 2"/>
          <p:cNvSpPr>
            <a:spLocks noGrp="1"/>
          </p:cNvSpPr>
          <p:nvPr>
            <p:ph idx="1"/>
          </p:nvPr>
        </p:nvSpPr>
        <p:spPr>
          <a:xfrm>
            <a:off x="914400" y="1285867"/>
            <a:ext cx="8229600" cy="3394472"/>
          </a:xfrm>
        </p:spPr>
        <p:txBody>
          <a:bodyPr>
            <a:normAutofit/>
          </a:bodyPr>
          <a:lstStyle/>
          <a:p>
            <a:pPr algn="just"/>
            <a:endParaRPr lang="en-GB" sz="2000" dirty="0"/>
          </a:p>
          <a:p>
            <a:pPr algn="just"/>
            <a:r>
              <a:rPr lang="en-GB" sz="2000" dirty="0"/>
              <a:t>Current obfuscation techniques focus only on individual contracts.</a:t>
            </a:r>
            <a:endParaRPr lang="en-US" sz="2000" dirty="0"/>
          </a:p>
          <a:p>
            <a:pPr algn="just"/>
            <a:r>
              <a:rPr lang="en-GB" sz="2000" dirty="0"/>
              <a:t>Available tools increase gas consumption.</a:t>
            </a:r>
          </a:p>
          <a:p>
            <a:pPr algn="just"/>
            <a:r>
              <a:rPr lang="en-GB" sz="2000" dirty="0" err="1" smtClean="0"/>
              <a:t>Decompilers</a:t>
            </a:r>
            <a:r>
              <a:rPr lang="en-GB" sz="2000" dirty="0" smtClean="0"/>
              <a:t> </a:t>
            </a:r>
            <a:r>
              <a:rPr lang="en-GB" sz="2000" dirty="0"/>
              <a:t>can still analyze obfuscated contracts.</a:t>
            </a:r>
          </a:p>
          <a:p>
            <a:pPr algn="just"/>
            <a:r>
              <a:rPr lang="en-US" sz="2000" dirty="0"/>
              <a:t>Limited adoption.</a:t>
            </a:r>
            <a:endParaRPr lang="en-GB" sz="20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7354" y="428610"/>
            <a:ext cx="8229600" cy="857250"/>
          </a:xfrm>
        </p:spPr>
        <p:txBody>
          <a:bodyPr>
            <a:normAutofit/>
          </a:bodyPr>
          <a:lstStyle/>
          <a:p>
            <a:r>
              <a:rPr lang="en-US" sz="3200" dirty="0">
                <a:latin typeface="Arial Black" pitchFamily="34" charset="0"/>
                <a:sym typeface="Arial"/>
              </a:rPr>
              <a:t>Proposed</a:t>
            </a:r>
            <a:r>
              <a:rPr lang="en-US" dirty="0" smtClean="0">
                <a:latin typeface="Arial Black" pitchFamily="34" charset="0"/>
              </a:rPr>
              <a:t> </a:t>
            </a:r>
            <a:r>
              <a:rPr lang="en-US" sz="3200" dirty="0">
                <a:latin typeface="Arial Black" pitchFamily="34" charset="0"/>
                <a:sym typeface="Arial"/>
              </a:rPr>
              <a:t>System</a:t>
            </a:r>
          </a:p>
        </p:txBody>
      </p:sp>
      <p:sp>
        <p:nvSpPr>
          <p:cNvPr id="3" name="Content Placeholder 2"/>
          <p:cNvSpPr>
            <a:spLocks noGrp="1"/>
          </p:cNvSpPr>
          <p:nvPr>
            <p:ph idx="1"/>
          </p:nvPr>
        </p:nvSpPr>
        <p:spPr>
          <a:xfrm>
            <a:off x="785786" y="1214428"/>
            <a:ext cx="7500990" cy="3394472"/>
          </a:xfrm>
        </p:spPr>
        <p:txBody>
          <a:bodyPr>
            <a:normAutofit/>
          </a:bodyPr>
          <a:lstStyle/>
          <a:p>
            <a:pPr algn="just">
              <a:buNone/>
            </a:pPr>
            <a:endParaRPr lang="en-GB" sz="2000" dirty="0"/>
          </a:p>
          <a:p>
            <a:pPr algn="just"/>
            <a:r>
              <a:rPr lang="en-GB" sz="2000" dirty="0"/>
              <a:t>Implement cross-contract obfuscation to secure interactions between linked contracts.</a:t>
            </a:r>
          </a:p>
          <a:p>
            <a:pPr algn="just"/>
            <a:r>
              <a:rPr lang="en-GB" sz="2000" dirty="0"/>
              <a:t>Optimize gas consumption by reducing redundant computations and storage usage.</a:t>
            </a:r>
            <a:endParaRPr lang="en-US" sz="2000" dirty="0"/>
          </a:p>
          <a:p>
            <a:pPr algn="just"/>
            <a:r>
              <a:rPr lang="en-GB" sz="2000" dirty="0"/>
              <a:t>Ensure minimal impact on contract functionality while improving security and cost efficiency.</a:t>
            </a:r>
            <a:endParaRPr lang="en-US"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4348" y="357172"/>
            <a:ext cx="7901014" cy="642942"/>
          </a:xfrm>
        </p:spPr>
        <p:txBody>
          <a:bodyPr>
            <a:normAutofit/>
          </a:bodyPr>
          <a:lstStyle/>
          <a:p>
            <a:pPr algn="l">
              <a:buClr>
                <a:srgbClr val="000000"/>
              </a:buClr>
              <a:buFont typeface="Arial"/>
            </a:pPr>
            <a:r>
              <a:rPr lang="en-US" sz="2400" dirty="0">
                <a:latin typeface="Arial Black" pitchFamily="34" charset="0"/>
                <a:sym typeface="Arial"/>
              </a:rPr>
              <a:t>Hardware Requirements</a:t>
            </a:r>
          </a:p>
        </p:txBody>
      </p:sp>
      <p:sp>
        <p:nvSpPr>
          <p:cNvPr id="3" name="Content Placeholder 2"/>
          <p:cNvSpPr>
            <a:spLocks noGrp="1"/>
          </p:cNvSpPr>
          <p:nvPr>
            <p:ph sz="half" idx="1"/>
          </p:nvPr>
        </p:nvSpPr>
        <p:spPr>
          <a:xfrm>
            <a:off x="1000100" y="3291080"/>
            <a:ext cx="8215370" cy="2138190"/>
          </a:xfrm>
        </p:spPr>
        <p:txBody>
          <a:bodyPr>
            <a:normAutofit fontScale="70000" lnSpcReduction="20000"/>
          </a:bodyPr>
          <a:lstStyle/>
          <a:p>
            <a:r>
              <a:rPr lang="en-US" dirty="0" smtClean="0"/>
              <a:t>Development Tools: Solidity, Python, VS Code.</a:t>
            </a:r>
          </a:p>
          <a:p>
            <a:r>
              <a:rPr lang="en-US" dirty="0" smtClean="0"/>
              <a:t>Testing Tools: Remix.</a:t>
            </a:r>
          </a:p>
          <a:p>
            <a:r>
              <a:rPr lang="en-US" dirty="0" err="1" smtClean="0"/>
              <a:t>Blockchain</a:t>
            </a:r>
            <a:r>
              <a:rPr lang="en-US" dirty="0" smtClean="0"/>
              <a:t> Network: </a:t>
            </a:r>
            <a:r>
              <a:rPr lang="en-US" dirty="0" err="1" smtClean="0"/>
              <a:t>Ethereum</a:t>
            </a:r>
            <a:r>
              <a:rPr lang="en-US" dirty="0" smtClean="0"/>
              <a:t> </a:t>
            </a:r>
            <a:r>
              <a:rPr lang="en-US" dirty="0" err="1" smtClean="0"/>
              <a:t>testnet</a:t>
            </a:r>
            <a:r>
              <a:rPr lang="en-US" dirty="0" smtClean="0"/>
              <a:t> for deployment. </a:t>
            </a:r>
            <a:br>
              <a:rPr lang="en-US" dirty="0" smtClean="0"/>
            </a:br>
            <a:endParaRPr lang="en-GB" dirty="0" smtClean="0"/>
          </a:p>
        </p:txBody>
      </p:sp>
      <p:sp>
        <p:nvSpPr>
          <p:cNvPr id="4" name="Content Placeholder 3"/>
          <p:cNvSpPr>
            <a:spLocks noGrp="1"/>
          </p:cNvSpPr>
          <p:nvPr>
            <p:ph sz="half" idx="2"/>
          </p:nvPr>
        </p:nvSpPr>
        <p:spPr>
          <a:xfrm>
            <a:off x="1000100" y="1071552"/>
            <a:ext cx="8358246" cy="1300834"/>
          </a:xfrm>
        </p:spPr>
        <p:txBody>
          <a:bodyPr>
            <a:normAutofit fontScale="70000" lnSpcReduction="20000"/>
          </a:bodyPr>
          <a:lstStyle/>
          <a:p>
            <a:pPr algn="just"/>
            <a:r>
              <a:rPr lang="en-GB" dirty="0" smtClean="0"/>
              <a:t>Processor: Intel i5 or higher</a:t>
            </a:r>
          </a:p>
          <a:p>
            <a:pPr algn="just"/>
            <a:r>
              <a:rPr lang="en-GB" dirty="0" smtClean="0"/>
              <a:t>RAM: 8GB or more</a:t>
            </a:r>
          </a:p>
          <a:p>
            <a:pPr algn="just"/>
            <a:r>
              <a:rPr lang="en-GB" dirty="0" smtClean="0"/>
              <a:t>Storage: 250GB minimum</a:t>
            </a:r>
          </a:p>
          <a:p>
            <a:pPr algn="just"/>
            <a:r>
              <a:rPr lang="en-GB" dirty="0" smtClean="0"/>
              <a:t>GPU: Recommended for testing and simulation</a:t>
            </a:r>
            <a:endParaRPr lang="en-US" dirty="0"/>
          </a:p>
        </p:txBody>
      </p:sp>
      <p:sp>
        <p:nvSpPr>
          <p:cNvPr id="5" name="Rectangle 4"/>
          <p:cNvSpPr/>
          <p:nvPr/>
        </p:nvSpPr>
        <p:spPr>
          <a:xfrm>
            <a:off x="714350" y="2500313"/>
            <a:ext cx="6788653" cy="572155"/>
          </a:xfrm>
          <a:prstGeom prst="rect">
            <a:avLst/>
          </a:prstGeom>
        </p:spPr>
        <p:txBody>
          <a:bodyPr wrap="square" lIns="78943" tIns="39471" rIns="78943" bIns="39471">
            <a:spAutoFit/>
          </a:bodyPr>
          <a:lstStyle/>
          <a:p>
            <a:pPr defTabSz="913552">
              <a:spcBef>
                <a:spcPct val="0"/>
              </a:spcBef>
            </a:pPr>
            <a:r>
              <a:rPr lang="en-US" sz="2400" kern="1200" dirty="0">
                <a:solidFill>
                  <a:schemeClr val="tx1"/>
                </a:solidFill>
                <a:latin typeface="Arial Black" pitchFamily="34" charset="0"/>
                <a:ea typeface="+mj-ea"/>
                <a:cs typeface="+mj-cs"/>
              </a:rPr>
              <a:t>Software</a:t>
            </a:r>
            <a:r>
              <a:rPr lang="en-US" sz="3200" kern="1200" dirty="0">
                <a:solidFill>
                  <a:schemeClr val="tx1"/>
                </a:solidFill>
                <a:latin typeface="Arial Black" pitchFamily="34" charset="0"/>
                <a:ea typeface="+mj-ea"/>
                <a:cs typeface="+mj-cs"/>
              </a:rPr>
              <a:t> </a:t>
            </a:r>
            <a:r>
              <a:rPr lang="en-US" sz="2400" kern="1200" dirty="0">
                <a:solidFill>
                  <a:schemeClr val="tx1"/>
                </a:solidFill>
                <a:latin typeface="Arial Black" pitchFamily="34" charset="0"/>
                <a:ea typeface="+mj-ea"/>
                <a:cs typeface="+mj-cs"/>
              </a:rPr>
              <a:t>Requirements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285720" y="142858"/>
            <a:ext cx="7704000" cy="572700"/>
          </a:xfrm>
          <a:prstGeom prst="rect">
            <a:avLst/>
          </a:prstGeom>
        </p:spPr>
        <p:txBody>
          <a:bodyPr spcFirstLastPara="1" wrap="square" lIns="91373" tIns="91373" rIns="91373" bIns="91373" anchor="t" anchorCtr="0">
            <a:noAutofit/>
          </a:bodyPr>
          <a:lstStyle/>
          <a:p>
            <a:pPr algn="l">
              <a:buClr>
                <a:srgbClr val="000000"/>
              </a:buClr>
              <a:buSzPts val="3500"/>
            </a:pPr>
            <a:r>
              <a:rPr lang="en-GB" sz="2000" dirty="0">
                <a:latin typeface="Arial Black" pitchFamily="34" charset="0"/>
                <a:sym typeface="Arial"/>
              </a:rPr>
              <a:t>LITERATURE </a:t>
            </a:r>
            <a:r>
              <a:rPr lang="en-GB" sz="2000" dirty="0" smtClean="0">
                <a:latin typeface="Arial Black" pitchFamily="34" charset="0"/>
                <a:sym typeface="Arial"/>
              </a:rPr>
              <a:t>SURVEY</a:t>
            </a:r>
            <a:endParaRPr lang="en" sz="2000" dirty="0">
              <a:latin typeface="Arial Black" pitchFamily="34" charset="0"/>
              <a:sym typeface="Arial"/>
            </a:endParaRPr>
          </a:p>
        </p:txBody>
      </p:sp>
      <p:sp>
        <p:nvSpPr>
          <p:cNvPr id="161" name="Google Shape;161;p28"/>
          <p:cNvSpPr txBox="1"/>
          <p:nvPr/>
        </p:nvSpPr>
        <p:spPr>
          <a:xfrm>
            <a:off x="720000" y="1076425"/>
            <a:ext cx="7704000" cy="369900"/>
          </a:xfrm>
          <a:prstGeom prst="rect">
            <a:avLst/>
          </a:prstGeom>
          <a:noFill/>
          <a:ln>
            <a:noFill/>
          </a:ln>
        </p:spPr>
        <p:txBody>
          <a:bodyPr spcFirstLastPara="1" wrap="square" lIns="91373" tIns="91373" rIns="0" bIns="91373" anchor="t" anchorCtr="0">
            <a:noAutofit/>
          </a:bodyPr>
          <a:lstStyle/>
          <a:p>
            <a:endParaRPr sz="1200" b="1">
              <a:solidFill>
                <a:schemeClr val="dk1"/>
              </a:solidFill>
              <a:latin typeface="DM Sans"/>
              <a:ea typeface="DM Sans"/>
              <a:cs typeface="DM Sans"/>
              <a:sym typeface="DM Sans"/>
            </a:endParaRPr>
          </a:p>
        </p:txBody>
      </p:sp>
      <p:sp>
        <p:nvSpPr>
          <p:cNvPr id="162" name="Google Shape;162;p28"/>
          <p:cNvSpPr txBox="1"/>
          <p:nvPr/>
        </p:nvSpPr>
        <p:spPr>
          <a:xfrm>
            <a:off x="920737" y="4133675"/>
            <a:ext cx="3377100" cy="461700"/>
          </a:xfrm>
          <a:prstGeom prst="rect">
            <a:avLst/>
          </a:prstGeom>
          <a:noFill/>
          <a:ln>
            <a:noFill/>
          </a:ln>
        </p:spPr>
        <p:txBody>
          <a:bodyPr spcFirstLastPara="1" wrap="square" lIns="91373" tIns="91373" rIns="91373" bIns="91373" anchor="t" anchorCtr="0">
            <a:noAutofit/>
          </a:bodyPr>
          <a:lstStyle/>
          <a:p>
            <a:pPr algn="ctr"/>
            <a:endParaRPr sz="1000" b="1">
              <a:solidFill>
                <a:schemeClr val="dk1"/>
              </a:solidFill>
              <a:latin typeface="Open Sans"/>
              <a:ea typeface="Open Sans"/>
              <a:cs typeface="Open Sans"/>
              <a:sym typeface="Open Sans"/>
            </a:endParaRPr>
          </a:p>
        </p:txBody>
      </p:sp>
      <p:sp>
        <p:nvSpPr>
          <p:cNvPr id="163" name="Google Shape;163;p28"/>
          <p:cNvSpPr txBox="1"/>
          <p:nvPr/>
        </p:nvSpPr>
        <p:spPr>
          <a:xfrm>
            <a:off x="4846163" y="4133675"/>
            <a:ext cx="3377100" cy="461700"/>
          </a:xfrm>
          <a:prstGeom prst="rect">
            <a:avLst/>
          </a:prstGeom>
          <a:noFill/>
          <a:ln>
            <a:noFill/>
          </a:ln>
        </p:spPr>
        <p:txBody>
          <a:bodyPr spcFirstLastPara="1" wrap="square" lIns="91373" tIns="91373" rIns="91373" bIns="91373" anchor="t" anchorCtr="0">
            <a:noAutofit/>
          </a:bodyPr>
          <a:lstStyle/>
          <a:p>
            <a:pPr algn="ctr"/>
            <a:endParaRPr sz="1000" b="1">
              <a:solidFill>
                <a:schemeClr val="dk1"/>
              </a:solidFill>
              <a:latin typeface="Open Sans"/>
              <a:ea typeface="Open Sans"/>
              <a:cs typeface="Open Sans"/>
              <a:sym typeface="Open Sans"/>
            </a:endParaRPr>
          </a:p>
        </p:txBody>
      </p:sp>
      <p:graphicFrame>
        <p:nvGraphicFramePr>
          <p:cNvPr id="7" name="Table 6"/>
          <p:cNvGraphicFramePr>
            <a:graphicFrameLocks noGrp="1"/>
          </p:cNvGraphicFramePr>
          <p:nvPr/>
        </p:nvGraphicFramePr>
        <p:xfrm>
          <a:off x="428596" y="857238"/>
          <a:ext cx="8215370" cy="3637456"/>
        </p:xfrm>
        <a:graphic>
          <a:graphicData uri="http://schemas.openxmlformats.org/drawingml/2006/table">
            <a:tbl>
              <a:tblPr firstRow="1" bandRow="1">
                <a:tableStyleId>{F64C3269-BD5B-469A-940B-7F269CD2618F}</a:tableStyleId>
              </a:tblPr>
              <a:tblGrid>
                <a:gridCol w="714380"/>
                <a:gridCol w="928694"/>
                <a:gridCol w="1428760"/>
                <a:gridCol w="1857388"/>
                <a:gridCol w="1643074"/>
                <a:gridCol w="1643074"/>
              </a:tblGrid>
              <a:tr h="571504">
                <a:tc>
                  <a:txBody>
                    <a:bodyPr/>
                    <a:lstStyle/>
                    <a:p>
                      <a:pPr marL="0" algn="ctr" defTabSz="914400" rtl="0" eaLnBrk="1" latinLnBrk="0" hangingPunct="1">
                        <a:lnSpc>
                          <a:spcPct val="100000"/>
                        </a:lnSpc>
                      </a:pPr>
                      <a:r>
                        <a:rPr lang="en-GB" sz="1800" b="1" i="0" u="none" strike="noStrike" kern="1200" cap="none" dirty="0" err="1" smtClean="0">
                          <a:solidFill>
                            <a:schemeClr val="dk1"/>
                          </a:solidFill>
                          <a:latin typeface="+mj-lt"/>
                          <a:ea typeface="Lexend Deca SemiBold"/>
                          <a:cs typeface="Lexend Deca SemiBold"/>
                          <a:sym typeface="Lexend Deca SemiBold"/>
                        </a:rPr>
                        <a:t>S.No</a:t>
                      </a:r>
                      <a:endParaRPr lang="en-US" sz="1800" b="1" i="0" u="none" strike="noStrike" kern="1200" cap="none" dirty="0" smtClean="0">
                        <a:solidFill>
                          <a:schemeClr val="dk1"/>
                        </a:solidFill>
                        <a:latin typeface="+mj-lt"/>
                        <a:ea typeface="Lexend Deca SemiBold"/>
                        <a:cs typeface="Lexend Deca SemiBold"/>
                        <a:sym typeface="Lexend Deca SemiBold"/>
                      </a:endParaRPr>
                    </a:p>
                  </a:txBody>
                  <a:tcPr/>
                </a:tc>
                <a:tc>
                  <a:txBody>
                    <a:bodyPr/>
                    <a:lstStyle/>
                    <a:p>
                      <a:pPr marL="0" algn="ctr" defTabSz="914400" rtl="0" eaLnBrk="1" latinLnBrk="0" hangingPunct="1">
                        <a:lnSpc>
                          <a:spcPct val="100000"/>
                        </a:lnSpc>
                      </a:pPr>
                      <a:r>
                        <a:rPr lang="en-US" sz="1800" b="1" i="0" u="none" strike="noStrike" kern="1200" cap="none" dirty="0" smtClean="0">
                          <a:solidFill>
                            <a:schemeClr val="dk1"/>
                          </a:solidFill>
                          <a:latin typeface="+mj-lt"/>
                          <a:ea typeface="Lexend Deca SemiBold"/>
                          <a:cs typeface="Lexend Deca SemiBold"/>
                          <a:sym typeface="Lexend Deca SemiBold"/>
                        </a:rPr>
                        <a:t>Author &amp; Year</a:t>
                      </a:r>
                    </a:p>
                  </a:txBody>
                  <a:tcPr/>
                </a:tc>
                <a:tc>
                  <a:txBody>
                    <a:bodyPr/>
                    <a:lstStyle/>
                    <a:p>
                      <a:pPr marL="0" marR="0" algn="ctr" defTabSz="914400" rtl="0" eaLnBrk="1" latinLnBrk="0" hangingPunct="1">
                        <a:lnSpc>
                          <a:spcPct val="100000"/>
                        </a:lnSpc>
                        <a:spcBef>
                          <a:spcPts val="0"/>
                        </a:spcBef>
                        <a:spcAft>
                          <a:spcPts val="0"/>
                        </a:spcAft>
                        <a:buClr>
                          <a:srgbClr val="000000"/>
                        </a:buClr>
                        <a:buFont typeface="Arial"/>
                      </a:pPr>
                      <a:r>
                        <a:rPr lang="en-GB" sz="1800" b="1" i="0" u="none" strike="noStrike" kern="1200" cap="none" dirty="0" smtClean="0">
                          <a:solidFill>
                            <a:schemeClr val="dk1"/>
                          </a:solidFill>
                          <a:latin typeface="+mj-lt"/>
                          <a:ea typeface="Lexend Deca SemiBold"/>
                          <a:cs typeface="Lexend Deca SemiBold"/>
                          <a:sym typeface="Arial"/>
                        </a:rPr>
                        <a:t>Title</a:t>
                      </a:r>
                      <a:endParaRPr lang="en-US" sz="1800" b="1" i="0" u="none" strike="noStrike" kern="1200" cap="none" dirty="0" smtClean="0">
                        <a:solidFill>
                          <a:schemeClr val="dk1"/>
                        </a:solidFill>
                        <a:latin typeface="+mj-lt"/>
                        <a:ea typeface="Lexend Deca SemiBold"/>
                        <a:cs typeface="Lexend Deca SemiBold"/>
                        <a:sym typeface="Lexend Deca SemiBold"/>
                      </a:endParaRPr>
                    </a:p>
                  </a:txBody>
                  <a:tcPr/>
                </a:tc>
                <a:tc>
                  <a:txBody>
                    <a:bodyPr/>
                    <a:lstStyle/>
                    <a:p>
                      <a:pPr marL="0" marR="0" algn="ctr" defTabSz="914400" rtl="0" eaLnBrk="1" latinLnBrk="0" hangingPunct="1">
                        <a:lnSpc>
                          <a:spcPct val="100000"/>
                        </a:lnSpc>
                        <a:spcBef>
                          <a:spcPts val="0"/>
                        </a:spcBef>
                        <a:spcAft>
                          <a:spcPts val="0"/>
                        </a:spcAft>
                        <a:buClr>
                          <a:srgbClr val="000000"/>
                        </a:buClr>
                        <a:buFont typeface="Arial"/>
                      </a:pPr>
                      <a:r>
                        <a:rPr lang="en-GB" sz="1800" b="1" i="0" u="none" strike="noStrike" kern="1200" cap="none" dirty="0" smtClean="0">
                          <a:solidFill>
                            <a:schemeClr val="dk1"/>
                          </a:solidFill>
                          <a:latin typeface="+mj-lt"/>
                          <a:ea typeface="Lexend Deca SemiBold"/>
                          <a:cs typeface="Lexend Deca SemiBold"/>
                          <a:sym typeface="Lexend Deca SemiBold"/>
                        </a:rPr>
                        <a:t> Contribution</a:t>
                      </a:r>
                      <a:endParaRPr lang="en-US" sz="1800" b="1" i="0" u="none" strike="noStrike" kern="1200" cap="none" dirty="0" smtClean="0">
                        <a:solidFill>
                          <a:schemeClr val="dk1"/>
                        </a:solidFill>
                        <a:latin typeface="+mj-lt"/>
                        <a:ea typeface="Lexend Deca SemiBold"/>
                        <a:cs typeface="Lexend Deca SemiBold"/>
                        <a:sym typeface="Lexend Deca SemiBold"/>
                      </a:endParaRPr>
                    </a:p>
                  </a:txBody>
                  <a:tcPr/>
                </a:tc>
                <a:tc>
                  <a:txBody>
                    <a:bodyPr/>
                    <a:lstStyle/>
                    <a:p>
                      <a:pPr marL="0" marR="0" algn="ctr" defTabSz="914400" rtl="0" eaLnBrk="1" latinLnBrk="0" hangingPunct="1">
                        <a:lnSpc>
                          <a:spcPct val="100000"/>
                        </a:lnSpc>
                        <a:spcBef>
                          <a:spcPts val="0"/>
                        </a:spcBef>
                        <a:spcAft>
                          <a:spcPts val="0"/>
                        </a:spcAft>
                        <a:buClr>
                          <a:srgbClr val="000000"/>
                        </a:buClr>
                        <a:buFont typeface="Arial"/>
                      </a:pPr>
                      <a:r>
                        <a:rPr lang="en-GB" sz="1800" b="1" i="0" u="none" strike="noStrike" kern="1200" cap="none" dirty="0" smtClean="0">
                          <a:solidFill>
                            <a:schemeClr val="dk1"/>
                          </a:solidFill>
                          <a:latin typeface="+mj-lt"/>
                          <a:ea typeface="Lexend Deca SemiBold"/>
                          <a:cs typeface="Lexend Deca SemiBold"/>
                          <a:sym typeface="Arial"/>
                        </a:rPr>
                        <a:t>Advantage</a:t>
                      </a:r>
                      <a:endParaRPr lang="en-US" sz="1800" b="1" i="0" u="none" strike="noStrike" kern="1200" cap="none" dirty="0" smtClean="0">
                        <a:solidFill>
                          <a:schemeClr val="dk1"/>
                        </a:solidFill>
                        <a:latin typeface="+mj-lt"/>
                        <a:ea typeface="Lexend Deca SemiBold"/>
                        <a:cs typeface="Lexend Deca SemiBold"/>
                        <a:sym typeface="Lexend Deca SemiBold"/>
                      </a:endParaRPr>
                    </a:p>
                  </a:txBody>
                  <a:tcPr/>
                </a:tc>
                <a:tc>
                  <a:txBody>
                    <a:bodyPr/>
                    <a:lstStyle/>
                    <a:p>
                      <a:pPr marL="0" marR="0" algn="ctr" defTabSz="914400" rtl="0" eaLnBrk="1" latinLnBrk="0" hangingPunct="1">
                        <a:lnSpc>
                          <a:spcPct val="100000"/>
                        </a:lnSpc>
                        <a:spcBef>
                          <a:spcPts val="0"/>
                        </a:spcBef>
                        <a:spcAft>
                          <a:spcPts val="0"/>
                        </a:spcAft>
                        <a:buClr>
                          <a:srgbClr val="000000"/>
                        </a:buClr>
                        <a:buFont typeface="Arial"/>
                      </a:pPr>
                      <a:r>
                        <a:rPr lang="en-GB" sz="1800" b="1" i="0" u="none" strike="noStrike" kern="1200" cap="none" dirty="0" smtClean="0">
                          <a:solidFill>
                            <a:schemeClr val="dk1"/>
                          </a:solidFill>
                          <a:latin typeface="+mj-lt"/>
                          <a:ea typeface="Lexend Deca SemiBold"/>
                          <a:cs typeface="Lexend Deca SemiBold"/>
                          <a:sym typeface="Arial"/>
                        </a:rPr>
                        <a:t>Disadvantage</a:t>
                      </a:r>
                      <a:endParaRPr lang="en-US" sz="1800" b="1" i="0" u="none" strike="noStrike" kern="1200" cap="none" dirty="0" smtClean="0">
                        <a:solidFill>
                          <a:schemeClr val="dk1"/>
                        </a:solidFill>
                        <a:latin typeface="+mj-lt"/>
                        <a:ea typeface="Lexend Deca SemiBold"/>
                        <a:cs typeface="Lexend Deca SemiBold"/>
                        <a:sym typeface="Lexend Deca SemiBold"/>
                      </a:endParaRPr>
                    </a:p>
                  </a:txBody>
                  <a:tcPr/>
                </a:tc>
              </a:tr>
              <a:tr h="1503060">
                <a:tc>
                  <a:txBody>
                    <a:bodyPr/>
                    <a:lstStyle/>
                    <a:p>
                      <a:pPr marL="0" algn="ctr" defTabSz="914400" rtl="0" eaLnBrk="1" latinLnBrk="0" hangingPunct="1">
                        <a:lnSpc>
                          <a:spcPct val="200000"/>
                        </a:lnSpc>
                      </a:pPr>
                      <a:endParaRPr lang="en-GB" sz="1400" kern="1200" dirty="0" smtClean="0">
                        <a:solidFill>
                          <a:srgbClr val="000000"/>
                        </a:solidFill>
                        <a:latin typeface="+mn-lt"/>
                        <a:ea typeface="Arial"/>
                        <a:cs typeface="Arial"/>
                        <a:sym typeface="Arial"/>
                      </a:endParaRPr>
                    </a:p>
                    <a:p>
                      <a:pPr marL="0" algn="ctr" defTabSz="914400" rtl="0" eaLnBrk="1" latinLnBrk="0" hangingPunct="1">
                        <a:lnSpc>
                          <a:spcPct val="200000"/>
                        </a:lnSpc>
                      </a:pPr>
                      <a:r>
                        <a:rPr lang="en-GB" sz="1400" kern="1200" dirty="0" smtClean="0">
                          <a:solidFill>
                            <a:srgbClr val="000000"/>
                          </a:solidFill>
                          <a:latin typeface="+mn-lt"/>
                          <a:ea typeface="Arial"/>
                          <a:cs typeface="Arial"/>
                          <a:sym typeface="Arial"/>
                        </a:rPr>
                        <a:t>1</a:t>
                      </a:r>
                      <a:endParaRPr lang="en-US" sz="1400" kern="1200" dirty="0">
                        <a:solidFill>
                          <a:srgbClr val="000000"/>
                        </a:solidFill>
                        <a:latin typeface="+mn-lt"/>
                        <a:ea typeface="Arial"/>
                        <a:cs typeface="Arial"/>
                        <a:sym typeface="Arial"/>
                      </a:endParaRPr>
                    </a:p>
                  </a:txBody>
                  <a:tcPr/>
                </a:tc>
                <a:tc>
                  <a:txBody>
                    <a:bodyPr/>
                    <a:lstStyle/>
                    <a:p>
                      <a:pPr marL="0" algn="l" defTabSz="914400" rtl="0" eaLnBrk="1" latinLnBrk="0" hangingPunct="1">
                        <a:lnSpc>
                          <a:spcPct val="150000"/>
                        </a:lnSpc>
                      </a:pPr>
                      <a:r>
                        <a:rPr lang="en-US" sz="1400" kern="1200" dirty="0" smtClean="0">
                          <a:solidFill>
                            <a:srgbClr val="000000"/>
                          </a:solidFill>
                          <a:latin typeface="+mn-lt"/>
                          <a:ea typeface="Arial"/>
                          <a:cs typeface="Arial"/>
                          <a:sym typeface="Arial"/>
                        </a:rPr>
                        <a:t>Zhang et al(2023)</a:t>
                      </a:r>
                      <a:endParaRPr lang="en-US" sz="1400" kern="1200" dirty="0">
                        <a:solidFill>
                          <a:srgbClr val="000000"/>
                        </a:solidFill>
                        <a:latin typeface="+mn-lt"/>
                        <a:ea typeface="Arial"/>
                        <a:cs typeface="Arial"/>
                        <a:sym typeface="Arial"/>
                      </a:endParaRPr>
                    </a:p>
                  </a:txBody>
                  <a:tcPr/>
                </a:tc>
                <a:tc>
                  <a:txBody>
                    <a:bodyPr/>
                    <a:lstStyle/>
                    <a:p>
                      <a:pPr marL="0" algn="l" defTabSz="914400" rtl="0" eaLnBrk="1" latinLnBrk="0" hangingPunct="1">
                        <a:buFont typeface="Arial" pitchFamily="34" charset="0"/>
                        <a:buNone/>
                      </a:pPr>
                      <a:r>
                        <a:rPr lang="fr-FR" sz="1400" kern="1200" dirty="0" err="1" smtClean="0">
                          <a:solidFill>
                            <a:srgbClr val="000000"/>
                          </a:solidFill>
                          <a:latin typeface="+mn-lt"/>
                          <a:ea typeface="Arial"/>
                          <a:cs typeface="Arial"/>
                        </a:rPr>
                        <a:t>BiAn</a:t>
                      </a:r>
                      <a:r>
                        <a:rPr lang="fr-FR" sz="1400" kern="1200" dirty="0" smtClean="0">
                          <a:solidFill>
                            <a:srgbClr val="000000"/>
                          </a:solidFill>
                          <a:latin typeface="+mn-lt"/>
                          <a:ea typeface="Arial"/>
                          <a:cs typeface="Arial"/>
                        </a:rPr>
                        <a:t>: Smart </a:t>
                      </a:r>
                      <a:r>
                        <a:rPr lang="fr-FR" sz="1400" kern="1200" dirty="0" err="1" smtClean="0">
                          <a:solidFill>
                            <a:srgbClr val="000000"/>
                          </a:solidFill>
                          <a:latin typeface="+mn-lt"/>
                          <a:ea typeface="Arial"/>
                          <a:cs typeface="Arial"/>
                        </a:rPr>
                        <a:t>Contract</a:t>
                      </a:r>
                      <a:r>
                        <a:rPr lang="fr-FR" sz="1400" kern="1200" dirty="0" smtClean="0">
                          <a:solidFill>
                            <a:srgbClr val="000000"/>
                          </a:solidFill>
                          <a:latin typeface="+mn-lt"/>
                          <a:ea typeface="Arial"/>
                          <a:cs typeface="Arial"/>
                        </a:rPr>
                        <a:t> Source Code </a:t>
                      </a:r>
                      <a:r>
                        <a:rPr lang="fr-FR" sz="1400" kern="1200" dirty="0" err="1" smtClean="0">
                          <a:solidFill>
                            <a:srgbClr val="000000"/>
                          </a:solidFill>
                          <a:latin typeface="+mn-lt"/>
                          <a:ea typeface="Arial"/>
                          <a:cs typeface="Arial"/>
                        </a:rPr>
                        <a:t>Obfuscation</a:t>
                      </a:r>
                      <a:endParaRPr lang="en-GB" sz="1400" kern="1200" dirty="0" smtClean="0">
                        <a:solidFill>
                          <a:srgbClr val="000000"/>
                        </a:solidFill>
                        <a:latin typeface="+mn-lt"/>
                        <a:ea typeface="Arial"/>
                        <a:cs typeface="Arial"/>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Arial" pitchFamily="34" charset="0"/>
                        <a:buNone/>
                        <a:tabLst/>
                        <a:defRPr/>
                      </a:pPr>
                      <a:r>
                        <a:rPr lang="en-GB" sz="1400" kern="1200" dirty="0" smtClean="0">
                          <a:solidFill>
                            <a:srgbClr val="000000"/>
                          </a:solidFill>
                          <a:latin typeface="+mn-lt"/>
                          <a:ea typeface="Arial"/>
                          <a:cs typeface="Arial"/>
                        </a:rPr>
                        <a:t>Source-level obfuscation to increase complexity and resist </a:t>
                      </a:r>
                      <a:r>
                        <a:rPr lang="en-GB" sz="1400" kern="1200" dirty="0" err="1" smtClean="0">
                          <a:solidFill>
                            <a:srgbClr val="000000"/>
                          </a:solidFill>
                          <a:latin typeface="+mn-lt"/>
                          <a:ea typeface="Arial"/>
                          <a:cs typeface="Arial"/>
                        </a:rPr>
                        <a:t>decompilation</a:t>
                      </a:r>
                      <a:r>
                        <a:rPr lang="en-GB" sz="1400" kern="1200" dirty="0" smtClean="0">
                          <a:solidFill>
                            <a:srgbClr val="000000"/>
                          </a:solidFill>
                          <a:latin typeface="+mn-lt"/>
                          <a:ea typeface="Arial"/>
                          <a:cs typeface="Arial"/>
                        </a:rPr>
                        <a:t>.</a:t>
                      </a:r>
                      <a:endParaRPr lang="en-US" sz="1400" kern="1200" dirty="0" smtClean="0">
                        <a:solidFill>
                          <a:srgbClr val="000000"/>
                        </a:solidFill>
                        <a:latin typeface="+mn-lt"/>
                        <a:ea typeface="Arial"/>
                        <a:cs typeface="Arial"/>
                        <a:sym typeface="DM Sans"/>
                      </a:endParaRPr>
                    </a:p>
                    <a:p>
                      <a:pPr marL="0" algn="l" defTabSz="914400" rtl="0" eaLnBrk="1" latinLnBrk="0" hangingPunct="1">
                        <a:buFont typeface="Arial" pitchFamily="34" charset="0"/>
                        <a:buNone/>
                      </a:pPr>
                      <a:endParaRPr lang="en-GB" sz="1400" kern="1200" dirty="0" smtClean="0">
                        <a:solidFill>
                          <a:srgbClr val="000000"/>
                        </a:solidFill>
                        <a:latin typeface="+mn-lt"/>
                        <a:ea typeface="Arial"/>
                        <a:cs typeface="Arial"/>
                        <a:sym typeface="Arial"/>
                      </a:endParaRPr>
                    </a:p>
                  </a:txBody>
                  <a:tcPr/>
                </a:tc>
                <a:tc>
                  <a:txBody>
                    <a:bodyPr/>
                    <a:lstStyle/>
                    <a:p>
                      <a:pPr marL="0" algn="l" defTabSz="914400" rtl="0" eaLnBrk="1" latinLnBrk="0" hangingPunct="1">
                        <a:buFont typeface="Arial" pitchFamily="34" charset="0"/>
                        <a:buNone/>
                      </a:pPr>
                      <a:r>
                        <a:rPr lang="en-GB" sz="1400" kern="1200" dirty="0" smtClean="0">
                          <a:solidFill>
                            <a:srgbClr val="000000"/>
                          </a:solidFill>
                          <a:latin typeface="+mn-lt"/>
                          <a:ea typeface="Arial"/>
                          <a:cs typeface="Arial"/>
                        </a:rPr>
                        <a:t>+174% complexity, -40.5% </a:t>
                      </a:r>
                      <a:r>
                        <a:rPr lang="en-GB" sz="1400" kern="1200" dirty="0" err="1" smtClean="0">
                          <a:solidFill>
                            <a:srgbClr val="000000"/>
                          </a:solidFill>
                          <a:latin typeface="+mn-lt"/>
                          <a:ea typeface="Arial"/>
                          <a:cs typeface="Arial"/>
                        </a:rPr>
                        <a:t>decompilation</a:t>
                      </a:r>
                      <a:r>
                        <a:rPr lang="en-GB" sz="1400" kern="1200" dirty="0" smtClean="0">
                          <a:solidFill>
                            <a:srgbClr val="000000"/>
                          </a:solidFill>
                          <a:latin typeface="+mn-lt"/>
                          <a:ea typeface="Arial"/>
                          <a:cs typeface="Arial"/>
                        </a:rPr>
                        <a:t> success.</a:t>
                      </a:r>
                      <a:endParaRPr lang="en-GB" sz="1400" kern="1200" dirty="0" smtClean="0">
                        <a:solidFill>
                          <a:srgbClr val="000000"/>
                        </a:solidFill>
                        <a:latin typeface="+mn-lt"/>
                        <a:ea typeface="Arial"/>
                        <a:cs typeface="Arial"/>
                        <a:sym typeface="Arial"/>
                      </a:endParaRPr>
                    </a:p>
                  </a:txBody>
                  <a:tcPr/>
                </a:tc>
                <a:tc>
                  <a:txBody>
                    <a:bodyPr/>
                    <a:lstStyle/>
                    <a:p>
                      <a:pPr marL="0" algn="l" defTabSz="914400" rtl="0" eaLnBrk="1" latinLnBrk="0" hangingPunct="1">
                        <a:lnSpc>
                          <a:spcPct val="100000"/>
                        </a:lnSpc>
                        <a:buFont typeface="Arial" pitchFamily="34" charset="0"/>
                        <a:buNone/>
                      </a:pPr>
                      <a:endParaRPr lang="en-GB" sz="1400" kern="1200" dirty="0" smtClean="0">
                        <a:solidFill>
                          <a:srgbClr val="000000"/>
                        </a:solidFill>
                        <a:latin typeface="+mn-lt"/>
                        <a:ea typeface="Arial"/>
                        <a:cs typeface="Arial"/>
                      </a:endParaRPr>
                    </a:p>
                    <a:p>
                      <a:pPr marL="0" algn="l" defTabSz="914400" rtl="0" eaLnBrk="1" latinLnBrk="0" hangingPunct="1">
                        <a:lnSpc>
                          <a:spcPct val="100000"/>
                        </a:lnSpc>
                        <a:buFont typeface="Arial" pitchFamily="34" charset="0"/>
                        <a:buNone/>
                      </a:pPr>
                      <a:r>
                        <a:rPr lang="en-US" sz="1400" kern="1200" dirty="0" smtClean="0">
                          <a:solidFill>
                            <a:srgbClr val="000000"/>
                          </a:solidFill>
                          <a:latin typeface="+mn-lt"/>
                          <a:ea typeface="Arial"/>
                          <a:cs typeface="Arial"/>
                        </a:rPr>
                        <a:t>+82% gas cost.</a:t>
                      </a:r>
                      <a:endParaRPr lang="en-US" sz="1400" kern="1200" dirty="0">
                        <a:solidFill>
                          <a:srgbClr val="000000"/>
                        </a:solidFill>
                        <a:latin typeface="+mn-lt"/>
                        <a:ea typeface="Arial"/>
                        <a:cs typeface="Arial"/>
                        <a:sym typeface="DM Sans"/>
                      </a:endParaRPr>
                    </a:p>
                  </a:txBody>
                  <a:tcPr/>
                </a:tc>
              </a:tr>
              <a:tr h="1494316">
                <a:tc>
                  <a:txBody>
                    <a:bodyPr/>
                    <a:lstStyle/>
                    <a:p>
                      <a:pPr marL="0" algn="ctr" defTabSz="914400" rtl="0" eaLnBrk="1" latinLnBrk="0" hangingPunct="1">
                        <a:lnSpc>
                          <a:spcPct val="200000"/>
                        </a:lnSpc>
                      </a:pPr>
                      <a:endParaRPr lang="en-GB" sz="1400" kern="1200" dirty="0" smtClean="0">
                        <a:solidFill>
                          <a:srgbClr val="000000"/>
                        </a:solidFill>
                        <a:latin typeface="+mn-lt"/>
                        <a:ea typeface="Arial"/>
                        <a:cs typeface="Arial"/>
                        <a:sym typeface="Arial"/>
                      </a:endParaRPr>
                    </a:p>
                    <a:p>
                      <a:pPr marL="0" algn="ctr" defTabSz="914400" rtl="0" eaLnBrk="1" latinLnBrk="0" hangingPunct="1">
                        <a:lnSpc>
                          <a:spcPct val="200000"/>
                        </a:lnSpc>
                      </a:pPr>
                      <a:r>
                        <a:rPr lang="en-GB" sz="1400" kern="1200" dirty="0" smtClean="0">
                          <a:solidFill>
                            <a:srgbClr val="000000"/>
                          </a:solidFill>
                          <a:latin typeface="+mn-lt"/>
                          <a:ea typeface="Arial"/>
                          <a:cs typeface="Arial"/>
                          <a:sym typeface="Arial"/>
                        </a:rPr>
                        <a:t>2</a:t>
                      </a:r>
                      <a:endParaRPr lang="en-US" sz="1400" kern="1200" dirty="0" smtClean="0">
                        <a:solidFill>
                          <a:srgbClr val="000000"/>
                        </a:solidFill>
                        <a:latin typeface="+mn-lt"/>
                        <a:ea typeface="Arial"/>
                        <a:cs typeface="Arial"/>
                        <a:sym typeface="Arial"/>
                      </a:endParaRPr>
                    </a:p>
                  </a:txBody>
                  <a:tcPr/>
                </a:tc>
                <a:tc>
                  <a:txBody>
                    <a:bodyPr/>
                    <a:lstStyle/>
                    <a:p>
                      <a:pPr marL="0" algn="l" defTabSz="914400" rtl="0" eaLnBrk="1" latinLnBrk="0" hangingPunct="1">
                        <a:lnSpc>
                          <a:spcPct val="150000"/>
                        </a:lnSpc>
                      </a:pPr>
                      <a:r>
                        <a:rPr lang="en-US" sz="1400" kern="1200" dirty="0" err="1" smtClean="0">
                          <a:solidFill>
                            <a:srgbClr val="000000"/>
                          </a:solidFill>
                          <a:latin typeface="+mn-lt"/>
                          <a:ea typeface="Arial"/>
                          <a:cs typeface="Arial"/>
                          <a:sym typeface="Arial"/>
                        </a:rPr>
                        <a:t>Zhang.W</a:t>
                      </a:r>
                      <a:r>
                        <a:rPr lang="en-US" sz="1400" kern="1200" dirty="0" smtClean="0">
                          <a:solidFill>
                            <a:srgbClr val="000000"/>
                          </a:solidFill>
                          <a:latin typeface="+mn-lt"/>
                          <a:ea typeface="Arial"/>
                          <a:cs typeface="Arial"/>
                          <a:sym typeface="Arial"/>
                        </a:rPr>
                        <a:t>, Wang, H., &amp; </a:t>
                      </a:r>
                      <a:r>
                        <a:rPr lang="en-US" sz="1400" kern="1200" dirty="0" err="1" smtClean="0">
                          <a:solidFill>
                            <a:srgbClr val="000000"/>
                          </a:solidFill>
                          <a:latin typeface="+mn-lt"/>
                          <a:ea typeface="Arial"/>
                          <a:cs typeface="Arial"/>
                          <a:sym typeface="Arial"/>
                        </a:rPr>
                        <a:t>Xu</a:t>
                      </a:r>
                      <a:r>
                        <a:rPr lang="en-US" sz="1400" kern="1200" dirty="0" smtClean="0">
                          <a:solidFill>
                            <a:srgbClr val="000000"/>
                          </a:solidFill>
                          <a:latin typeface="+mn-lt"/>
                          <a:ea typeface="Arial"/>
                          <a:cs typeface="Arial"/>
                          <a:sym typeface="Arial"/>
                        </a:rPr>
                        <a:t>, J(2023)</a:t>
                      </a:r>
                    </a:p>
                  </a:txBody>
                  <a:tcPr/>
                </a:tc>
                <a:tc>
                  <a:txBody>
                    <a:bodyPr/>
                    <a:lstStyle/>
                    <a:p>
                      <a:pPr marL="0" algn="l" defTabSz="914400" rtl="0" eaLnBrk="1" latinLnBrk="0" hangingPunct="1">
                        <a:buFont typeface="Arial" pitchFamily="34" charset="0"/>
                        <a:buNone/>
                      </a:pPr>
                      <a:r>
                        <a:rPr lang="en-GB" sz="1400" kern="1200" dirty="0" err="1" smtClean="0">
                          <a:solidFill>
                            <a:srgbClr val="000000"/>
                          </a:solidFill>
                          <a:latin typeface="+mn-lt"/>
                          <a:ea typeface="Arial"/>
                          <a:cs typeface="Arial"/>
                        </a:rPr>
                        <a:t>Bytecode</a:t>
                      </a:r>
                      <a:r>
                        <a:rPr lang="en-GB" sz="1400" kern="1200" dirty="0" smtClean="0">
                          <a:solidFill>
                            <a:srgbClr val="000000"/>
                          </a:solidFill>
                          <a:latin typeface="+mn-lt"/>
                          <a:ea typeface="Arial"/>
                          <a:cs typeface="Arial"/>
                        </a:rPr>
                        <a:t> Obfuscation for Smart Contracts</a:t>
                      </a:r>
                      <a:endParaRPr lang="en-US" sz="1400" kern="1200" dirty="0" smtClean="0">
                        <a:solidFill>
                          <a:srgbClr val="000000"/>
                        </a:solidFill>
                        <a:latin typeface="+mn-lt"/>
                        <a:ea typeface="Arial"/>
                        <a:cs typeface="Arial"/>
                        <a:sym typeface="Arial"/>
                      </a:endParaRPr>
                    </a:p>
                  </a:txBody>
                  <a:tcPr/>
                </a:tc>
                <a:tc>
                  <a:txBody>
                    <a:bodyPr/>
                    <a:lstStyle/>
                    <a:p>
                      <a:pPr marL="0" algn="l" defTabSz="914400" rtl="0" eaLnBrk="1" latinLnBrk="0" hangingPunct="1">
                        <a:buFont typeface="Arial" pitchFamily="34" charset="0"/>
                        <a:buNone/>
                      </a:pPr>
                      <a:r>
                        <a:rPr lang="en-GB" sz="1400" kern="1200" dirty="0" err="1" smtClean="0">
                          <a:solidFill>
                            <a:srgbClr val="000000"/>
                          </a:solidFill>
                          <a:latin typeface="+mn-lt"/>
                          <a:ea typeface="Arial"/>
                          <a:cs typeface="Arial"/>
                        </a:rPr>
                        <a:t>Bytecode</a:t>
                      </a:r>
                      <a:r>
                        <a:rPr lang="en-GB" sz="1400" kern="1200" dirty="0" smtClean="0">
                          <a:solidFill>
                            <a:srgbClr val="000000"/>
                          </a:solidFill>
                          <a:latin typeface="+mn-lt"/>
                          <a:ea typeface="Arial"/>
                          <a:cs typeface="Arial"/>
                        </a:rPr>
                        <a:t>-level obfuscation to counter </a:t>
                      </a:r>
                      <a:r>
                        <a:rPr lang="en-GB" sz="1400" kern="1200" dirty="0" err="1" smtClean="0">
                          <a:solidFill>
                            <a:srgbClr val="000000"/>
                          </a:solidFill>
                          <a:latin typeface="+mn-lt"/>
                          <a:ea typeface="Arial"/>
                          <a:cs typeface="Arial"/>
                        </a:rPr>
                        <a:t>decompilation</a:t>
                      </a:r>
                      <a:r>
                        <a:rPr lang="en-GB" sz="1400" kern="1200" dirty="0" smtClean="0">
                          <a:solidFill>
                            <a:srgbClr val="000000"/>
                          </a:solidFill>
                          <a:latin typeface="+mn-lt"/>
                          <a:ea typeface="Arial"/>
                          <a:cs typeface="Arial"/>
                        </a:rPr>
                        <a:t> with minimal gas impact.</a:t>
                      </a:r>
                      <a:endParaRPr lang="en-US" sz="1400" kern="1200" dirty="0" smtClean="0">
                        <a:solidFill>
                          <a:srgbClr val="000000"/>
                        </a:solidFill>
                        <a:latin typeface="+mn-lt"/>
                        <a:ea typeface="Arial"/>
                        <a:cs typeface="Arial"/>
                        <a:sym typeface="Arial"/>
                      </a:endParaRPr>
                    </a:p>
                  </a:txBody>
                  <a:tcPr/>
                </a:tc>
                <a:tc>
                  <a:txBody>
                    <a:bodyPr/>
                    <a:lstStyle/>
                    <a:p>
                      <a:pPr marL="0" algn="l" defTabSz="914400" rtl="0" eaLnBrk="1" latinLnBrk="0" hangingPunct="1">
                        <a:buFont typeface="Arial" pitchFamily="34" charset="0"/>
                        <a:buNone/>
                      </a:pPr>
                      <a:r>
                        <a:rPr lang="en-GB" sz="1400" kern="1200" dirty="0" smtClean="0">
                          <a:solidFill>
                            <a:srgbClr val="000000"/>
                          </a:solidFill>
                          <a:latin typeface="+mn-lt"/>
                          <a:ea typeface="Arial"/>
                          <a:cs typeface="Arial"/>
                        </a:rPr>
                        <a:t>Strong anti-</a:t>
                      </a:r>
                      <a:r>
                        <a:rPr lang="en-GB" sz="1400" kern="1200" dirty="0" err="1" smtClean="0">
                          <a:solidFill>
                            <a:srgbClr val="000000"/>
                          </a:solidFill>
                          <a:latin typeface="+mn-lt"/>
                          <a:ea typeface="Arial"/>
                          <a:cs typeface="Arial"/>
                        </a:rPr>
                        <a:t>decompilation</a:t>
                      </a:r>
                      <a:r>
                        <a:rPr lang="en-GB" sz="1400" kern="1200" dirty="0" smtClean="0">
                          <a:solidFill>
                            <a:srgbClr val="000000"/>
                          </a:solidFill>
                          <a:latin typeface="+mn-lt"/>
                          <a:ea typeface="Arial"/>
                          <a:cs typeface="Arial"/>
                        </a:rPr>
                        <a:t>, low gas overhead.</a:t>
                      </a:r>
                      <a:endParaRPr lang="en-US" sz="1400" kern="1200" dirty="0" smtClean="0">
                        <a:solidFill>
                          <a:srgbClr val="000000"/>
                        </a:solidFill>
                        <a:latin typeface="+mn-lt"/>
                        <a:ea typeface="Arial"/>
                        <a:cs typeface="Arial"/>
                        <a:sym typeface="Arial"/>
                      </a:endParaRPr>
                    </a:p>
                  </a:txBody>
                  <a:tcPr/>
                </a:tc>
                <a:tc>
                  <a:txBody>
                    <a:bodyPr/>
                    <a:lstStyle/>
                    <a:p>
                      <a:pPr marL="0" algn="l" defTabSz="914400" rtl="0" eaLnBrk="1" latinLnBrk="0" hangingPunct="1">
                        <a:buFont typeface="Arial" pitchFamily="34" charset="0"/>
                        <a:buNone/>
                      </a:pPr>
                      <a:r>
                        <a:rPr lang="en-US" sz="1400" kern="1200" dirty="0" smtClean="0">
                          <a:solidFill>
                            <a:srgbClr val="000000"/>
                          </a:solidFill>
                          <a:latin typeface="+mn-lt"/>
                          <a:ea typeface="Arial"/>
                          <a:cs typeface="Arial"/>
                        </a:rPr>
                        <a:t>Hard to maintain/update.</a:t>
                      </a:r>
                      <a:endParaRPr lang="en-US" sz="1400" kern="1200" dirty="0">
                        <a:solidFill>
                          <a:srgbClr val="000000"/>
                        </a:solidFill>
                        <a:latin typeface="+mn-lt"/>
                        <a:ea typeface="Arial"/>
                        <a:cs typeface="Arial"/>
                      </a:endParaRPr>
                    </a:p>
                  </a:txBody>
                  <a:tcPr/>
                </a:tc>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xfrm>
            <a:off x="285720" y="142858"/>
            <a:ext cx="7704000" cy="572700"/>
          </a:xfrm>
          <a:prstGeom prst="rect">
            <a:avLst/>
          </a:prstGeom>
        </p:spPr>
        <p:txBody>
          <a:bodyPr spcFirstLastPara="1" wrap="square" lIns="91373" tIns="91373" rIns="91373" bIns="91373" anchor="t" anchorCtr="0">
            <a:noAutofit/>
          </a:bodyPr>
          <a:lstStyle/>
          <a:p>
            <a:pPr algn="l">
              <a:buClr>
                <a:srgbClr val="000000"/>
              </a:buClr>
              <a:buSzPts val="3500"/>
            </a:pPr>
            <a:r>
              <a:rPr lang="en-GB" sz="2000" dirty="0">
                <a:latin typeface="Arial Black" pitchFamily="34" charset="0"/>
                <a:sym typeface="Arial"/>
              </a:rPr>
              <a:t>LITERATURE </a:t>
            </a:r>
            <a:r>
              <a:rPr lang="en-GB" sz="2000" dirty="0" smtClean="0">
                <a:latin typeface="Arial Black" pitchFamily="34" charset="0"/>
                <a:sym typeface="Arial"/>
              </a:rPr>
              <a:t>SURVEY</a:t>
            </a:r>
            <a:endParaRPr lang="en" sz="2000" dirty="0">
              <a:latin typeface="Arial Black" pitchFamily="34" charset="0"/>
              <a:sym typeface="Arial"/>
            </a:endParaRPr>
          </a:p>
        </p:txBody>
      </p:sp>
      <p:sp>
        <p:nvSpPr>
          <p:cNvPr id="161" name="Google Shape;161;p28"/>
          <p:cNvSpPr txBox="1"/>
          <p:nvPr/>
        </p:nvSpPr>
        <p:spPr>
          <a:xfrm>
            <a:off x="720000" y="1076425"/>
            <a:ext cx="7704000" cy="369900"/>
          </a:xfrm>
          <a:prstGeom prst="rect">
            <a:avLst/>
          </a:prstGeom>
          <a:noFill/>
          <a:ln>
            <a:noFill/>
          </a:ln>
        </p:spPr>
        <p:txBody>
          <a:bodyPr spcFirstLastPara="1" wrap="square" lIns="91373" tIns="91373" rIns="0" bIns="91373" anchor="t" anchorCtr="0">
            <a:noAutofit/>
          </a:bodyPr>
          <a:lstStyle/>
          <a:p>
            <a:endParaRPr sz="1200" b="1">
              <a:solidFill>
                <a:schemeClr val="dk1"/>
              </a:solidFill>
              <a:latin typeface="DM Sans"/>
              <a:ea typeface="DM Sans"/>
              <a:cs typeface="DM Sans"/>
              <a:sym typeface="DM Sans"/>
            </a:endParaRPr>
          </a:p>
        </p:txBody>
      </p:sp>
      <p:sp>
        <p:nvSpPr>
          <p:cNvPr id="162" name="Google Shape;162;p28"/>
          <p:cNvSpPr txBox="1"/>
          <p:nvPr/>
        </p:nvSpPr>
        <p:spPr>
          <a:xfrm>
            <a:off x="920737" y="4133675"/>
            <a:ext cx="3377100" cy="461700"/>
          </a:xfrm>
          <a:prstGeom prst="rect">
            <a:avLst/>
          </a:prstGeom>
          <a:noFill/>
          <a:ln>
            <a:noFill/>
          </a:ln>
        </p:spPr>
        <p:txBody>
          <a:bodyPr spcFirstLastPara="1" wrap="square" lIns="91373" tIns="91373" rIns="91373" bIns="91373" anchor="t" anchorCtr="0">
            <a:noAutofit/>
          </a:bodyPr>
          <a:lstStyle/>
          <a:p>
            <a:pPr algn="ctr"/>
            <a:endParaRPr sz="1000" b="1">
              <a:solidFill>
                <a:schemeClr val="dk1"/>
              </a:solidFill>
              <a:latin typeface="Open Sans"/>
              <a:ea typeface="Open Sans"/>
              <a:cs typeface="Open Sans"/>
              <a:sym typeface="Open Sans"/>
            </a:endParaRPr>
          </a:p>
        </p:txBody>
      </p:sp>
      <p:sp>
        <p:nvSpPr>
          <p:cNvPr id="163" name="Google Shape;163;p28"/>
          <p:cNvSpPr txBox="1"/>
          <p:nvPr/>
        </p:nvSpPr>
        <p:spPr>
          <a:xfrm>
            <a:off x="4846163" y="4133675"/>
            <a:ext cx="3377100" cy="461700"/>
          </a:xfrm>
          <a:prstGeom prst="rect">
            <a:avLst/>
          </a:prstGeom>
          <a:noFill/>
          <a:ln>
            <a:noFill/>
          </a:ln>
        </p:spPr>
        <p:txBody>
          <a:bodyPr spcFirstLastPara="1" wrap="square" lIns="91373" tIns="91373" rIns="91373" bIns="91373" anchor="t" anchorCtr="0">
            <a:noAutofit/>
          </a:bodyPr>
          <a:lstStyle/>
          <a:p>
            <a:pPr algn="ctr"/>
            <a:endParaRPr sz="1000" b="1">
              <a:solidFill>
                <a:schemeClr val="dk1"/>
              </a:solidFill>
              <a:latin typeface="Open Sans"/>
              <a:ea typeface="Open Sans"/>
              <a:cs typeface="Open Sans"/>
              <a:sym typeface="Open Sans"/>
            </a:endParaRPr>
          </a:p>
        </p:txBody>
      </p:sp>
      <p:graphicFrame>
        <p:nvGraphicFramePr>
          <p:cNvPr id="7" name="Table 6"/>
          <p:cNvGraphicFramePr>
            <a:graphicFrameLocks noGrp="1"/>
          </p:cNvGraphicFramePr>
          <p:nvPr/>
        </p:nvGraphicFramePr>
        <p:xfrm>
          <a:off x="500034" y="785800"/>
          <a:ext cx="8143932" cy="3934822"/>
        </p:xfrm>
        <a:graphic>
          <a:graphicData uri="http://schemas.openxmlformats.org/drawingml/2006/table">
            <a:tbl>
              <a:tblPr firstRow="1" bandRow="1">
                <a:tableStyleId>{F64C3269-BD5B-469A-940B-7F269CD2618F}</a:tableStyleId>
              </a:tblPr>
              <a:tblGrid>
                <a:gridCol w="631856"/>
                <a:gridCol w="912682"/>
                <a:gridCol w="1598734"/>
                <a:gridCol w="1785950"/>
                <a:gridCol w="1571636"/>
                <a:gridCol w="1643074"/>
              </a:tblGrid>
              <a:tr h="66009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sz="1800" b="1" i="0" u="none" strike="noStrike" kern="1200" cap="none" dirty="0" err="1" smtClean="0">
                          <a:solidFill>
                            <a:schemeClr val="dk1"/>
                          </a:solidFill>
                          <a:latin typeface="+mj-lt"/>
                          <a:ea typeface="Lexend Deca SemiBold"/>
                          <a:cs typeface="Lexend Deca SemiBold"/>
                          <a:sym typeface="Lexend Deca SemiBold"/>
                        </a:rPr>
                        <a:t>S.No</a:t>
                      </a:r>
                      <a:endParaRPr lang="en-US" sz="1800" b="1" i="0" u="none" strike="noStrike" kern="1200" cap="none" dirty="0" smtClean="0">
                        <a:solidFill>
                          <a:schemeClr val="dk1"/>
                        </a:solidFill>
                        <a:latin typeface="+mj-lt"/>
                        <a:ea typeface="Lexend Deca SemiBold"/>
                        <a:cs typeface="Lexend Deca SemiBold"/>
                        <a:sym typeface="Lexend Deca SemiBold"/>
                      </a:endParaRPr>
                    </a:p>
                    <a:p>
                      <a:pPr marL="0" algn="ctr" defTabSz="914400" rtl="0" eaLnBrk="1" latinLnBrk="0" hangingPunct="1">
                        <a:lnSpc>
                          <a:spcPct val="150000"/>
                        </a:lnSpc>
                      </a:pPr>
                      <a:endParaRPr lang="en-US" sz="1400" b="0" i="1" u="none" strike="noStrike" kern="1200" cap="none" dirty="0" smtClean="0">
                        <a:solidFill>
                          <a:schemeClr val="dk1"/>
                        </a:solidFill>
                        <a:latin typeface="Lexend Deca SemiBold"/>
                        <a:ea typeface="Lexend Deca SemiBold"/>
                        <a:cs typeface="Lexend Deca SemiBold"/>
                        <a:sym typeface="Lexend Deca SemiBold"/>
                      </a:endParaRPr>
                    </a:p>
                  </a:txBody>
                  <a:tcPr/>
                </a:tc>
                <a:tc>
                  <a:txBody>
                    <a:bodyPr/>
                    <a:lstStyle/>
                    <a:p>
                      <a:pPr marL="0" algn="ctr" defTabSz="914400" rtl="0" eaLnBrk="1" latinLnBrk="0" hangingPunct="1">
                        <a:lnSpc>
                          <a:spcPct val="100000"/>
                        </a:lnSpc>
                      </a:pPr>
                      <a:r>
                        <a:rPr lang="en-US" sz="1800" b="1" i="0" u="none" strike="noStrike" kern="1200" cap="none" dirty="0" smtClean="0">
                          <a:solidFill>
                            <a:schemeClr val="dk1"/>
                          </a:solidFill>
                          <a:latin typeface="+mj-lt"/>
                          <a:ea typeface="Lexend Deca SemiBold"/>
                          <a:cs typeface="Lexend Deca SemiBold"/>
                          <a:sym typeface="Lexend Deca SemiBold"/>
                        </a:rPr>
                        <a:t>Author &amp; Year</a:t>
                      </a:r>
                    </a:p>
                  </a:txBody>
                  <a:tcPr/>
                </a:tc>
                <a:tc>
                  <a:txBody>
                    <a:bodyPr/>
                    <a:lstStyle/>
                    <a:p>
                      <a:pPr marL="0" marR="0" algn="ctr" defTabSz="914400" rtl="0" eaLnBrk="1" latinLnBrk="0" hangingPunct="1">
                        <a:lnSpc>
                          <a:spcPct val="100000"/>
                        </a:lnSpc>
                        <a:spcBef>
                          <a:spcPts val="0"/>
                        </a:spcBef>
                        <a:spcAft>
                          <a:spcPts val="0"/>
                        </a:spcAft>
                        <a:buClr>
                          <a:srgbClr val="000000"/>
                        </a:buClr>
                        <a:buFont typeface="Arial"/>
                      </a:pPr>
                      <a:r>
                        <a:rPr lang="en-GB" sz="1800" b="1" i="0" u="none" strike="noStrike" kern="1200" cap="none" dirty="0" smtClean="0">
                          <a:solidFill>
                            <a:schemeClr val="dk1"/>
                          </a:solidFill>
                          <a:latin typeface="+mj-lt"/>
                          <a:ea typeface="Lexend Deca SemiBold"/>
                          <a:cs typeface="Lexend Deca SemiBold"/>
                          <a:sym typeface="Arial"/>
                        </a:rPr>
                        <a:t>Title</a:t>
                      </a:r>
                      <a:endParaRPr lang="en-US" sz="1800" b="1" i="0" u="none" strike="noStrike" kern="1200" cap="none" dirty="0" smtClean="0">
                        <a:solidFill>
                          <a:schemeClr val="dk1"/>
                        </a:solidFill>
                        <a:latin typeface="+mj-lt"/>
                        <a:ea typeface="Lexend Deca SemiBold"/>
                        <a:cs typeface="Lexend Deca SemiBold"/>
                        <a:sym typeface="Lexend Deca SemiBold"/>
                      </a:endParaRPr>
                    </a:p>
                  </a:txBody>
                  <a:tcPr/>
                </a:tc>
                <a:tc>
                  <a:txBody>
                    <a:bodyPr/>
                    <a:lstStyle/>
                    <a:p>
                      <a:pPr marL="0" algn="ctr" defTabSz="914400" rtl="0" eaLnBrk="1" latinLnBrk="0" hangingPunct="1">
                        <a:lnSpc>
                          <a:spcPct val="100000"/>
                        </a:lnSpc>
                      </a:pPr>
                      <a:r>
                        <a:rPr lang="en-GB" sz="1800" b="1" i="0" u="none" strike="noStrike" kern="1200" cap="none" dirty="0" smtClean="0">
                          <a:solidFill>
                            <a:schemeClr val="dk1"/>
                          </a:solidFill>
                          <a:latin typeface="+mj-lt"/>
                          <a:ea typeface="Lexend Deca SemiBold"/>
                          <a:cs typeface="Lexend Deca SemiBold"/>
                          <a:sym typeface="Lexend Deca SemiBold"/>
                        </a:rPr>
                        <a:t>Contribution</a:t>
                      </a:r>
                      <a:endParaRPr lang="en-US" sz="1800" b="1" i="0" u="none" strike="noStrike" kern="1200" cap="none" dirty="0" smtClean="0">
                        <a:solidFill>
                          <a:schemeClr val="dk1"/>
                        </a:solidFill>
                        <a:latin typeface="+mj-lt"/>
                        <a:ea typeface="Lexend Deca SemiBold"/>
                        <a:cs typeface="Lexend Deca SemiBold"/>
                        <a:sym typeface="Lexend Deca SemiBold"/>
                      </a:endParaRPr>
                    </a:p>
                  </a:txBody>
                  <a:tcPr/>
                </a:tc>
                <a:tc>
                  <a:txBody>
                    <a:bodyPr/>
                    <a:lstStyle/>
                    <a:p>
                      <a:pPr marL="0" marR="0" algn="ctr" defTabSz="914400" rtl="0" eaLnBrk="1" latinLnBrk="0" hangingPunct="1">
                        <a:lnSpc>
                          <a:spcPct val="100000"/>
                        </a:lnSpc>
                        <a:spcBef>
                          <a:spcPts val="0"/>
                        </a:spcBef>
                        <a:spcAft>
                          <a:spcPts val="0"/>
                        </a:spcAft>
                        <a:buClr>
                          <a:srgbClr val="000000"/>
                        </a:buClr>
                        <a:buFont typeface="Arial"/>
                      </a:pPr>
                      <a:r>
                        <a:rPr lang="en-GB" sz="1800" b="1" i="0" u="none" strike="noStrike" kern="1200" cap="none" dirty="0" smtClean="0">
                          <a:solidFill>
                            <a:schemeClr val="dk1"/>
                          </a:solidFill>
                          <a:latin typeface="+mj-lt"/>
                          <a:ea typeface="Lexend Deca SemiBold"/>
                          <a:cs typeface="Lexend Deca SemiBold"/>
                          <a:sym typeface="Arial"/>
                        </a:rPr>
                        <a:t>Advantage</a:t>
                      </a:r>
                      <a:endParaRPr lang="en-US" sz="1800" b="1" i="0" u="none" strike="noStrike" kern="1200" cap="none" dirty="0" smtClean="0">
                        <a:solidFill>
                          <a:schemeClr val="dk1"/>
                        </a:solidFill>
                        <a:latin typeface="+mj-lt"/>
                        <a:ea typeface="Lexend Deca SemiBold"/>
                        <a:cs typeface="Lexend Deca SemiBold"/>
                        <a:sym typeface="Lexend Deca SemiBold"/>
                      </a:endParaRPr>
                    </a:p>
                  </a:txBody>
                  <a:tcPr/>
                </a:tc>
                <a:tc>
                  <a:txBody>
                    <a:bodyPr/>
                    <a:lstStyle/>
                    <a:p>
                      <a:pPr marL="0" marR="0" algn="ctr" defTabSz="914400" rtl="0" eaLnBrk="1" latinLnBrk="0" hangingPunct="1">
                        <a:lnSpc>
                          <a:spcPct val="100000"/>
                        </a:lnSpc>
                        <a:spcBef>
                          <a:spcPts val="0"/>
                        </a:spcBef>
                        <a:spcAft>
                          <a:spcPts val="0"/>
                        </a:spcAft>
                        <a:buClr>
                          <a:srgbClr val="000000"/>
                        </a:buClr>
                        <a:buFont typeface="Arial"/>
                      </a:pPr>
                      <a:r>
                        <a:rPr lang="en-GB" sz="1800" b="1" i="0" u="none" strike="noStrike" kern="1200" cap="none" dirty="0" smtClean="0">
                          <a:solidFill>
                            <a:schemeClr val="dk1"/>
                          </a:solidFill>
                          <a:latin typeface="+mj-lt"/>
                          <a:ea typeface="Lexend Deca SemiBold"/>
                          <a:cs typeface="Lexend Deca SemiBold"/>
                          <a:sym typeface="Arial"/>
                        </a:rPr>
                        <a:t>Disadvantage</a:t>
                      </a:r>
                      <a:endParaRPr lang="en-US" sz="1800" b="1" i="0" u="none" strike="noStrike" kern="1200" cap="none" dirty="0" smtClean="0">
                        <a:solidFill>
                          <a:schemeClr val="dk1"/>
                        </a:solidFill>
                        <a:latin typeface="+mj-lt"/>
                        <a:ea typeface="Lexend Deca SemiBold"/>
                        <a:cs typeface="Lexend Deca SemiBold"/>
                        <a:sym typeface="Lexend Deca SemiBold"/>
                      </a:endParaRPr>
                    </a:p>
                  </a:txBody>
                  <a:tcPr/>
                </a:tc>
              </a:tr>
              <a:tr h="1528778">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GB" sz="1400" kern="1200" dirty="0" smtClean="0">
                          <a:solidFill>
                            <a:srgbClr val="000000"/>
                          </a:solidFill>
                          <a:latin typeface="+mn-lt"/>
                          <a:ea typeface="Arial"/>
                          <a:cs typeface="Arial"/>
                          <a:sym typeface="Arial"/>
                        </a:rPr>
                        <a:t>3</a:t>
                      </a:r>
                      <a:endParaRPr lang="en-US" sz="1400" kern="1200" dirty="0" smtClean="0">
                        <a:solidFill>
                          <a:srgbClr val="000000"/>
                        </a:solidFill>
                        <a:latin typeface="+mn-lt"/>
                        <a:ea typeface="Arial"/>
                        <a:cs typeface="Arial"/>
                        <a:sym typeface="Arial"/>
                      </a:endParaRPr>
                    </a:p>
                    <a:p>
                      <a:pPr marL="0" algn="ctr" defTabSz="914400" rtl="0" eaLnBrk="1" latinLnBrk="0" hangingPunct="1">
                        <a:lnSpc>
                          <a:spcPct val="150000"/>
                        </a:lnSpc>
                      </a:pPr>
                      <a:endParaRPr lang="en-US" sz="1400" kern="1200" dirty="0">
                        <a:solidFill>
                          <a:srgbClr val="000000"/>
                        </a:solidFill>
                        <a:latin typeface="+mn-lt"/>
                        <a:ea typeface="Arial"/>
                        <a:cs typeface="Arial"/>
                        <a:sym typeface="Arial"/>
                      </a:endParaRPr>
                    </a:p>
                  </a:txBody>
                  <a:tcPr/>
                </a:tc>
                <a:tc>
                  <a:txBody>
                    <a:bodyPr/>
                    <a:lstStyle/>
                    <a:p>
                      <a:pPr marL="0" marR="0" indent="0" algn="l" defTabSz="914400" rtl="0" eaLnBrk="1" fontAlgn="auto" latinLnBrk="0" hangingPunct="1">
                        <a:lnSpc>
                          <a:spcPct val="150000"/>
                        </a:lnSpc>
                        <a:spcBef>
                          <a:spcPts val="0"/>
                        </a:spcBef>
                        <a:spcAft>
                          <a:spcPts val="0"/>
                        </a:spcAft>
                        <a:buClrTx/>
                        <a:buSzTx/>
                        <a:buFontTx/>
                        <a:buNone/>
                        <a:tabLst/>
                        <a:defRPr/>
                      </a:pPr>
                      <a:r>
                        <a:rPr lang="en-US" sz="1400" kern="1200" dirty="0" err="1" smtClean="0">
                          <a:solidFill>
                            <a:srgbClr val="000000"/>
                          </a:solidFill>
                          <a:latin typeface="+mn-lt"/>
                          <a:ea typeface="Arial"/>
                          <a:cs typeface="Arial"/>
                        </a:rPr>
                        <a:t>Kondo.Y</a:t>
                      </a:r>
                      <a:r>
                        <a:rPr lang="en-US" sz="1400" kern="1200" dirty="0" smtClean="0">
                          <a:solidFill>
                            <a:srgbClr val="000000"/>
                          </a:solidFill>
                          <a:latin typeface="+mn-lt"/>
                          <a:ea typeface="Arial"/>
                          <a:cs typeface="Arial"/>
                        </a:rPr>
                        <a:t>, Nakamura</a:t>
                      </a:r>
                      <a:r>
                        <a:rPr lang="en-US" sz="1400" kern="1200" dirty="0" smtClean="0">
                          <a:solidFill>
                            <a:srgbClr val="000000"/>
                          </a:solidFill>
                          <a:latin typeface="+mn-lt"/>
                          <a:ea typeface="Arial"/>
                          <a:cs typeface="Arial"/>
                          <a:sym typeface="Arial"/>
                        </a:rPr>
                        <a:t>(2022)</a:t>
                      </a:r>
                    </a:p>
                    <a:p>
                      <a:pPr marL="0" algn="ctr" defTabSz="914400" rtl="0" eaLnBrk="1" latinLnBrk="0" hangingPunct="1">
                        <a:lnSpc>
                          <a:spcPct val="150000"/>
                        </a:lnSpc>
                      </a:pPr>
                      <a:endParaRPr lang="en-US" sz="1400" kern="1200" dirty="0">
                        <a:solidFill>
                          <a:srgbClr val="000000"/>
                        </a:solidFill>
                        <a:latin typeface="+mn-lt"/>
                        <a:ea typeface="Arial"/>
                        <a:cs typeface="Arial"/>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400" kern="1200" dirty="0" smtClean="0">
                          <a:solidFill>
                            <a:srgbClr val="000000"/>
                          </a:solidFill>
                          <a:latin typeface="+mn-lt"/>
                          <a:ea typeface="Arial"/>
                          <a:cs typeface="Arial"/>
                          <a:sym typeface="Arial"/>
                        </a:rPr>
                        <a:t>Proposed a dynamic dispatch-based obfuscation technique to hide function signatures.</a:t>
                      </a:r>
                      <a:endParaRPr lang="en-US" sz="1400" kern="1200" dirty="0" smtClean="0">
                        <a:solidFill>
                          <a:srgbClr val="000000"/>
                        </a:solidFill>
                        <a:latin typeface="+mn-lt"/>
                        <a:ea typeface="Arial"/>
                        <a:cs typeface="Arial"/>
                        <a:sym typeface="DM Sans"/>
                      </a:endParaRPr>
                    </a:p>
                  </a:txBody>
                  <a:tcPr/>
                </a:tc>
                <a:tc>
                  <a:txBody>
                    <a:bodyPr/>
                    <a:lstStyle/>
                    <a:p>
                      <a:pPr algn="l"/>
                      <a:r>
                        <a:rPr lang="en-US" sz="1400" kern="1200" dirty="0" smtClean="0">
                          <a:solidFill>
                            <a:srgbClr val="000000"/>
                          </a:solidFill>
                          <a:latin typeface="+mn-lt"/>
                          <a:ea typeface="Arial"/>
                          <a:cs typeface="Arial"/>
                        </a:rPr>
                        <a:t>Hides function signatures via dynamic function dispatch.</a:t>
                      </a:r>
                      <a:endParaRPr lang="en-GB" sz="1400" kern="1200" dirty="0" smtClean="0">
                        <a:solidFill>
                          <a:srgbClr val="000000"/>
                        </a:solidFill>
                        <a:latin typeface="+mn-lt"/>
                        <a:ea typeface="Arial"/>
                        <a:cs typeface="Arial"/>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rgbClr val="000000"/>
                          </a:solidFill>
                          <a:latin typeface="+mn-lt"/>
                          <a:ea typeface="Arial"/>
                          <a:cs typeface="Arial"/>
                        </a:rPr>
                        <a:t>Uses </a:t>
                      </a:r>
                      <a:r>
                        <a:rPr lang="en-US" sz="1400" kern="1200" dirty="0" err="1" smtClean="0">
                          <a:solidFill>
                            <a:srgbClr val="000000"/>
                          </a:solidFill>
                          <a:latin typeface="+mn-lt"/>
                          <a:ea typeface="Arial"/>
                          <a:cs typeface="Arial"/>
                        </a:rPr>
                        <a:t>blockchain</a:t>
                      </a:r>
                      <a:r>
                        <a:rPr lang="en-US" sz="1400" kern="1200" dirty="0" smtClean="0">
                          <a:solidFill>
                            <a:srgbClr val="000000"/>
                          </a:solidFill>
                          <a:latin typeface="+mn-lt"/>
                          <a:ea typeface="Arial"/>
                          <a:cs typeface="Arial"/>
                        </a:rPr>
                        <a:t>-based one-time programs.</a:t>
                      </a:r>
                      <a:endParaRPr lang="en-GB" sz="1400" kern="1200" dirty="0" smtClean="0">
                        <a:solidFill>
                          <a:srgbClr val="000000"/>
                        </a:solidFill>
                        <a:latin typeface="+mn-lt"/>
                        <a:ea typeface="Arial"/>
                        <a:cs typeface="Arial"/>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rgbClr val="000000"/>
                          </a:solidFill>
                          <a:latin typeface="+mn-lt"/>
                          <a:ea typeface="Arial"/>
                          <a:cs typeface="Arial"/>
                        </a:rPr>
                        <a:t>High computational cost.</a:t>
                      </a:r>
                    </a:p>
                    <a:p>
                      <a:pPr algn="l">
                        <a:lnSpc>
                          <a:spcPct val="100000"/>
                        </a:lnSpc>
                      </a:pPr>
                      <a:endParaRPr lang="en-US" sz="1400" kern="1200" dirty="0">
                        <a:solidFill>
                          <a:srgbClr val="000000"/>
                        </a:solidFill>
                        <a:latin typeface="+mn-lt"/>
                        <a:ea typeface="Arial"/>
                        <a:cs typeface="Arial"/>
                        <a:sym typeface="DM Sans"/>
                      </a:endParaRPr>
                    </a:p>
                  </a:txBody>
                  <a:tcPr/>
                </a:tc>
              </a:tr>
              <a:tr h="1720244">
                <a:tc>
                  <a:txBody>
                    <a:bodyPr/>
                    <a:lstStyle/>
                    <a:p>
                      <a:pPr marL="0" algn="ctr" defTabSz="914400" rtl="0" eaLnBrk="1" latinLnBrk="0" hangingPunct="1">
                        <a:lnSpc>
                          <a:spcPct val="150000"/>
                        </a:lnSpc>
                      </a:pPr>
                      <a:endParaRPr lang="en-GB" sz="1400" kern="1200" dirty="0" smtClean="0">
                        <a:solidFill>
                          <a:srgbClr val="000000"/>
                        </a:solidFill>
                        <a:latin typeface="+mn-lt"/>
                        <a:ea typeface="Arial"/>
                        <a:cs typeface="Arial"/>
                        <a:sym typeface="Arial"/>
                      </a:endParaRPr>
                    </a:p>
                    <a:p>
                      <a:pPr marL="0" algn="ctr" defTabSz="914400" rtl="0" eaLnBrk="1" latinLnBrk="0" hangingPunct="1">
                        <a:lnSpc>
                          <a:spcPct val="150000"/>
                        </a:lnSpc>
                      </a:pPr>
                      <a:r>
                        <a:rPr lang="en-GB" sz="1400" kern="1200" dirty="0" smtClean="0">
                          <a:solidFill>
                            <a:srgbClr val="000000"/>
                          </a:solidFill>
                          <a:latin typeface="+mn-lt"/>
                          <a:ea typeface="Arial"/>
                          <a:cs typeface="Arial"/>
                          <a:sym typeface="Arial"/>
                        </a:rPr>
                        <a:t>4</a:t>
                      </a:r>
                      <a:endParaRPr lang="en-US" sz="1400" kern="1200" dirty="0">
                        <a:solidFill>
                          <a:srgbClr val="000000"/>
                        </a:solidFill>
                        <a:latin typeface="+mn-lt"/>
                        <a:ea typeface="Arial"/>
                        <a:cs typeface="Arial"/>
                        <a:sym typeface="Arial"/>
                      </a:endParaRPr>
                    </a:p>
                  </a:txBody>
                  <a:tcPr/>
                </a:tc>
                <a:tc>
                  <a:txBody>
                    <a:bodyPr/>
                    <a:lstStyle/>
                    <a:p>
                      <a:pPr marL="0" algn="l" defTabSz="914400" rtl="0" eaLnBrk="1" latinLnBrk="0" hangingPunct="1">
                        <a:lnSpc>
                          <a:spcPct val="150000"/>
                        </a:lnSpc>
                      </a:pPr>
                      <a:r>
                        <a:rPr lang="en-US" sz="1400" kern="1200" dirty="0" err="1" smtClean="0">
                          <a:solidFill>
                            <a:srgbClr val="000000"/>
                          </a:solidFill>
                          <a:latin typeface="+mn-lt"/>
                          <a:ea typeface="Arial"/>
                          <a:cs typeface="Arial"/>
                          <a:sym typeface="Arial"/>
                        </a:rPr>
                        <a:t>Xue</a:t>
                      </a:r>
                      <a:r>
                        <a:rPr lang="en-US" sz="1400" kern="1200" dirty="0" smtClean="0">
                          <a:solidFill>
                            <a:srgbClr val="000000"/>
                          </a:solidFill>
                          <a:latin typeface="+mn-lt"/>
                          <a:ea typeface="Arial"/>
                          <a:cs typeface="Arial"/>
                          <a:sym typeface="Arial"/>
                        </a:rPr>
                        <a:t> et al(2023)</a:t>
                      </a:r>
                      <a:endParaRPr lang="en-US" sz="1400" kern="1200" dirty="0">
                        <a:solidFill>
                          <a:srgbClr val="000000"/>
                        </a:solidFill>
                        <a:latin typeface="+mn-lt"/>
                        <a:ea typeface="Arial"/>
                        <a:cs typeface="Arial"/>
                        <a:sym typeface="Arial"/>
                      </a:endParaRPr>
                    </a:p>
                  </a:txBody>
                  <a:tcPr/>
                </a:tc>
                <a:tc>
                  <a:txBody>
                    <a:bodyPr/>
                    <a:lstStyle/>
                    <a:p>
                      <a:r>
                        <a:rPr lang="en-GB" sz="1400" kern="1200" dirty="0" smtClean="0">
                          <a:solidFill>
                            <a:srgbClr val="000000"/>
                          </a:solidFill>
                          <a:latin typeface="+mn-lt"/>
                          <a:ea typeface="Arial"/>
                          <a:cs typeface="Arial"/>
                        </a:rPr>
                        <a:t>Cross-Contract Static Analysis for Detecting Practical </a:t>
                      </a:r>
                      <a:r>
                        <a:rPr lang="en-GB" sz="1400" kern="1200" dirty="0" err="1" smtClean="0">
                          <a:solidFill>
                            <a:srgbClr val="000000"/>
                          </a:solidFill>
                          <a:latin typeface="+mn-lt"/>
                          <a:ea typeface="Arial"/>
                          <a:cs typeface="Arial"/>
                        </a:rPr>
                        <a:t>Reentrancy</a:t>
                      </a:r>
                      <a:r>
                        <a:rPr lang="en-GB" sz="1400" kern="1200" dirty="0" smtClean="0">
                          <a:solidFill>
                            <a:srgbClr val="000000"/>
                          </a:solidFill>
                          <a:latin typeface="+mn-lt"/>
                          <a:ea typeface="Arial"/>
                          <a:cs typeface="Arial"/>
                        </a:rPr>
                        <a:t> Vulnerabilities in Smart Contracts</a:t>
                      </a:r>
                      <a:endParaRPr lang="en-GB" sz="1400" kern="1200" dirty="0" smtClean="0">
                        <a:solidFill>
                          <a:srgbClr val="000000"/>
                        </a:solidFill>
                        <a:latin typeface="+mn-lt"/>
                        <a:ea typeface="Arial"/>
                        <a:cs typeface="Arial"/>
                        <a:sym typeface="Aria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kern="1200" dirty="0" smtClean="0">
                          <a:solidFill>
                            <a:srgbClr val="000000"/>
                          </a:solidFill>
                          <a:latin typeface="+mn-lt"/>
                          <a:ea typeface="Arial"/>
                          <a:cs typeface="Arial"/>
                          <a:sym typeface="Arial"/>
                        </a:rPr>
                        <a:t> </a:t>
                      </a:r>
                      <a:r>
                        <a:rPr lang="en-GB" sz="1400" kern="1200" dirty="0" smtClean="0">
                          <a:solidFill>
                            <a:srgbClr val="000000"/>
                          </a:solidFill>
                          <a:latin typeface="+mn-lt"/>
                          <a:ea typeface="Arial"/>
                          <a:cs typeface="Arial"/>
                        </a:rPr>
                        <a:t>Developed a static analyzer using symbolic execution to detect </a:t>
                      </a:r>
                      <a:r>
                        <a:rPr lang="en-GB" sz="1400" kern="1200" dirty="0" err="1" smtClean="0">
                          <a:solidFill>
                            <a:srgbClr val="000000"/>
                          </a:solidFill>
                          <a:latin typeface="+mn-lt"/>
                          <a:ea typeface="Arial"/>
                          <a:cs typeface="Arial"/>
                        </a:rPr>
                        <a:t>reentrancy</a:t>
                      </a:r>
                      <a:r>
                        <a:rPr lang="en-GB" sz="1400" kern="1200" dirty="0" smtClean="0">
                          <a:solidFill>
                            <a:srgbClr val="000000"/>
                          </a:solidFill>
                          <a:latin typeface="+mn-lt"/>
                          <a:ea typeface="Arial"/>
                          <a:cs typeface="Arial"/>
                        </a:rPr>
                        <a:t> across interacting contracts.</a:t>
                      </a:r>
                      <a:endParaRPr lang="en-US" sz="1400" kern="1200" dirty="0" smtClean="0">
                        <a:solidFill>
                          <a:srgbClr val="000000"/>
                        </a:solidFill>
                        <a:latin typeface="+mn-lt"/>
                        <a:ea typeface="Arial"/>
                        <a:cs typeface="Arial"/>
                        <a:sym typeface="DM Sans"/>
                      </a:endParaRPr>
                    </a:p>
                  </a:txBody>
                  <a:tcPr/>
                </a:tc>
                <a:tc>
                  <a:txBody>
                    <a:bodyPr/>
                    <a:lstStyle/>
                    <a:p>
                      <a:r>
                        <a:rPr lang="en-GB" sz="1400" kern="1200" dirty="0" smtClean="0">
                          <a:solidFill>
                            <a:srgbClr val="000000"/>
                          </a:solidFill>
                          <a:latin typeface="+mn-lt"/>
                          <a:ea typeface="Arial"/>
                          <a:cs typeface="Arial"/>
                        </a:rPr>
                        <a:t>Accurate detection in multi-contract systems.</a:t>
                      </a:r>
                      <a:endParaRPr lang="en-GB" sz="1400" kern="1200" dirty="0" smtClean="0">
                        <a:solidFill>
                          <a:srgbClr val="000000"/>
                        </a:solidFill>
                        <a:latin typeface="+mn-lt"/>
                        <a:ea typeface="Arial"/>
                        <a:cs typeface="Arial"/>
                        <a:sym typeface="Arial"/>
                      </a:endParaRPr>
                    </a:p>
                  </a:txBody>
                  <a:tcPr/>
                </a:tc>
                <a:tc>
                  <a:txBody>
                    <a:bodyPr/>
                    <a:lstStyle/>
                    <a:p>
                      <a:pPr algn="l">
                        <a:lnSpc>
                          <a:spcPct val="100000"/>
                        </a:lnSpc>
                      </a:pPr>
                      <a:r>
                        <a:rPr lang="en-GB" sz="1400" kern="1200" dirty="0" smtClean="0">
                          <a:solidFill>
                            <a:srgbClr val="000000"/>
                          </a:solidFill>
                          <a:latin typeface="+mn-lt"/>
                          <a:ea typeface="Arial"/>
                          <a:cs typeface="Arial"/>
                        </a:rPr>
                        <a:t>False positives/negatives in complex cases.</a:t>
                      </a:r>
                      <a:endParaRPr lang="en-US" sz="1400" kern="1200" dirty="0">
                        <a:solidFill>
                          <a:srgbClr val="000000"/>
                        </a:solidFill>
                        <a:latin typeface="+mn-lt"/>
                        <a:ea typeface="Arial"/>
                        <a:cs typeface="Arial"/>
                        <a:sym typeface="DM Sans"/>
                      </a:endParaRPr>
                    </a:p>
                  </a:txBody>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1"/>
          <p:cNvSpPr txBox="1">
            <a:spLocks noGrp="1"/>
          </p:cNvSpPr>
          <p:nvPr>
            <p:ph type="title"/>
          </p:nvPr>
        </p:nvSpPr>
        <p:spPr>
          <a:xfrm>
            <a:off x="142844" y="214296"/>
            <a:ext cx="4000528" cy="428610"/>
          </a:xfrm>
          <a:prstGeom prst="rect">
            <a:avLst/>
          </a:prstGeom>
        </p:spPr>
        <p:txBody>
          <a:bodyPr spcFirstLastPara="1" wrap="square" lIns="91373" tIns="91373" rIns="91373" bIns="91373" anchor="t" anchorCtr="0">
            <a:noAutofit/>
          </a:bodyPr>
          <a:lstStyle/>
          <a:p>
            <a:pPr algn="l">
              <a:buClr>
                <a:srgbClr val="000000"/>
              </a:buClr>
              <a:buSzPts val="3500"/>
            </a:pPr>
            <a:r>
              <a:rPr lang="en" sz="2000" dirty="0" smtClean="0">
                <a:latin typeface="Arial Black" pitchFamily="34" charset="0"/>
                <a:sym typeface="Arial"/>
              </a:rPr>
              <a:t>Architecture Diagram</a:t>
            </a:r>
            <a:endParaRPr lang="en-GB" sz="2000" dirty="0">
              <a:latin typeface="Arial Black" pitchFamily="34" charset="0"/>
              <a:sym typeface="Arial"/>
            </a:endParaRPr>
          </a:p>
        </p:txBody>
      </p:sp>
      <p:sp>
        <p:nvSpPr>
          <p:cNvPr id="5" name="Rectangle 4"/>
          <p:cNvSpPr/>
          <p:nvPr/>
        </p:nvSpPr>
        <p:spPr>
          <a:xfrm>
            <a:off x="214282" y="857238"/>
            <a:ext cx="8643998" cy="4071966"/>
          </a:xfrm>
          <a:prstGeom prst="rect">
            <a:avLst/>
          </a:prstGeom>
          <a:blipFill>
            <a:blip r:embed="rId3"/>
            <a:stretch>
              <a:fillRect/>
            </a:stretch>
          </a:bli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TotalTime>
  <Words>922</Words>
  <PresentationFormat>On-screen Show (16:9)</PresentationFormat>
  <Paragraphs>147</Paragraphs>
  <Slides>16</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Arial Black</vt:lpstr>
      <vt:lpstr>Lexend Deca SemiBold</vt:lpstr>
      <vt:lpstr>Calibri</vt:lpstr>
      <vt:lpstr>DM Sans</vt:lpstr>
      <vt:lpstr>Open Sans</vt:lpstr>
      <vt:lpstr>Nunito Light</vt:lpstr>
      <vt:lpstr>Wingdings</vt:lpstr>
      <vt:lpstr>Office Theme</vt:lpstr>
      <vt:lpstr>Cross-contract obfuscation and gas optimization framework for solidity smart contract</vt:lpstr>
      <vt:lpstr>Introduction</vt:lpstr>
      <vt:lpstr>Slide 3</vt:lpstr>
      <vt:lpstr>Existing System</vt:lpstr>
      <vt:lpstr>Proposed System</vt:lpstr>
      <vt:lpstr>Hardware Requirements</vt:lpstr>
      <vt:lpstr>LITERATURE SURVEY</vt:lpstr>
      <vt:lpstr>LITERATURE SURVEY</vt:lpstr>
      <vt:lpstr>Architecture Diagram</vt:lpstr>
      <vt:lpstr>List Of Modules</vt:lpstr>
      <vt:lpstr>Module Description</vt:lpstr>
      <vt:lpstr>Module Description</vt:lpstr>
      <vt:lpstr>Module Description</vt:lpstr>
      <vt:lpstr>Module Description</vt:lpstr>
      <vt:lpstr>References</vt:lpstr>
      <vt:lpstr>Slide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Cross-contract obfuscation and gas optimization framework for smart contract</dc:title>
  <dc:creator>WELCOME</dc:creator>
  <cp:lastModifiedBy>WELCOME</cp:lastModifiedBy>
  <cp:revision>70</cp:revision>
  <dcterms:modified xsi:type="dcterms:W3CDTF">2025-05-28T16:33:22Z</dcterms:modified>
</cp:coreProperties>
</file>