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5" r:id="rId3"/>
    <p:sldId id="258" r:id="rId4"/>
    <p:sldId id="260" r:id="rId5"/>
    <p:sldId id="261" r:id="rId6"/>
    <p:sldId id="272" r:id="rId7"/>
    <p:sldId id="273" r:id="rId8"/>
    <p:sldId id="274" r:id="rId9"/>
    <p:sldId id="264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0EBAE-C721-4854-8576-51ED542EFF2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C6522-EAE6-4861-8B4B-BC674BC775E0}">
      <dgm:prSet phldrT="[Text]"/>
      <dgm:spPr/>
      <dgm:t>
        <a:bodyPr/>
        <a:lstStyle/>
        <a:p>
          <a:r>
            <a:rPr lang="en-US" dirty="0" smtClean="0"/>
            <a:t>Department of State.</a:t>
          </a:r>
          <a:endParaRPr lang="en-US" dirty="0"/>
        </a:p>
      </dgm:t>
    </dgm:pt>
    <dgm:pt modelId="{F3BD804A-4195-4F4A-8459-DB72AFFC86D9}" type="parTrans" cxnId="{98CA4BCF-5A3E-4AD1-A805-9BEEE553BE26}">
      <dgm:prSet/>
      <dgm:spPr/>
      <dgm:t>
        <a:bodyPr/>
        <a:lstStyle/>
        <a:p>
          <a:endParaRPr lang="en-US"/>
        </a:p>
      </dgm:t>
    </dgm:pt>
    <dgm:pt modelId="{D782AFDC-B14E-4E97-AF44-7F87AB46058D}" type="sibTrans" cxnId="{98CA4BCF-5A3E-4AD1-A805-9BEEE553BE26}">
      <dgm:prSet/>
      <dgm:spPr/>
      <dgm:t>
        <a:bodyPr/>
        <a:lstStyle/>
        <a:p>
          <a:endParaRPr lang="en-US"/>
        </a:p>
      </dgm:t>
    </dgm:pt>
    <dgm:pt modelId="{4C6F97D0-3691-40EC-8714-49F63B7511F6}">
      <dgm:prSet phldrT="[Text]"/>
      <dgm:spPr/>
      <dgm:t>
        <a:bodyPr/>
        <a:lstStyle/>
        <a:p>
          <a:r>
            <a:rPr lang="en-US" dirty="0" smtClean="0"/>
            <a:t>Citizen of nation</a:t>
          </a:r>
          <a:endParaRPr lang="en-US" dirty="0"/>
        </a:p>
      </dgm:t>
    </dgm:pt>
    <dgm:pt modelId="{EDC25006-973E-44B0-AA20-B1F6E8543072}" type="parTrans" cxnId="{4E7B377A-A253-4543-8FE0-75DAFE43917B}">
      <dgm:prSet/>
      <dgm:spPr/>
      <dgm:t>
        <a:bodyPr/>
        <a:lstStyle/>
        <a:p>
          <a:endParaRPr lang="en-US"/>
        </a:p>
      </dgm:t>
    </dgm:pt>
    <dgm:pt modelId="{C42E24BD-C67A-49B3-BF5A-528FC1934208}" type="sibTrans" cxnId="{4E7B377A-A253-4543-8FE0-75DAFE43917B}">
      <dgm:prSet/>
      <dgm:spPr/>
      <dgm:t>
        <a:bodyPr/>
        <a:lstStyle/>
        <a:p>
          <a:endParaRPr lang="en-US"/>
        </a:p>
      </dgm:t>
    </dgm:pt>
    <dgm:pt modelId="{1D9CB22B-E6C3-442C-BFFE-0C39385315B1}">
      <dgm:prSet phldrT="[Text]"/>
      <dgm:spPr/>
      <dgm:t>
        <a:bodyPr/>
        <a:lstStyle/>
        <a:p>
          <a:r>
            <a:rPr lang="en-US" dirty="0" smtClean="0"/>
            <a:t>Scientist and researchers</a:t>
          </a:r>
          <a:endParaRPr lang="en-US" dirty="0"/>
        </a:p>
      </dgm:t>
    </dgm:pt>
    <dgm:pt modelId="{39685C19-C7E2-4DB3-B4B2-4E563B3358C4}" type="parTrans" cxnId="{9FBA7FEC-64C8-4097-BB0E-E7A3AC25499B}">
      <dgm:prSet/>
      <dgm:spPr/>
      <dgm:t>
        <a:bodyPr/>
        <a:lstStyle/>
        <a:p>
          <a:endParaRPr lang="en-US"/>
        </a:p>
      </dgm:t>
    </dgm:pt>
    <dgm:pt modelId="{F8FDE7D3-A360-4725-817B-EA299898979A}" type="sibTrans" cxnId="{9FBA7FEC-64C8-4097-BB0E-E7A3AC25499B}">
      <dgm:prSet/>
      <dgm:spPr/>
      <dgm:t>
        <a:bodyPr/>
        <a:lstStyle/>
        <a:p>
          <a:endParaRPr lang="en-US"/>
        </a:p>
      </dgm:t>
    </dgm:pt>
    <dgm:pt modelId="{B8BD6ED0-6C02-41B4-85AF-FC04F1F0972D}" type="pres">
      <dgm:prSet presAssocID="{C530EBAE-C721-4854-8576-51ED542EFF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B8CF5C-D74B-4B70-84A1-8B774C3F278D}" type="pres">
      <dgm:prSet presAssocID="{1A5C6522-EAE6-4861-8B4B-BC674BC775E0}" presName="node" presStyleLbl="node1" presStyleIdx="0" presStyleCnt="3" custRadScaleRad="87079" custRadScaleInc="6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1826A-CF56-4A8E-8CBB-04F0AC93C272}" type="pres">
      <dgm:prSet presAssocID="{D782AFDC-B14E-4E97-AF44-7F87AB4605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74CEF7F-8214-4BA0-8095-C6F047BA9409}" type="pres">
      <dgm:prSet presAssocID="{D782AFDC-B14E-4E97-AF44-7F87AB4605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D3845C0-EB87-4AAC-9735-C4850A9354ED}" type="pres">
      <dgm:prSet presAssocID="{4C6F97D0-3691-40EC-8714-49F63B7511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CF20E-EFD6-4224-8A43-815460364909}" type="pres">
      <dgm:prSet presAssocID="{C42E24BD-C67A-49B3-BF5A-528FC193420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F9837BE-5BD3-40D1-B633-0B97CCB67559}" type="pres">
      <dgm:prSet presAssocID="{C42E24BD-C67A-49B3-BF5A-528FC193420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A6FB018-153A-480E-8599-AEB5F2557B47}" type="pres">
      <dgm:prSet presAssocID="{1D9CB22B-E6C3-442C-BFFE-0C39385315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E5A55-F1EE-4D5B-AEA0-48877F2DA6AA}" type="pres">
      <dgm:prSet presAssocID="{F8FDE7D3-A360-4725-817B-EA299898979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5E23-A2E1-4FA0-83F6-5307970AC39D}" type="pres">
      <dgm:prSet presAssocID="{F8FDE7D3-A360-4725-817B-EA299898979A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D5A45AF-0BCD-44E4-940C-1036C4DDA902}" type="presOf" srcId="{4C6F97D0-3691-40EC-8714-49F63B7511F6}" destId="{BD3845C0-EB87-4AAC-9735-C4850A9354ED}" srcOrd="0" destOrd="0" presId="urn:microsoft.com/office/officeart/2005/8/layout/cycle7"/>
    <dgm:cxn modelId="{4E7B377A-A253-4543-8FE0-75DAFE43917B}" srcId="{C530EBAE-C721-4854-8576-51ED542EFF22}" destId="{4C6F97D0-3691-40EC-8714-49F63B7511F6}" srcOrd="1" destOrd="0" parTransId="{EDC25006-973E-44B0-AA20-B1F6E8543072}" sibTransId="{C42E24BD-C67A-49B3-BF5A-528FC1934208}"/>
    <dgm:cxn modelId="{91873A66-6341-41E9-8059-22482274E681}" type="presOf" srcId="{D782AFDC-B14E-4E97-AF44-7F87AB46058D}" destId="{BA21826A-CF56-4A8E-8CBB-04F0AC93C272}" srcOrd="0" destOrd="0" presId="urn:microsoft.com/office/officeart/2005/8/layout/cycle7"/>
    <dgm:cxn modelId="{25365E42-E660-4DC6-95AA-9391DB77D28E}" type="presOf" srcId="{1D9CB22B-E6C3-442C-BFFE-0C39385315B1}" destId="{2A6FB018-153A-480E-8599-AEB5F2557B47}" srcOrd="0" destOrd="0" presId="urn:microsoft.com/office/officeart/2005/8/layout/cycle7"/>
    <dgm:cxn modelId="{9FBA7FEC-64C8-4097-BB0E-E7A3AC25499B}" srcId="{C530EBAE-C721-4854-8576-51ED542EFF22}" destId="{1D9CB22B-E6C3-442C-BFFE-0C39385315B1}" srcOrd="2" destOrd="0" parTransId="{39685C19-C7E2-4DB3-B4B2-4E563B3358C4}" sibTransId="{F8FDE7D3-A360-4725-817B-EA299898979A}"/>
    <dgm:cxn modelId="{78837C0C-DC33-4B8D-BED0-206A577CFC3E}" type="presOf" srcId="{1A5C6522-EAE6-4861-8B4B-BC674BC775E0}" destId="{AAB8CF5C-D74B-4B70-84A1-8B774C3F278D}" srcOrd="0" destOrd="0" presId="urn:microsoft.com/office/officeart/2005/8/layout/cycle7"/>
    <dgm:cxn modelId="{EDCEC13A-16C4-45E4-9004-5664D1505DEF}" type="presOf" srcId="{C530EBAE-C721-4854-8576-51ED542EFF22}" destId="{B8BD6ED0-6C02-41B4-85AF-FC04F1F0972D}" srcOrd="0" destOrd="0" presId="urn:microsoft.com/office/officeart/2005/8/layout/cycle7"/>
    <dgm:cxn modelId="{47442E9F-8F70-4AC2-BD50-3C10A5FA05F5}" type="presOf" srcId="{D782AFDC-B14E-4E97-AF44-7F87AB46058D}" destId="{874CEF7F-8214-4BA0-8095-C6F047BA9409}" srcOrd="1" destOrd="0" presId="urn:microsoft.com/office/officeart/2005/8/layout/cycle7"/>
    <dgm:cxn modelId="{CF3D36DC-8251-4B31-8544-EA01ADFE2CBF}" type="presOf" srcId="{F8FDE7D3-A360-4725-817B-EA299898979A}" destId="{7CEC5E23-A2E1-4FA0-83F6-5307970AC39D}" srcOrd="1" destOrd="0" presId="urn:microsoft.com/office/officeart/2005/8/layout/cycle7"/>
    <dgm:cxn modelId="{98CA4BCF-5A3E-4AD1-A805-9BEEE553BE26}" srcId="{C530EBAE-C721-4854-8576-51ED542EFF22}" destId="{1A5C6522-EAE6-4861-8B4B-BC674BC775E0}" srcOrd="0" destOrd="0" parTransId="{F3BD804A-4195-4F4A-8459-DB72AFFC86D9}" sibTransId="{D782AFDC-B14E-4E97-AF44-7F87AB46058D}"/>
    <dgm:cxn modelId="{AC5901C7-B5DC-488A-B623-37910D182590}" type="presOf" srcId="{F8FDE7D3-A360-4725-817B-EA299898979A}" destId="{1DFE5A55-F1EE-4D5B-AEA0-48877F2DA6AA}" srcOrd="0" destOrd="0" presId="urn:microsoft.com/office/officeart/2005/8/layout/cycle7"/>
    <dgm:cxn modelId="{A578A687-CCA7-46D0-8EA9-EF2EF1E60553}" type="presOf" srcId="{C42E24BD-C67A-49B3-BF5A-528FC1934208}" destId="{3F9837BE-5BD3-40D1-B633-0B97CCB67559}" srcOrd="1" destOrd="0" presId="urn:microsoft.com/office/officeart/2005/8/layout/cycle7"/>
    <dgm:cxn modelId="{3594C0AB-3C25-4769-A26B-EC48335969B9}" type="presOf" srcId="{C42E24BD-C67A-49B3-BF5A-528FC1934208}" destId="{73ECF20E-EFD6-4224-8A43-815460364909}" srcOrd="0" destOrd="0" presId="urn:microsoft.com/office/officeart/2005/8/layout/cycle7"/>
    <dgm:cxn modelId="{76E3088F-D98A-4838-910D-B40EF6119D3E}" type="presParOf" srcId="{B8BD6ED0-6C02-41B4-85AF-FC04F1F0972D}" destId="{AAB8CF5C-D74B-4B70-84A1-8B774C3F278D}" srcOrd="0" destOrd="0" presId="urn:microsoft.com/office/officeart/2005/8/layout/cycle7"/>
    <dgm:cxn modelId="{B1FDF667-38CE-4015-B34E-DC3670B49BC0}" type="presParOf" srcId="{B8BD6ED0-6C02-41B4-85AF-FC04F1F0972D}" destId="{BA21826A-CF56-4A8E-8CBB-04F0AC93C272}" srcOrd="1" destOrd="0" presId="urn:microsoft.com/office/officeart/2005/8/layout/cycle7"/>
    <dgm:cxn modelId="{27267C0C-7291-4691-8278-49DF533A1549}" type="presParOf" srcId="{BA21826A-CF56-4A8E-8CBB-04F0AC93C272}" destId="{874CEF7F-8214-4BA0-8095-C6F047BA9409}" srcOrd="0" destOrd="0" presId="urn:microsoft.com/office/officeart/2005/8/layout/cycle7"/>
    <dgm:cxn modelId="{9E43F809-6EA7-47B2-A582-664661A60E4A}" type="presParOf" srcId="{B8BD6ED0-6C02-41B4-85AF-FC04F1F0972D}" destId="{BD3845C0-EB87-4AAC-9735-C4850A9354ED}" srcOrd="2" destOrd="0" presId="urn:microsoft.com/office/officeart/2005/8/layout/cycle7"/>
    <dgm:cxn modelId="{D9676B15-078D-451D-9ECD-E51A891BCB59}" type="presParOf" srcId="{B8BD6ED0-6C02-41B4-85AF-FC04F1F0972D}" destId="{73ECF20E-EFD6-4224-8A43-815460364909}" srcOrd="3" destOrd="0" presId="urn:microsoft.com/office/officeart/2005/8/layout/cycle7"/>
    <dgm:cxn modelId="{786B5307-99D0-4697-8DCF-B74924882CAE}" type="presParOf" srcId="{73ECF20E-EFD6-4224-8A43-815460364909}" destId="{3F9837BE-5BD3-40D1-B633-0B97CCB67559}" srcOrd="0" destOrd="0" presId="urn:microsoft.com/office/officeart/2005/8/layout/cycle7"/>
    <dgm:cxn modelId="{79346820-2A6C-4F6B-B18C-ECE0984C3800}" type="presParOf" srcId="{B8BD6ED0-6C02-41B4-85AF-FC04F1F0972D}" destId="{2A6FB018-153A-480E-8599-AEB5F2557B47}" srcOrd="4" destOrd="0" presId="urn:microsoft.com/office/officeart/2005/8/layout/cycle7"/>
    <dgm:cxn modelId="{3166D8A3-372E-456E-8150-5B7BCAF7B5CC}" type="presParOf" srcId="{B8BD6ED0-6C02-41B4-85AF-FC04F1F0972D}" destId="{1DFE5A55-F1EE-4D5B-AEA0-48877F2DA6AA}" srcOrd="5" destOrd="0" presId="urn:microsoft.com/office/officeart/2005/8/layout/cycle7"/>
    <dgm:cxn modelId="{4B960D4A-14B0-44CB-BCF6-F34196C33BB2}" type="presParOf" srcId="{1DFE5A55-F1EE-4D5B-AEA0-48877F2DA6AA}" destId="{7CEC5E23-A2E1-4FA0-83F6-5307970AC39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1/24/2019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1/24/2019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9128" y="945777"/>
            <a:ext cx="6858002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 on PM2.5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799"/>
            <a:ext cx="6858002" cy="13357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A project by :-</a:t>
            </a:r>
          </a:p>
          <a:p>
            <a:pPr algn="r"/>
            <a:r>
              <a:rPr lang="en-US" dirty="0" smtClean="0"/>
              <a:t>Aakash Pandey</a:t>
            </a:r>
          </a:p>
          <a:p>
            <a:pPr algn="r"/>
            <a:r>
              <a:rPr lang="en-US" dirty="0" smtClean="0"/>
              <a:t>Mohd Kamran Sultan</a:t>
            </a:r>
          </a:p>
          <a:p>
            <a:pPr algn="r"/>
            <a:r>
              <a:rPr lang="en-US" dirty="0" smtClean="0"/>
              <a:t>Utkarsh Bharal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Importance of variables in the model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19" y="1640909"/>
            <a:ext cx="4951414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most important variables for the model were: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Dew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Pres(Pressure)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Month</a:t>
            </a:r>
          </a:p>
          <a:p>
            <a:pPr marL="0" indent="0">
              <a:buNone/>
            </a:pPr>
            <a:r>
              <a:rPr lang="en-US" dirty="0" smtClean="0"/>
              <a:t>The least important variable for the model is: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s(cumulative amount of snow)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4" y="2052981"/>
            <a:ext cx="5021182" cy="33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960" y="2403664"/>
            <a:ext cx="3849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0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Predicting the </a:t>
            </a:r>
            <a:r>
              <a:rPr lang="en-US" sz="2800" dirty="0">
                <a:solidFill>
                  <a:schemeClr val="accent1"/>
                </a:solidFill>
              </a:rPr>
              <a:t>PM2.5 level </a:t>
            </a:r>
            <a:r>
              <a:rPr lang="en-US" sz="2800" dirty="0" smtClean="0">
                <a:solidFill>
                  <a:schemeClr val="accent1"/>
                </a:solidFill>
              </a:rPr>
              <a:t>using factors like Dew, Temperature, Pressure, Combined Wind </a:t>
            </a:r>
            <a:r>
              <a:rPr lang="en-US" sz="2800" dirty="0">
                <a:solidFill>
                  <a:schemeClr val="accent1"/>
                </a:solidFill>
              </a:rPr>
              <a:t>D</a:t>
            </a:r>
            <a:r>
              <a:rPr lang="en-US" sz="2800" dirty="0" smtClean="0">
                <a:solidFill>
                  <a:schemeClr val="accent1"/>
                </a:solidFill>
              </a:rPr>
              <a:t>irection, Cumulated </a:t>
            </a:r>
            <a:r>
              <a:rPr lang="en-US" sz="2800" dirty="0">
                <a:solidFill>
                  <a:schemeClr val="accent1"/>
                </a:solidFill>
              </a:rPr>
              <a:t>W</a:t>
            </a:r>
            <a:r>
              <a:rPr lang="en-US" sz="2800" dirty="0" smtClean="0">
                <a:solidFill>
                  <a:schemeClr val="accent1"/>
                </a:solidFill>
              </a:rPr>
              <a:t>ind </a:t>
            </a:r>
            <a:r>
              <a:rPr lang="en-US" sz="2800" dirty="0">
                <a:solidFill>
                  <a:schemeClr val="accent1"/>
                </a:solidFill>
              </a:rPr>
              <a:t>S</a:t>
            </a:r>
            <a:r>
              <a:rPr lang="en-US" sz="2800" dirty="0" smtClean="0">
                <a:solidFill>
                  <a:schemeClr val="accent1"/>
                </a:solidFill>
              </a:rPr>
              <a:t>peed </a:t>
            </a:r>
            <a:r>
              <a:rPr lang="en-US" sz="2800" dirty="0">
                <a:solidFill>
                  <a:schemeClr val="accent1"/>
                </a:solidFill>
              </a:rPr>
              <a:t>(m/s) </a:t>
            </a:r>
            <a:r>
              <a:rPr lang="en-US" sz="2800" dirty="0" smtClean="0">
                <a:solidFill>
                  <a:schemeClr val="accent1"/>
                </a:solidFill>
              </a:rPr>
              <a:t>,Cumulated hours of snow, </a:t>
            </a:r>
            <a:r>
              <a:rPr lang="en-US" sz="2800" dirty="0">
                <a:solidFill>
                  <a:schemeClr val="accent1"/>
                </a:solidFill>
              </a:rPr>
              <a:t>C</a:t>
            </a:r>
            <a:r>
              <a:rPr lang="en-US" sz="2800" dirty="0" smtClean="0">
                <a:solidFill>
                  <a:schemeClr val="accent1"/>
                </a:solidFill>
              </a:rPr>
              <a:t>umulated </a:t>
            </a:r>
            <a:r>
              <a:rPr lang="en-US" sz="2800" dirty="0">
                <a:solidFill>
                  <a:schemeClr val="accent1"/>
                </a:solidFill>
              </a:rPr>
              <a:t>hours of </a:t>
            </a:r>
            <a:r>
              <a:rPr lang="en-US" sz="2800" dirty="0" smtClean="0">
                <a:solidFill>
                  <a:schemeClr val="accent1"/>
                </a:solidFill>
              </a:rPr>
              <a:t>rain.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Target audience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>
                <a:solidFill>
                  <a:schemeClr val="accent1"/>
                </a:solidFill>
              </a:rPr>
              <a:t>who need this service the most?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089212"/>
            <a:ext cx="10058400" cy="489248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Department of state.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FFC000"/>
                </a:solidFill>
              </a:rPr>
              <a:t>     </a:t>
            </a:r>
            <a:r>
              <a:rPr lang="en-IN" sz="1800" dirty="0" smtClean="0">
                <a:solidFill>
                  <a:schemeClr val="accent1"/>
                </a:solidFill>
              </a:rPr>
              <a:t>To take required actions for controlling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/>
                </a:solidFill>
              </a:rPr>
              <a:t>      pm 2.5 level in cities.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  <a:p>
            <a:r>
              <a:rPr lang="en-IN" dirty="0" smtClean="0"/>
              <a:t>Citizen of the country.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z="1800" dirty="0">
                <a:solidFill>
                  <a:schemeClr val="accent1"/>
                </a:solidFill>
              </a:rPr>
              <a:t>T</a:t>
            </a:r>
            <a:r>
              <a:rPr lang="en-IN" sz="1800" dirty="0" smtClean="0">
                <a:solidFill>
                  <a:schemeClr val="accent1"/>
                </a:solidFill>
              </a:rPr>
              <a:t>o take required precautions before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/>
                </a:solidFill>
              </a:rPr>
              <a:t> </a:t>
            </a:r>
            <a:r>
              <a:rPr lang="en-IN" sz="1800" dirty="0" smtClean="0">
                <a:solidFill>
                  <a:schemeClr val="accent1"/>
                </a:solidFill>
              </a:rPr>
              <a:t>      exposing to the environment.</a:t>
            </a:r>
            <a:endParaRPr dirty="0">
              <a:solidFill>
                <a:schemeClr val="accent1"/>
              </a:solidFill>
            </a:endParaRPr>
          </a:p>
          <a:p>
            <a:r>
              <a:rPr lang="en-IN" dirty="0" smtClean="0"/>
              <a:t>Scientist and researcher.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1800" dirty="0" smtClean="0">
                <a:solidFill>
                  <a:schemeClr val="accent1"/>
                </a:solidFill>
              </a:rPr>
              <a:t>To perform further research on this matter and try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/>
                </a:solidFill>
              </a:rPr>
              <a:t> </a:t>
            </a:r>
            <a:r>
              <a:rPr lang="en-IN" sz="1800" dirty="0" smtClean="0">
                <a:solidFill>
                  <a:schemeClr val="accent1"/>
                </a:solidFill>
              </a:rPr>
              <a:t>       to get perfect measures to get control of it.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650918"/>
              </p:ext>
            </p:extLst>
          </p:nvPr>
        </p:nvGraphicFramePr>
        <p:xfrm>
          <a:off x="6320117" y="1524000"/>
          <a:ext cx="4256741" cy="315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523999"/>
            <a:ext cx="4954588" cy="4489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Air Quality </a:t>
            </a:r>
            <a:r>
              <a:rPr lang="en-US" dirty="0" smtClean="0"/>
              <a:t>Problem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Air pollution is one of the most serious negative side effects in the </a:t>
            </a:r>
            <a:r>
              <a:rPr lang="en-IN" dirty="0" smtClean="0">
                <a:solidFill>
                  <a:schemeClr val="accent1"/>
                </a:solidFill>
              </a:rPr>
              <a:t>process of industrialization.</a:t>
            </a:r>
          </a:p>
          <a:p>
            <a:pPr lvl="1"/>
            <a:r>
              <a:rPr lang="en-IN" dirty="0" smtClean="0">
                <a:solidFill>
                  <a:schemeClr val="accent1"/>
                </a:solidFill>
              </a:rPr>
              <a:t>We </a:t>
            </a:r>
            <a:r>
              <a:rPr lang="en-IN" dirty="0">
                <a:solidFill>
                  <a:schemeClr val="accent1"/>
                </a:solidFill>
              </a:rPr>
              <a:t>are working on this project because we realized </a:t>
            </a:r>
            <a:r>
              <a:rPr lang="en-IN" dirty="0" smtClean="0">
                <a:solidFill>
                  <a:schemeClr val="accent1"/>
                </a:solidFill>
              </a:rPr>
              <a:t>the importance </a:t>
            </a:r>
            <a:r>
              <a:rPr lang="en-IN" dirty="0">
                <a:solidFill>
                  <a:schemeClr val="accent1"/>
                </a:solidFill>
              </a:rPr>
              <a:t>of recognizing, identifying </a:t>
            </a:r>
            <a:r>
              <a:rPr lang="en-IN" dirty="0" smtClean="0">
                <a:solidFill>
                  <a:schemeClr val="accent1"/>
                </a:solidFill>
              </a:rPr>
              <a:t>the air pollution.</a:t>
            </a:r>
          </a:p>
          <a:p>
            <a:pPr lvl="1"/>
            <a:r>
              <a:rPr lang="en-IN" dirty="0" smtClean="0">
                <a:solidFill>
                  <a:schemeClr val="accent1"/>
                </a:solidFill>
              </a:rPr>
              <a:t>In this project, we use data set </a:t>
            </a:r>
            <a:r>
              <a:rPr lang="en-IN" dirty="0">
                <a:solidFill>
                  <a:schemeClr val="accent1"/>
                </a:solidFill>
              </a:rPr>
              <a:t>of suspended particulate matter(PM2.5) to </a:t>
            </a:r>
            <a:r>
              <a:rPr lang="en-IN" dirty="0" smtClean="0">
                <a:solidFill>
                  <a:schemeClr val="accent1"/>
                </a:solidFill>
              </a:rPr>
              <a:t>examine </a:t>
            </a:r>
            <a:r>
              <a:rPr lang="en-IN" dirty="0">
                <a:solidFill>
                  <a:schemeClr val="accent1"/>
                </a:solidFill>
              </a:rPr>
              <a:t>the patterns and identify the potential trend of air pollution in </a:t>
            </a:r>
            <a:r>
              <a:rPr lang="en-IN" dirty="0" smtClean="0">
                <a:solidFill>
                  <a:schemeClr val="accent1"/>
                </a:solidFill>
              </a:rPr>
              <a:t>area.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103813" cy="4187952"/>
          </a:xfrm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2.5 level in different cities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9" y="1825624"/>
            <a:ext cx="4559472" cy="4187825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10" y="1825624"/>
            <a:ext cx="5510604" cy="4187825"/>
          </a:xfrm>
        </p:spPr>
      </p:pic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878541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668681"/>
            <a:ext cx="9744750" cy="41879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There are 13 variables and 43824 observation</a:t>
            </a:r>
          </a:p>
          <a:p>
            <a:r>
              <a:rPr lang="en-US" dirty="0">
                <a:solidFill>
                  <a:schemeClr val="accent1"/>
                </a:solidFill>
              </a:rPr>
              <a:t>13 variables are number, year, month, day, hour, pm2.5, dewp, temp, pres, cbwd, lws, ls, lr</a:t>
            </a:r>
          </a:p>
          <a:p>
            <a:r>
              <a:rPr lang="en-US" dirty="0">
                <a:solidFill>
                  <a:schemeClr val="accent1"/>
                </a:solidFill>
              </a:rPr>
              <a:t>Target variable is pm2.5</a:t>
            </a:r>
          </a:p>
          <a:p>
            <a:r>
              <a:rPr lang="en-US" dirty="0">
                <a:solidFill>
                  <a:schemeClr val="accent1"/>
                </a:solidFill>
              </a:rPr>
              <a:t>There are 2067 observations are missing which is 4.71% of the total 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Missing observations can be removed.</a:t>
            </a:r>
          </a:p>
          <a:p>
            <a:pPr marL="0" indent="0">
              <a:buNone/>
            </a:pPr>
            <a:endParaRPr lang="en-US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90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0"/>
            <a:ext cx="10058402" cy="1219200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665962"/>
            <a:ext cx="10634098" cy="420982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2067 missing values are removed.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Change </a:t>
            </a:r>
            <a:r>
              <a:rPr lang="en-US" dirty="0">
                <a:solidFill>
                  <a:schemeClr val="accent1"/>
                </a:solidFill>
              </a:rPr>
              <a:t>"cv" in </a:t>
            </a:r>
            <a:r>
              <a:rPr lang="en-US" dirty="0" smtClean="0">
                <a:solidFill>
                  <a:schemeClr val="accent1"/>
                </a:solidFill>
              </a:rPr>
              <a:t>‘cbwd(cumulative wind direction)’ </a:t>
            </a:r>
            <a:r>
              <a:rPr lang="en-US" dirty="0">
                <a:solidFill>
                  <a:schemeClr val="accent1"/>
                </a:solidFill>
              </a:rPr>
              <a:t>to "</a:t>
            </a:r>
            <a:r>
              <a:rPr lang="en-US" dirty="0" smtClean="0">
                <a:solidFill>
                  <a:schemeClr val="accent1"/>
                </a:solidFill>
              </a:rPr>
              <a:t>SW“.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Capping the outliers in ‘lws(cumulative wind speed)’ to the value which explains 99% of the data.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Removing the not required columns ‘number’ and ‘year’.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Changing the data type of columns as required.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Features created are: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first_quater_day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second_quater_day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 third_quarter_day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fourth_quater_day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first_three_months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four_to_six_month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seven_to_nine_month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ten_to_twelve_month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63873"/>
            <a:ext cx="4951414" cy="5075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1600" dirty="0" smtClean="0">
                <a:solidFill>
                  <a:schemeClr val="accent1"/>
                </a:solidFill>
              </a:rPr>
              <a:t>Week1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Week2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Week3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Week4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Week5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wind_speed_0to50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dew_neg20_to_zero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dew_zero_and_above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Angle x</a:t>
            </a:r>
          </a:p>
          <a:p>
            <a:r>
              <a:rPr lang="en-US" sz="1600" smtClean="0">
                <a:solidFill>
                  <a:schemeClr val="accent1"/>
                </a:solidFill>
              </a:rPr>
              <a:t>Angle y</a:t>
            </a:r>
            <a:endParaRPr lang="en-US" sz="1600" dirty="0" smtClean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897699"/>
          </a:xfrm>
        </p:spPr>
        <p:txBody>
          <a:bodyPr/>
          <a:lstStyle/>
          <a:p>
            <a:r>
              <a:rPr lang="en-US" dirty="0" smtClean="0"/>
              <a:t>Modelling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352812"/>
            <a:ext cx="5982305" cy="12400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Different model used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Linear Regression(Gave accuracy of 35%)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Decision Tree	(Gave accuracy of 33%)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Random Forest 	(Gave accuracy of 62%)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1" y="2830882"/>
            <a:ext cx="7439961" cy="3194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>
                <a:solidFill>
                  <a:schemeClr val="accent1"/>
                </a:solidFill>
              </a:rPr>
              <a:t>Random forest gave the most accurate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</a:rPr>
              <a:t>Before tuning model gave accuracy of 59%.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</a:rPr>
              <a:t>After tuning the accuracy increased to 62%.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</a:rPr>
              <a:t>ntree i.e. total number of trees made by the model were taken to be 250.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</a:rPr>
              <a:t>mtry i.e. number of variables randomly selected at each split were taken to be 16.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1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2623</TotalTime>
  <Words>461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Print</vt:lpstr>
      <vt:lpstr>Wingdings</vt:lpstr>
      <vt:lpstr>Nature Illustration 16x9</vt:lpstr>
      <vt:lpstr>Case study on PM2.5</vt:lpstr>
      <vt:lpstr>Problem Statement</vt:lpstr>
      <vt:lpstr>Target audience who need this service the most?</vt:lpstr>
      <vt:lpstr>BACKGROUND</vt:lpstr>
      <vt:lpstr>PM 2.5 level in different cities</vt:lpstr>
      <vt:lpstr>Data Description</vt:lpstr>
      <vt:lpstr>Data Cleaning</vt:lpstr>
      <vt:lpstr>Feature Engineering</vt:lpstr>
      <vt:lpstr>Modelling </vt:lpstr>
      <vt:lpstr>Importance of variables in the model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on PM 2.5 prediction model</dc:title>
  <dc:creator>Aakash Raj Kumar Pandey</dc:creator>
  <cp:lastModifiedBy>Microsoft</cp:lastModifiedBy>
  <cp:revision>33</cp:revision>
  <dcterms:created xsi:type="dcterms:W3CDTF">2019-01-23T11:53:44Z</dcterms:created>
  <dcterms:modified xsi:type="dcterms:W3CDTF">2019-01-25T17:18:58Z</dcterms:modified>
</cp:coreProperties>
</file>