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1" r:id="rId9"/>
    <p:sldId id="270" r:id="rId10"/>
    <p:sldId id="265" r:id="rId11"/>
    <p:sldId id="267" r:id="rId12"/>
    <p:sldId id="277" r:id="rId13"/>
    <p:sldId id="278" r:id="rId14"/>
    <p:sldId id="279" r:id="rId15"/>
    <p:sldId id="269" r:id="rId16"/>
    <p:sldId id="274" r:id="rId17"/>
    <p:sldId id="275" r:id="rId18"/>
    <p:sldId id="276" r:id="rId19"/>
    <p:sldId id="273" r:id="rId20"/>
    <p:sldId id="272" r:id="rId21"/>
    <p:sldId id="26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52288-9489-4B27-A5F5-8C63EF336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C06D4A-1BC7-467B-BDAD-EA4513F24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FE2E8-235A-4508-BBC0-0A8BA0F6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EEE-5228-4D12-8D1D-88C039C12532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03901C-F40C-4A6F-8D58-F4FB1436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364A1-4407-4B51-93FE-DB2B0158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5278-6766-4122-B77E-68FDF35C7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12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50B1D-DC4E-410B-82A3-AB370276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D5DBEC-D808-4B6A-B920-F0A30D7BB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F34953-D9ED-48BD-91CC-D303E507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EEE-5228-4D12-8D1D-88C039C12532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03859-AF18-4313-A292-4BEE55C2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A95DF-5106-4E4B-88ED-C4215F24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5278-6766-4122-B77E-68FDF35C7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93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60CC58-42D4-41D4-BB77-A5392725F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85BA88-7BAB-4DB4-BE17-5A3A7EB4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D4CED2-2B41-4508-9CA7-2AB9BD6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EEE-5228-4D12-8D1D-88C039C12532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3437D-37E1-426B-93B2-D01F1773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7BA6B-011F-42CA-8CA4-49A46576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5278-6766-4122-B77E-68FDF35C7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31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CACE7-E636-4269-AD16-8CEC09A5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A5C9B-FE71-4ACA-943E-4F0CAF5BC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C5C9B-47F0-4820-A5A5-29415DEE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A64E-A1F2-468A-B945-5B6D117A885E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6E50D8-AA48-4182-845B-19BBB178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D91DE-D893-4142-9C2B-9168654A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5278-6766-4122-B77E-68FDF35C7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0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A2F78-823D-49A6-906F-3FD98295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A20DED-0A44-42D8-B16B-2A9CF44E4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43E08-82D0-4766-8E9F-AC1F152A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EEE-5228-4D12-8D1D-88C039C12532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2B306-EA1E-4F54-B24C-1A0DA79F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A5586D-366B-4F85-B69B-B00DAD1B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5278-6766-4122-B77E-68FDF35C7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60B7F-2B9A-4A89-ABCD-D5B3A0DA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D4BDF-72B2-4360-9A11-5AF63B3C8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4D73E4-EC96-489C-BE65-305F88BC1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8168DD-1C94-42E5-8E2E-1B24B7AC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EEE-5228-4D12-8D1D-88C039C12532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3393B0-B3E5-4F24-B139-6B187BBA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DAF447-5DA4-4DE8-A7F0-D94C40F6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5278-6766-4122-B77E-68FDF35C7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1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3FF39-6A1E-45CC-909D-AE83AF58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D755BB-1EA6-41CA-B80A-8D7860EE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0757E4-E419-4086-8D1C-30127D5E2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24B865-E5B8-4B7A-B493-EA2FCC054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811B6D-F117-4EAC-A24A-299CAB6ED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D02F9B-0064-476B-B124-8BE29B7E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EEE-5228-4D12-8D1D-88C039C12532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9B3968-BF9F-4700-AF0D-9763AE75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070566-0372-40A2-A3C6-DFFA3911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5278-6766-4122-B77E-68FDF35C7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36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9EE70-4204-4F0C-AF42-0A243075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08C07E-D1BE-42A8-803F-54CE0DC3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EEE-5228-4D12-8D1D-88C039C12532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54387A-FA5A-4480-8509-E3FEE155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CDCDEE-11BD-4192-A3FB-9F38EE92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5278-6766-4122-B77E-68FDF35C7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99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B52A29-5E14-4B97-8FBF-F3C0AE86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EEE-5228-4D12-8D1D-88C039C12532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BB21B2-DC79-4A93-9DC2-885D9B4F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26D831-B6B0-4DEF-AE37-2C9D27EB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5278-6766-4122-B77E-68FDF35C7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43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2707A-E420-4BC7-8E16-7A277EEC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ECEB3-D902-4317-A246-E1C005355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329CEF-C49A-4057-9FD0-54E5C158B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EBE7D-BACE-4AD3-AC14-25C7A5B8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EEE-5228-4D12-8D1D-88C039C12532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7F1ECF-79F2-4817-A3D3-9EA3ECA9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26949-F479-44EE-AA8A-67AB09D7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5278-6766-4122-B77E-68FDF35C7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18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EBACF-BB24-4536-BE42-588C2DD4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B3C40C-4BC5-46C2-B4AB-1243957E4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22CFD3-670A-4F08-83A9-A34A6B169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48E96B-43C6-4CF5-B5C5-13FE6EA7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EEE-5228-4D12-8D1D-88C039C12532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45B4F4-83F1-40D5-A1FB-CFD68EC48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3A8F79-1885-4F7A-AA16-DEFA5282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5278-6766-4122-B77E-68FDF35C7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11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E28086-FCE2-49E9-AE44-B7453C03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9EAD94-F830-426A-9EAD-DDF71148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8197F-E6A1-4F85-9205-B6A3B19C7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2EEE-5228-4D12-8D1D-88C039C12532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7714D-7748-455D-8BE0-340423582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CEBAC0-BBD4-4DFC-A08D-78713988B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5278-6766-4122-B77E-68FDF35C7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07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llrat/igsc-study/blob/master/sort.cp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llrat/rollrat-framework-2/tree/master/include/rollrat-framework/BigInteger" TargetMode="External"/><Relationship Id="rId2" Type="http://schemas.openxmlformats.org/officeDocument/2006/relationships/hyperlink" Target="https://github.com/rollrat/rollrat-framework-2/tree/master/lib/BigInteg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B7CE6-81E5-41ED-BEB2-A4DBE97895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멀티스레딩</a:t>
            </a:r>
            <a:r>
              <a:rPr lang="ko-KR" altLang="en-US" dirty="0"/>
              <a:t>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92CDD5-3F20-4952-BA1D-9B6B41C6C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C++ STL</a:t>
            </a:r>
            <a:r>
              <a:rPr lang="ko-KR" altLang="en-US" dirty="0"/>
              <a:t>을 이용한 병렬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851713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66102-6B5B-4E9A-A5CD-1C2E4E0F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std::future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158ED-3134-4464-9F20-8299C0436942}"/>
              </a:ext>
            </a:extLst>
          </p:cNvPr>
          <p:cNvSpPr txBox="1"/>
          <p:nvPr/>
        </p:nvSpPr>
        <p:spPr>
          <a:xfrm>
            <a:off x="838200" y="2753750"/>
            <a:ext cx="7559406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B91A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dirty="0" err="1">
                <a:solidFill>
                  <a:srgbClr val="2B91A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packaged_task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()&gt; task(get_7_prime);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dirty="0">
                <a:solidFill>
                  <a:srgbClr val="2B91A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future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&gt; f1 = </a:t>
            </a:r>
            <a:r>
              <a:rPr lang="en-US" altLang="ko-KR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task.get_future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dirty="0">
                <a:solidFill>
                  <a:srgbClr val="2B91A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thread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t(move(task));</a:t>
            </a:r>
          </a:p>
          <a:p>
            <a:endParaRPr lang="ko-KR" altLang="en-US" dirty="0">
              <a:solidFill>
                <a:srgbClr val="000000"/>
              </a:solidFill>
              <a:latin typeface="Bitstream Vera Sans Mono" panose="020B060903080402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"Calculating prime ..."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"Successfully! "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get_7_prime() </a:t>
            </a:r>
            <a:r>
              <a:rPr lang="en-US" altLang="ko-KR" dirty="0">
                <a:solidFill>
                  <a:srgbClr val="00808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"Successfully! "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f1.get() </a:t>
            </a:r>
            <a:r>
              <a:rPr lang="en-US" altLang="ko-KR" dirty="0">
                <a:solidFill>
                  <a:srgbClr val="00808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dirty="0">
              <a:solidFill>
                <a:srgbClr val="000000"/>
              </a:solidFill>
              <a:latin typeface="Bitstream Vera Sans Mono" panose="020B060903080402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t.join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();</a:t>
            </a:r>
          </a:p>
          <a:p>
            <a:endParaRPr lang="ko-KR" altLang="en-US" dirty="0">
              <a:solidFill>
                <a:srgbClr val="000000"/>
              </a:solidFill>
              <a:latin typeface="Bitstream Vera Sans Mono" panose="020B060903080402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0;</a:t>
            </a:r>
            <a:endParaRPr lang="ko-KR" altLang="en-US" dirty="0">
              <a:latin typeface="Bitstream Vera Sans Mono" panose="020B0609030804020204" pitchFamily="49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C2C32CC-8B4D-4184-B388-6D23F059E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6239"/>
          </a:xfrm>
        </p:spPr>
        <p:txBody>
          <a:bodyPr/>
          <a:lstStyle/>
          <a:p>
            <a:r>
              <a:rPr lang="en-US" altLang="ko-KR" dirty="0"/>
              <a:t>future</a:t>
            </a:r>
            <a:r>
              <a:rPr lang="ko-KR" altLang="en-US" dirty="0"/>
              <a:t>는 </a:t>
            </a:r>
            <a:r>
              <a:rPr lang="en-US" altLang="ko-KR" dirty="0"/>
              <a:t>return</a:t>
            </a:r>
            <a:r>
              <a:rPr lang="ko-KR" altLang="en-US" dirty="0"/>
              <a:t>값을 가져오기 매우 편리함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052B3-388C-40EA-89EA-FA158F40D4A1}"/>
              </a:ext>
            </a:extLst>
          </p:cNvPr>
          <p:cNvSpPr txBox="1"/>
          <p:nvPr/>
        </p:nvSpPr>
        <p:spPr>
          <a:xfrm>
            <a:off x="8634845" y="3023754"/>
            <a:ext cx="300114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get_7_prime</a:t>
            </a:r>
            <a:r>
              <a:rPr lang="ko-KR" altLang="en-US" dirty="0">
                <a:latin typeface="+mj-lt"/>
              </a:rPr>
              <a:t>는 값을 얻는데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2</a:t>
            </a:r>
            <a:r>
              <a:rPr lang="ko-KR" altLang="en-US" dirty="0">
                <a:latin typeface="+mj-lt"/>
              </a:rPr>
              <a:t>초 정도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걸리는 함수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513BB5-995D-448E-B4A8-10E205DCC596}"/>
              </a:ext>
            </a:extLst>
          </p:cNvPr>
          <p:cNvSpPr txBox="1"/>
          <p:nvPr/>
        </p:nvSpPr>
        <p:spPr>
          <a:xfrm>
            <a:off x="8740643" y="4138744"/>
            <a:ext cx="27895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latin typeface="+mj-lt"/>
              </a:rPr>
              <a:t>두 값이 동시에 출력된다</a:t>
            </a:r>
            <a:r>
              <a:rPr lang="en-US" altLang="ko-KR" dirty="0">
                <a:latin typeface="+mj-lt"/>
              </a:rPr>
              <a:t>.</a:t>
            </a:r>
            <a:endParaRPr lang="ko-KR" altLang="en-US" dirty="0">
              <a:latin typeface="+mj-lt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A067570-ABFC-473E-BC29-C3CA6721C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384" y="424909"/>
            <a:ext cx="7887169" cy="607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7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665F8-8FAE-4374-BCA5-3BF05F4E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std::async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5D6877-CB21-4D2A-B7EC-7D46D198D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쓰레드를 생성하여 비동기적으로 함수 구동</a:t>
            </a:r>
            <a:endParaRPr lang="en-US" altLang="ko-KR" dirty="0"/>
          </a:p>
          <a:p>
            <a:r>
              <a:rPr lang="ko-KR" altLang="en-US" dirty="0"/>
              <a:t>또는 </a:t>
            </a:r>
            <a:r>
              <a:rPr lang="ko-KR" altLang="en-US" dirty="0" err="1"/>
              <a:t>리턴된</a:t>
            </a:r>
            <a:r>
              <a:rPr lang="ko-KR" altLang="en-US" dirty="0"/>
              <a:t> </a:t>
            </a:r>
            <a:r>
              <a:rPr lang="en-US" altLang="ko-KR" dirty="0"/>
              <a:t>future</a:t>
            </a:r>
            <a:r>
              <a:rPr lang="ko-KR" altLang="en-US" dirty="0"/>
              <a:t>에서 </a:t>
            </a:r>
            <a:r>
              <a:rPr lang="en-US" altLang="ko-KR" dirty="0"/>
              <a:t>get()</a:t>
            </a:r>
            <a:r>
              <a:rPr lang="ko-KR" altLang="en-US" dirty="0"/>
              <a:t>을 호출할 때 함수 구동</a:t>
            </a:r>
            <a:endParaRPr lang="en-US" altLang="ko-KR" dirty="0"/>
          </a:p>
          <a:p>
            <a:r>
              <a:rPr lang="ko-KR" altLang="en-US" dirty="0"/>
              <a:t>쉽게 말해 한 줄로 </a:t>
            </a:r>
            <a:r>
              <a:rPr lang="en-US" altLang="ko-KR" dirty="0"/>
              <a:t>future </a:t>
            </a:r>
            <a:r>
              <a:rPr lang="ko-KR" altLang="en-US" dirty="0"/>
              <a:t>기능 쓴다는 뜻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3C2C1-4EFB-44B3-B094-E21CDC49D0F5}"/>
              </a:ext>
            </a:extLst>
          </p:cNvPr>
          <p:cNvSpPr txBox="1"/>
          <p:nvPr/>
        </p:nvSpPr>
        <p:spPr>
          <a:xfrm>
            <a:off x="2225386" y="3630553"/>
            <a:ext cx="7741228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dirty="0">
                <a:solidFill>
                  <a:srgbClr val="2B91A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future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&gt; f1 = async(get_7_prime);</a:t>
            </a:r>
          </a:p>
          <a:p>
            <a:endParaRPr lang="ko-KR" altLang="en-US" dirty="0">
              <a:solidFill>
                <a:srgbClr val="000000"/>
              </a:solidFill>
              <a:latin typeface="Bitstream Vera Sans Mono" panose="020B060903080402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"Calculating prime ..."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"Successfully!"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get_7_prime() </a:t>
            </a:r>
            <a:r>
              <a:rPr lang="en-US" altLang="ko-KR" dirty="0">
                <a:solidFill>
                  <a:srgbClr val="00808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"Successfully!"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f1.get() </a:t>
            </a:r>
            <a:r>
              <a:rPr lang="en-US" altLang="ko-KR" dirty="0">
                <a:solidFill>
                  <a:srgbClr val="00808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dirty="0">
              <a:solidFill>
                <a:srgbClr val="000000"/>
              </a:solidFill>
              <a:latin typeface="Bitstream Vera Sans Mono" panose="020B060903080402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151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34DA3-DA90-4306-805A-CB8E6D76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1. </a:t>
            </a:r>
            <a:r>
              <a:rPr lang="ko-KR" altLang="en-US" dirty="0"/>
              <a:t>배열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EBAEA-4674-4061-80B1-3F5C45DB7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148"/>
            <a:ext cx="10515600" cy="4351338"/>
          </a:xfrm>
        </p:spPr>
        <p:txBody>
          <a:bodyPr/>
          <a:lstStyle/>
          <a:p>
            <a:r>
              <a:rPr lang="en-US" altLang="ko-KR" dirty="0"/>
              <a:t>100,000,000 </a:t>
            </a:r>
            <a:r>
              <a:rPr lang="ko-KR" altLang="en-US" dirty="0"/>
              <a:t>길이를 가진</a:t>
            </a:r>
            <a:r>
              <a:rPr lang="en-US" altLang="ko-KR" dirty="0"/>
              <a:t> </a:t>
            </a:r>
            <a:r>
              <a:rPr lang="ko-KR" altLang="en-US" dirty="0"/>
              <a:t>배열을 정렬해보자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9BAF9-312C-46DD-8B31-3B7D0BF686AB}"/>
              </a:ext>
            </a:extLst>
          </p:cNvPr>
          <p:cNvSpPr txBox="1"/>
          <p:nvPr/>
        </p:nvSpPr>
        <p:spPr>
          <a:xfrm>
            <a:off x="2075793" y="2245558"/>
            <a:ext cx="8040414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mt19937_64</a:t>
            </a:r>
            <a:r>
              <a:rPr lang="en-US" altLang="ko-KR" sz="14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rnd</a:t>
            </a:r>
            <a:r>
              <a:rPr lang="en-US" altLang="ko-KR" sz="14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(201805191810ull);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uint64_t</a:t>
            </a:r>
            <a:r>
              <a:rPr lang="en-US" altLang="ko-KR" sz="14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left_bound</a:t>
            </a:r>
            <a:r>
              <a:rPr lang="en-US" altLang="ko-KR" sz="14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uint64_t</a:t>
            </a:r>
            <a:r>
              <a:rPr lang="en-US" altLang="ko-KR" sz="14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right_bound</a:t>
            </a:r>
            <a:r>
              <a:rPr lang="en-US" altLang="ko-KR" sz="14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Bitstream Vera Sans Mono" panose="020B060903080402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uint64_t</a:t>
            </a:r>
            <a:r>
              <a:rPr lang="en-US" altLang="ko-KR" sz="14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unsorted_array</a:t>
            </a:r>
            <a:r>
              <a:rPr lang="en-US" altLang="ko-KR" sz="14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[100000000];</a:t>
            </a:r>
          </a:p>
          <a:p>
            <a:endParaRPr lang="ko-KR" altLang="en-US" sz="1400" dirty="0">
              <a:solidFill>
                <a:srgbClr val="000000"/>
              </a:solidFill>
              <a:latin typeface="Bitstream Vera Sans Mono" panose="020B060903080402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2B91A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uint64_t</a:t>
            </a:r>
            <a:r>
              <a:rPr lang="en-US" altLang="ko-KR" sz="14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get_random_number</a:t>
            </a:r>
            <a:r>
              <a:rPr lang="en-US" altLang="ko-KR" sz="14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rnd</a:t>
            </a:r>
            <a:r>
              <a:rPr lang="en-US" altLang="ko-KR" sz="1400" dirty="0">
                <a:solidFill>
                  <a:srgbClr val="00808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()</a:t>
            </a:r>
            <a:r>
              <a:rPr lang="en-US" altLang="ko-KR" sz="14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% (</a:t>
            </a:r>
            <a:r>
              <a:rPr lang="en-US" altLang="ko-KR" sz="1400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right_bound</a:t>
            </a:r>
            <a:r>
              <a:rPr lang="en-US" altLang="ko-KR" sz="14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- </a:t>
            </a:r>
            <a:r>
              <a:rPr lang="en-US" altLang="ko-KR" sz="1400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left_bound</a:t>
            </a:r>
            <a:r>
              <a:rPr lang="en-US" altLang="ko-KR" sz="14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+ 1) + </a:t>
            </a:r>
            <a:r>
              <a:rPr lang="en-US" altLang="ko-KR" sz="1400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left_bound</a:t>
            </a:r>
            <a:r>
              <a:rPr lang="en-US" altLang="ko-KR" sz="14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Bitstream Vera Sans Mono" panose="020B060903080402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{</a:t>
            </a:r>
            <a:endParaRPr lang="ko-KR" altLang="en-US" sz="1400" dirty="0">
              <a:solidFill>
                <a:srgbClr val="000000"/>
              </a:solidFill>
              <a:latin typeface="Bitstream Vera Sans Mono" panose="020B060903080402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left_bound</a:t>
            </a:r>
            <a:r>
              <a:rPr lang="en-US" altLang="ko-KR" sz="14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right_bound</a:t>
            </a:r>
            <a:r>
              <a:rPr lang="en-US" altLang="ko-KR" sz="14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= ~0-1;</a:t>
            </a:r>
          </a:p>
          <a:p>
            <a:r>
              <a:rPr lang="nn-NO" altLang="ko-KR" sz="14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nn-NO" altLang="ko-KR" sz="1400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i = 0; i &lt; 100000000; i++)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unsorted_array</a:t>
            </a:r>
            <a:r>
              <a:rPr lang="en-US" altLang="ko-KR" sz="14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400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get_random_number</a:t>
            </a:r>
            <a:r>
              <a:rPr lang="en-US" altLang="ko-KR" sz="14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latin typeface="Bitstream Vera Sans Mono" panose="020B0609030804020204" pitchFamily="49" charset="0"/>
              </a:rPr>
              <a:t>  sort(</a:t>
            </a:r>
            <a:r>
              <a:rPr lang="en-US" altLang="ko-KR" sz="1400" dirty="0" err="1">
                <a:latin typeface="Bitstream Vera Sans Mono" panose="020B0609030804020204" pitchFamily="49" charset="0"/>
              </a:rPr>
              <a:t>unsorted_array</a:t>
            </a:r>
            <a:r>
              <a:rPr lang="en-US" altLang="ko-KR" sz="1400" dirty="0">
                <a:latin typeface="Bitstream Vera Sans Mono" panose="020B0609030804020204" pitchFamily="49" charset="0"/>
              </a:rPr>
              <a:t>, </a:t>
            </a:r>
            <a:r>
              <a:rPr lang="en-US" altLang="ko-KR" sz="1400" dirty="0" err="1">
                <a:latin typeface="Bitstream Vera Sans Mono" panose="020B0609030804020204" pitchFamily="49" charset="0"/>
              </a:rPr>
              <a:t>unsorted_array</a:t>
            </a:r>
            <a:r>
              <a:rPr lang="en-US" altLang="ko-KR" sz="1400" dirty="0">
                <a:latin typeface="Bitstream Vera Sans Mono" panose="020B0609030804020204" pitchFamily="49" charset="0"/>
              </a:rPr>
              <a:t> + 100000000);</a:t>
            </a:r>
            <a:endParaRPr lang="en-US" altLang="ko-KR" sz="1400" dirty="0">
              <a:solidFill>
                <a:srgbClr val="000000"/>
              </a:solidFill>
              <a:latin typeface="Bitstream Vera Sans Mono" panose="020B060903080402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276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9BD5D-6F60-4CB8-ADCC-2DB727D6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측정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68B5B-0D77-4592-9A62-531898C47115}"/>
              </a:ext>
            </a:extLst>
          </p:cNvPr>
          <p:cNvSpPr txBox="1"/>
          <p:nvPr/>
        </p:nvSpPr>
        <p:spPr>
          <a:xfrm>
            <a:off x="3076903" y="1413063"/>
            <a:ext cx="7096815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ChronoTimer</a:t>
            </a:r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sz="1600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timer_type</a:t>
            </a:r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= std::chrono::</a:t>
            </a:r>
            <a:r>
              <a:rPr lang="en-US" altLang="ko-KR" sz="1600" dirty="0" err="1">
                <a:solidFill>
                  <a:srgbClr val="2B91A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high_resolution_clock</a:t>
            </a:r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Bitstream Vera Sans Mono" panose="020B060903080402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sz="1600" dirty="0" err="1">
                <a:solidFill>
                  <a:srgbClr val="2B91A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timer_type</a:t>
            </a:r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::</a:t>
            </a:r>
            <a:r>
              <a:rPr lang="en-US" altLang="ko-KR" sz="1600" dirty="0" err="1">
                <a:solidFill>
                  <a:srgbClr val="2B91A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time_point</a:t>
            </a:r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begin;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sz="1600" dirty="0" err="1">
                <a:solidFill>
                  <a:srgbClr val="2B91A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timer_type</a:t>
            </a:r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::</a:t>
            </a:r>
            <a:r>
              <a:rPr lang="en-US" altLang="ko-KR" sz="1600" dirty="0" err="1">
                <a:solidFill>
                  <a:srgbClr val="2B91A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time_point</a:t>
            </a:r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end;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std::chrono::</a:t>
            </a:r>
            <a:r>
              <a:rPr lang="en-US" altLang="ko-KR" sz="1600" dirty="0">
                <a:solidFill>
                  <a:srgbClr val="2B91A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duration</a:t>
            </a:r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long</a:t>
            </a:r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&gt; gap;</a:t>
            </a:r>
          </a:p>
          <a:p>
            <a:endParaRPr lang="ko-KR" altLang="en-US" sz="1600" dirty="0">
              <a:solidFill>
                <a:srgbClr val="000000"/>
              </a:solidFill>
              <a:latin typeface="Bitstream Vera Sans Mono" panose="020B060903080402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sz="1600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start() { begin </a:t>
            </a:r>
            <a:r>
              <a:rPr lang="en-US" altLang="ko-KR" sz="1600" dirty="0">
                <a:solidFill>
                  <a:srgbClr val="00808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timer_type</a:t>
            </a:r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::now();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sz="1600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finish()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  end </a:t>
            </a:r>
            <a:r>
              <a:rPr lang="en-US" altLang="ko-KR" sz="1600" dirty="0">
                <a:solidFill>
                  <a:srgbClr val="00808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timer_type</a:t>
            </a:r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::now();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  gap </a:t>
            </a:r>
            <a:r>
              <a:rPr lang="en-US" altLang="ko-KR" sz="1600" dirty="0">
                <a:solidFill>
                  <a:srgbClr val="00808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end </a:t>
            </a:r>
            <a:r>
              <a:rPr lang="en-US" altLang="ko-KR" sz="1600" dirty="0">
                <a:solidFill>
                  <a:srgbClr val="00808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-</a:t>
            </a:r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begin;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sz="1600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long</a:t>
            </a:r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operator*</a:t>
            </a:r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() { </a:t>
            </a:r>
            <a:r>
              <a:rPr lang="en-US" altLang="ko-KR" sz="1600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gap.count</a:t>
            </a:r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();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};</a:t>
            </a:r>
            <a:endParaRPr lang="ko-KR" altLang="en-US" sz="1600" dirty="0">
              <a:latin typeface="Bitstream Vera Sans Mon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88E63-9CD4-4DD7-8789-88DA1E7FEB01}"/>
              </a:ext>
            </a:extLst>
          </p:cNvPr>
          <p:cNvSpPr txBox="1"/>
          <p:nvPr/>
        </p:nvSpPr>
        <p:spPr>
          <a:xfrm>
            <a:off x="3076902" y="5356370"/>
            <a:ext cx="7096815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600" dirty="0" err="1">
                <a:solidFill>
                  <a:srgbClr val="2B91A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ChronoTimer</a:t>
            </a:r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CT;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sz="1600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CT.start</a:t>
            </a:r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sz="1600" dirty="0">
                <a:latin typeface="Bitstream Vera Sans Mono" panose="020B0609030804020204" pitchFamily="49" charset="0"/>
              </a:rPr>
              <a:t>sort(</a:t>
            </a:r>
            <a:r>
              <a:rPr lang="en-US" altLang="ko-KR" sz="1600" dirty="0" err="1">
                <a:latin typeface="Bitstream Vera Sans Mono" panose="020B0609030804020204" pitchFamily="49" charset="0"/>
              </a:rPr>
              <a:t>unsorted_array</a:t>
            </a:r>
            <a:r>
              <a:rPr lang="en-US" altLang="ko-KR" sz="1600" dirty="0">
                <a:latin typeface="Bitstream Vera Sans Mono" panose="020B0609030804020204" pitchFamily="49" charset="0"/>
              </a:rPr>
              <a:t>, </a:t>
            </a:r>
            <a:r>
              <a:rPr lang="en-US" altLang="ko-KR" sz="1600" dirty="0" err="1">
                <a:latin typeface="Bitstream Vera Sans Mono" panose="020B0609030804020204" pitchFamily="49" charset="0"/>
              </a:rPr>
              <a:t>unsorted_array</a:t>
            </a:r>
            <a:r>
              <a:rPr lang="en-US" altLang="ko-KR" sz="1600" dirty="0">
                <a:latin typeface="Bitstream Vera Sans Mono" panose="020B0609030804020204" pitchFamily="49" charset="0"/>
              </a:rPr>
              <a:t> + 100000000);</a:t>
            </a:r>
            <a:endParaRPr lang="en-US" altLang="ko-KR" sz="1600" dirty="0">
              <a:solidFill>
                <a:srgbClr val="000000"/>
              </a:solidFill>
              <a:latin typeface="Bitstream Vera Sans Mono" panose="020B060903080402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sz="1600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CT.finish</a:t>
            </a:r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sz="1600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"%</a:t>
            </a:r>
            <a:r>
              <a:rPr lang="en-US" altLang="ko-KR" sz="1600" dirty="0" err="1">
                <a:solidFill>
                  <a:srgbClr val="A31515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Lf</a:t>
            </a:r>
            <a:r>
              <a:rPr lang="en-US" altLang="ko-KR" sz="1600" dirty="0">
                <a:solidFill>
                  <a:srgbClr val="A31515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00808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*</a:t>
            </a:r>
            <a:r>
              <a:rPr lang="en-US" altLang="ko-KR" sz="16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CT);</a:t>
            </a:r>
            <a:endParaRPr lang="ko-KR" altLang="en-US" sz="1600" dirty="0"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72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46148-EEB4-4740-831B-DEA896D5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44C07-123A-44C2-ABB1-BA70478B0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https://github.com/rollrat/igsc-study/blob/master/sort.cpp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42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E9C78-48C3-44A3-9717-3BEE4B78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2. 200,000!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EAF6654-5CA9-4349-B4A2-6274ED1B94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6174"/>
                <a:ext cx="10515600" cy="4351338"/>
              </a:xfrm>
            </p:spPr>
            <p:txBody>
              <a:bodyPr/>
              <a:lstStyle/>
              <a:p>
                <a:r>
                  <a:rPr lang="ko-KR" altLang="en-US" dirty="0" err="1"/>
                  <a:t>팩토리얼은</a:t>
                </a:r>
                <a:r>
                  <a:rPr lang="ko-KR" altLang="en-US" dirty="0"/>
                  <a:t> 보통 </a:t>
                </a:r>
                <a:r>
                  <a:rPr lang="en-US" altLang="ko-KR" dirty="0"/>
                  <a:t>long long</a:t>
                </a:r>
                <a14:m>
                  <m:oMath xmlns:m="http://schemas.openxmlformats.org/officeDocument/2006/math">
                    <m:r>
                      <a:rPr lang="ko-KR" altLang="en-US" b="0" i="1" dirty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경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우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r>
                  <a:rPr lang="ko-KR" altLang="en-US" dirty="0"/>
                  <a:t>하지만 </a:t>
                </a:r>
                <a:r>
                  <a:rPr lang="en-US" altLang="ko-KR" dirty="0"/>
                  <a:t>int, double</a:t>
                </a:r>
                <a:r>
                  <a:rPr lang="ko-KR" altLang="en-US" dirty="0"/>
                  <a:t>로는 절대로 계산 못함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EAF6654-5CA9-4349-B4A2-6274ED1B94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6174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2A9B078-5F3F-4AFC-A544-28566A9E38C7}"/>
              </a:ext>
            </a:extLst>
          </p:cNvPr>
          <p:cNvSpPr txBox="1"/>
          <p:nvPr/>
        </p:nvSpPr>
        <p:spPr>
          <a:xfrm>
            <a:off x="2485159" y="3760233"/>
            <a:ext cx="7221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BigInteger</a:t>
            </a:r>
            <a:r>
              <a:rPr lang="ko-KR" altLang="en-US" sz="2800" dirty="0"/>
              <a:t>를 구현해 </a:t>
            </a:r>
            <a:r>
              <a:rPr lang="en-US" altLang="ko-KR" sz="2800" dirty="0"/>
              <a:t>200,000!</a:t>
            </a:r>
            <a:r>
              <a:rPr lang="ko-KR" altLang="en-US" sz="2800" dirty="0"/>
              <a:t>를 계산한다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5627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47BE-CCE0-4509-BB6B-D70E51C3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BigInteger</a:t>
            </a:r>
            <a:r>
              <a:rPr lang="ko-KR" altLang="en-US" dirty="0"/>
              <a:t>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335CF6-567D-497D-BD5E-CF5FC8E8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</a:t>
            </a:r>
            <a:r>
              <a:rPr lang="en-US" altLang="ko-KR" dirty="0"/>
              <a:t>-&gt; 10</a:t>
            </a:r>
            <a:r>
              <a:rPr lang="ko-KR" altLang="en-US" dirty="0"/>
              <a:t>진수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진수 </a:t>
            </a:r>
            <a:r>
              <a:rPr lang="en-US" altLang="ko-KR" dirty="0"/>
              <a:t>-&gt; 2</a:t>
            </a:r>
            <a:r>
              <a:rPr lang="ko-KR" altLang="en-US" dirty="0"/>
              <a:t>진수</a:t>
            </a:r>
            <a:endParaRPr lang="en-US" altLang="ko-KR" dirty="0"/>
          </a:p>
          <a:p>
            <a:r>
              <a:rPr lang="ko-KR" altLang="en-US" dirty="0"/>
              <a:t>곱셈 연산</a:t>
            </a:r>
          </a:p>
        </p:txBody>
      </p:sp>
    </p:spTree>
    <p:extLst>
      <p:ext uri="{BB962C8B-B14F-4D97-AF65-F5344CB8AC3E}">
        <p14:creationId xmlns:p14="http://schemas.microsoft.com/office/powerpoint/2010/main" val="1881740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40D35-B9DC-4258-9914-DA9478396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곱셈 연산 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B60370-7A99-4298-B232-7DFC5D2BC587}"/>
                  </a:ext>
                </a:extLst>
              </p:cNvPr>
              <p:cNvSpPr txBox="1"/>
              <p:nvPr/>
            </p:nvSpPr>
            <p:spPr>
              <a:xfrm>
                <a:off x="7698480" y="2338372"/>
                <a:ext cx="17168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57249985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B60370-7A99-4298-B232-7DFC5D2BC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480" y="2338372"/>
                <a:ext cx="171681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765650-EE32-4413-9286-8BA25CA76EF4}"/>
                  </a:ext>
                </a:extLst>
              </p:cNvPr>
              <p:cNvSpPr txBox="1"/>
              <p:nvPr/>
            </p:nvSpPr>
            <p:spPr>
              <a:xfrm>
                <a:off x="7698480" y="2848962"/>
                <a:ext cx="17168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12576824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765650-EE32-4413-9286-8BA25CA76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480" y="2848962"/>
                <a:ext cx="17168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82C8B6-1E9F-46AF-AEBF-BFE8B5173F27}"/>
                  </a:ext>
                </a:extLst>
              </p:cNvPr>
              <p:cNvSpPr txBox="1"/>
              <p:nvPr/>
            </p:nvSpPr>
            <p:spPr>
              <a:xfrm>
                <a:off x="6034215" y="2338372"/>
                <a:ext cx="17168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95002642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82C8B6-1E9F-46AF-AEBF-BFE8B5173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215" y="2338372"/>
                <a:ext cx="171681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6D3AA8-D339-49D8-99FC-2AD72F5DF0AA}"/>
                  </a:ext>
                </a:extLst>
              </p:cNvPr>
              <p:cNvSpPr txBox="1"/>
              <p:nvPr/>
            </p:nvSpPr>
            <p:spPr>
              <a:xfrm>
                <a:off x="6034215" y="2848962"/>
                <a:ext cx="17168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34570824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6D3AA8-D339-49D8-99FC-2AD72F5DF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215" y="2848962"/>
                <a:ext cx="171681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2D4F07-D030-4A99-AAE1-17AF118B52E6}"/>
                  </a:ext>
                </a:extLst>
              </p:cNvPr>
              <p:cNvSpPr txBox="1"/>
              <p:nvPr/>
            </p:nvSpPr>
            <p:spPr>
              <a:xfrm>
                <a:off x="2685995" y="1582976"/>
                <a:ext cx="68200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9500264257249985∗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3457082412576824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2D4F07-D030-4A99-AAE1-17AF118B5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995" y="1582976"/>
                <a:ext cx="682000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C5B48E-F65C-4D39-BB1B-ADF24B7ABF31}"/>
                  </a:ext>
                </a:extLst>
              </p:cNvPr>
              <p:cNvSpPr txBox="1"/>
              <p:nvPr/>
            </p:nvSpPr>
            <p:spPr>
              <a:xfrm>
                <a:off x="2259303" y="5306049"/>
                <a:ext cx="74832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32843196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47857114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70606877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85347640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C5B48E-F65C-4D39-BB1B-ADF24B7AB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303" y="5306049"/>
                <a:ext cx="748320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40C22F2-368A-4261-929C-7BC6A28ED437}"/>
              </a:ext>
            </a:extLst>
          </p:cNvPr>
          <p:cNvCxnSpPr/>
          <p:nvPr/>
        </p:nvCxnSpPr>
        <p:spPr>
          <a:xfrm>
            <a:off x="838200" y="2217683"/>
            <a:ext cx="10954407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D0B391-2BA9-4D8E-830A-D9643B7811DD}"/>
                  </a:ext>
                </a:extLst>
              </p:cNvPr>
              <p:cNvSpPr txBox="1"/>
              <p:nvPr/>
            </p:nvSpPr>
            <p:spPr>
              <a:xfrm>
                <a:off x="5602687" y="2910517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D0B391-2BA9-4D8E-830A-D9643B781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687" y="2910517"/>
                <a:ext cx="43152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431BDD5-10B9-4872-BAE2-13253031826F}"/>
              </a:ext>
            </a:extLst>
          </p:cNvPr>
          <p:cNvCxnSpPr>
            <a:cxnSpLocks/>
          </p:cNvCxnSpPr>
          <p:nvPr/>
        </p:nvCxnSpPr>
        <p:spPr>
          <a:xfrm>
            <a:off x="5492638" y="3405973"/>
            <a:ext cx="44116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3B0A37-AB4A-4ADC-92E0-C221B4DD0D0D}"/>
                  </a:ext>
                </a:extLst>
              </p:cNvPr>
              <p:cNvSpPr txBox="1"/>
              <p:nvPr/>
            </p:nvSpPr>
            <p:spPr>
              <a:xfrm>
                <a:off x="6058261" y="3497188"/>
                <a:ext cx="33855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7200229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5347640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3B0A37-AB4A-4ADC-92E0-C221B4DD0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261" y="3497188"/>
                <a:ext cx="3385542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11C4A3-BD31-44C3-BC20-5EBE6ECA1E0B}"/>
                  </a:ext>
                </a:extLst>
              </p:cNvPr>
              <p:cNvSpPr txBox="1"/>
              <p:nvPr/>
            </p:nvSpPr>
            <p:spPr>
              <a:xfrm>
                <a:off x="4403228" y="3882787"/>
                <a:ext cx="33855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11948315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07969008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11C4A3-BD31-44C3-BC20-5EBE6ECA1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228" y="3882787"/>
                <a:ext cx="3385542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D563F16-17BD-49EA-BB50-5287D824D530}"/>
                  </a:ext>
                </a:extLst>
              </p:cNvPr>
              <p:cNvSpPr txBox="1"/>
              <p:nvPr/>
            </p:nvSpPr>
            <p:spPr>
              <a:xfrm>
                <a:off x="4363955" y="4252694"/>
                <a:ext cx="34640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19791791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55437640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D563F16-17BD-49EA-BB50-5287D824D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955" y="4252694"/>
                <a:ext cx="3464089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CEA09C-7501-47F8-8EFC-A81A19998C00}"/>
                  </a:ext>
                </a:extLst>
              </p:cNvPr>
              <p:cNvSpPr txBox="1"/>
              <p:nvPr/>
            </p:nvSpPr>
            <p:spPr>
              <a:xfrm>
                <a:off x="2711951" y="4625515"/>
                <a:ext cx="34640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32843196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16117008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CEA09C-7501-47F8-8EFC-A81A19998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951" y="4625515"/>
                <a:ext cx="3464089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AD7F216-0780-4C98-B0A4-EC3EB23ADF67}"/>
              </a:ext>
            </a:extLst>
          </p:cNvPr>
          <p:cNvCxnSpPr/>
          <p:nvPr/>
        </p:nvCxnSpPr>
        <p:spPr>
          <a:xfrm>
            <a:off x="838200" y="5221376"/>
            <a:ext cx="10954407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A5E67E-8E90-493E-9863-DBB24B5B9D26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4225159" y="3443511"/>
            <a:ext cx="1849102" cy="251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63E894C-C940-4E8E-8E7F-BB46D8D64C5F}"/>
              </a:ext>
            </a:extLst>
          </p:cNvPr>
          <p:cNvSpPr txBox="1"/>
          <p:nvPr/>
        </p:nvSpPr>
        <p:spPr>
          <a:xfrm>
            <a:off x="2969687" y="3258845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32bit </a:t>
            </a:r>
            <a:r>
              <a:rPr lang="ko-KR" altLang="en-US" dirty="0"/>
              <a:t>곱셈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CF7347-D914-4D2A-A1C9-E19A67978BF6}"/>
              </a:ext>
            </a:extLst>
          </p:cNvPr>
          <p:cNvSpPr/>
          <p:nvPr/>
        </p:nvSpPr>
        <p:spPr>
          <a:xfrm>
            <a:off x="6074261" y="3484926"/>
            <a:ext cx="3464089" cy="419372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245355-D9A2-48BA-94C4-436DAD2AF01F}"/>
              </a:ext>
            </a:extLst>
          </p:cNvPr>
          <p:cNvSpPr/>
          <p:nvPr/>
        </p:nvSpPr>
        <p:spPr>
          <a:xfrm>
            <a:off x="6034215" y="3443511"/>
            <a:ext cx="1716817" cy="127953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077C613-264C-4B7F-8433-6F955BBB48F0}"/>
              </a:ext>
            </a:extLst>
          </p:cNvPr>
          <p:cNvCxnSpPr>
            <a:cxnSpLocks/>
          </p:cNvCxnSpPr>
          <p:nvPr/>
        </p:nvCxnSpPr>
        <p:spPr>
          <a:xfrm flipH="1" flipV="1">
            <a:off x="7726985" y="4594263"/>
            <a:ext cx="2496813" cy="219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17641D-81BE-49E9-BBF2-CBB9F6B49E7E}"/>
              </a:ext>
            </a:extLst>
          </p:cNvPr>
          <p:cNvSpPr txBox="1"/>
          <p:nvPr/>
        </p:nvSpPr>
        <p:spPr>
          <a:xfrm>
            <a:off x="10184524" y="462907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64bit </a:t>
            </a:r>
            <a:r>
              <a:rPr lang="ko-KR" altLang="en-US" dirty="0"/>
              <a:t>덧셈</a:t>
            </a:r>
          </a:p>
        </p:txBody>
      </p:sp>
    </p:spTree>
    <p:extLst>
      <p:ext uri="{BB962C8B-B14F-4D97-AF65-F5344CB8AC3E}">
        <p14:creationId xmlns:p14="http://schemas.microsoft.com/office/powerpoint/2010/main" val="296392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9" grpId="0" animBg="1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20D99-2408-4C45-8E94-437F99EB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곱셈 연산 복잡도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7FCDDAC-3043-4D1B-8958-7621DDCC8D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𝑜𝑢𝑡𝑝𝑢𝑡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일반적인 곱셈은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err="1"/>
                  <a:t>BigInteger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곱셈은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⌈"/>
                        <m:endChr m:val="⌉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⌈"/>
                        <m:endChr m:val="⌉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7FCDDAC-3043-4D1B-8958-7621DDCC8D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490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1AE74-9582-4F1A-9E1E-54276013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and Conquer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7296FCF5-0349-4FC8-9437-B997964D793A}"/>
                  </a:ext>
                </a:extLst>
              </p:cNvPr>
              <p:cNvSpPr/>
              <p:nvPr/>
            </p:nvSpPr>
            <p:spPr>
              <a:xfrm>
                <a:off x="4146331" y="1690688"/>
                <a:ext cx="3899338" cy="863326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200,000!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7296FCF5-0349-4FC8-9437-B997964D79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331" y="1690688"/>
                <a:ext cx="3899338" cy="863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A681164-5470-484F-B4DB-F80863640C05}"/>
                  </a:ext>
                </a:extLst>
              </p:cNvPr>
              <p:cNvSpPr/>
              <p:nvPr/>
            </p:nvSpPr>
            <p:spPr>
              <a:xfrm>
                <a:off x="1319049" y="3447914"/>
                <a:ext cx="3899338" cy="863326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1∗2∗…∗100,000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A681164-5470-484F-B4DB-F80863640C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049" y="3447914"/>
                <a:ext cx="3899338" cy="863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741F49D-6F62-4F6E-AFA1-5DE3D10F359C}"/>
                  </a:ext>
                </a:extLst>
              </p:cNvPr>
              <p:cNvSpPr/>
              <p:nvPr/>
            </p:nvSpPr>
            <p:spPr>
              <a:xfrm>
                <a:off x="6973613" y="3447914"/>
                <a:ext cx="3899338" cy="863326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100,001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100,002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∗…∗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00,000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741F49D-6F62-4F6E-AFA1-5DE3D10F35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613" y="3447914"/>
                <a:ext cx="3899338" cy="863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9D277AD-7F93-4E16-A1CC-14961F2D0C4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268718" y="2554014"/>
            <a:ext cx="2827282" cy="893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3000713-9CBF-49FF-BFEB-8C78484C37A0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6000" y="2554014"/>
            <a:ext cx="2827282" cy="893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3C5F991-7AAE-487F-808A-9B4BD67B787A}"/>
                  </a:ext>
                </a:extLst>
              </p:cNvPr>
              <p:cNvSpPr/>
              <p:nvPr/>
            </p:nvSpPr>
            <p:spPr>
              <a:xfrm>
                <a:off x="457200" y="5398321"/>
                <a:ext cx="2559269" cy="86332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1∗2∗…∗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50,000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3C5F991-7AAE-487F-808A-9B4BD67B7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398321"/>
                <a:ext cx="2559269" cy="8633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AF423082-14C8-426B-BDA5-4D9672D4C8FC}"/>
                  </a:ext>
                </a:extLst>
              </p:cNvPr>
              <p:cNvSpPr/>
              <p:nvPr/>
            </p:nvSpPr>
            <p:spPr>
              <a:xfrm>
                <a:off x="3371194" y="5398321"/>
                <a:ext cx="2693276" cy="86332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50,001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∗…∗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100,000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AF423082-14C8-426B-BDA5-4D9672D4C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194" y="5398321"/>
                <a:ext cx="2693276" cy="8633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31BFCD4-BB1A-4682-BBAE-9B0DF853B9A3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flipH="1">
            <a:off x="1736835" y="4311240"/>
            <a:ext cx="1531883" cy="1087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C1E9563-2061-4654-845E-ED5E9FB3CC05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3268718" y="4311240"/>
            <a:ext cx="1449114" cy="1087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6F57480-2300-4287-88BD-8C37486C8A24}"/>
                  </a:ext>
                </a:extLst>
              </p:cNvPr>
              <p:cNvSpPr/>
              <p:nvPr/>
            </p:nvSpPr>
            <p:spPr>
              <a:xfrm>
                <a:off x="6249715" y="5428895"/>
                <a:ext cx="2559269" cy="86332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00,001∗…∗150,000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6F57480-2300-4287-88BD-8C37486C8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715" y="5428895"/>
                <a:ext cx="2559269" cy="8633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407B3AD-E78D-4B11-9F06-3C21BFD40031}"/>
                  </a:ext>
                </a:extLst>
              </p:cNvPr>
              <p:cNvSpPr/>
              <p:nvPr/>
            </p:nvSpPr>
            <p:spPr>
              <a:xfrm>
                <a:off x="9163709" y="5428895"/>
                <a:ext cx="2693276" cy="86332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150,001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∗…∗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200,000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407B3AD-E78D-4B11-9F06-3C21BFD40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709" y="5428895"/>
                <a:ext cx="2693276" cy="8633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9FB8BCD-F64F-4ABE-9D8E-8452B367D073}"/>
              </a:ext>
            </a:extLst>
          </p:cNvPr>
          <p:cNvCxnSpPr>
            <a:endCxn id="20" idx="0"/>
          </p:cNvCxnSpPr>
          <p:nvPr/>
        </p:nvCxnSpPr>
        <p:spPr>
          <a:xfrm flipH="1">
            <a:off x="7529350" y="4341814"/>
            <a:ext cx="1531883" cy="1087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7D0DE6-0463-405F-993E-766A3EC5F0B4}"/>
              </a:ext>
            </a:extLst>
          </p:cNvPr>
          <p:cNvCxnSpPr>
            <a:endCxn id="21" idx="0"/>
          </p:cNvCxnSpPr>
          <p:nvPr/>
        </p:nvCxnSpPr>
        <p:spPr>
          <a:xfrm>
            <a:off x="9061233" y="4341814"/>
            <a:ext cx="1449114" cy="1087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5988452-1998-4870-9032-7D11734B995A}"/>
              </a:ext>
            </a:extLst>
          </p:cNvPr>
          <p:cNvCxnSpPr>
            <a:stCxn id="14" idx="2"/>
          </p:cNvCxnSpPr>
          <p:nvPr/>
        </p:nvCxnSpPr>
        <p:spPr>
          <a:xfrm flipH="1">
            <a:off x="620110" y="6261647"/>
            <a:ext cx="1116725" cy="769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E24D7B2-18D1-434A-9C1D-98B8FFFAF810}"/>
              </a:ext>
            </a:extLst>
          </p:cNvPr>
          <p:cNvCxnSpPr>
            <a:stCxn id="14" idx="2"/>
          </p:cNvCxnSpPr>
          <p:nvPr/>
        </p:nvCxnSpPr>
        <p:spPr>
          <a:xfrm>
            <a:off x="1736835" y="6261647"/>
            <a:ext cx="1185041" cy="769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1A67B72-6FF9-4988-BCE5-D9BA81D63064}"/>
              </a:ext>
            </a:extLst>
          </p:cNvPr>
          <p:cNvCxnSpPr/>
          <p:nvPr/>
        </p:nvCxnSpPr>
        <p:spPr>
          <a:xfrm flipH="1">
            <a:off x="3616873" y="6292221"/>
            <a:ext cx="1116725" cy="769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2CC2FD4-C53A-49C7-958B-E005820CEFE4}"/>
              </a:ext>
            </a:extLst>
          </p:cNvPr>
          <p:cNvCxnSpPr/>
          <p:nvPr/>
        </p:nvCxnSpPr>
        <p:spPr>
          <a:xfrm>
            <a:off x="4733598" y="6292221"/>
            <a:ext cx="1185041" cy="769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CED480B-A32C-4CEC-B24B-A736CD8479D2}"/>
              </a:ext>
            </a:extLst>
          </p:cNvPr>
          <p:cNvCxnSpPr/>
          <p:nvPr/>
        </p:nvCxnSpPr>
        <p:spPr>
          <a:xfrm flipH="1">
            <a:off x="6318031" y="6292221"/>
            <a:ext cx="1116725" cy="769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3A84E55-427B-42F4-9B21-25C865B893C8}"/>
              </a:ext>
            </a:extLst>
          </p:cNvPr>
          <p:cNvCxnSpPr/>
          <p:nvPr/>
        </p:nvCxnSpPr>
        <p:spPr>
          <a:xfrm>
            <a:off x="7434756" y="6292221"/>
            <a:ext cx="1185041" cy="769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67B20A-47C7-49B4-98D3-59A6A730FAC1}"/>
              </a:ext>
            </a:extLst>
          </p:cNvPr>
          <p:cNvCxnSpPr/>
          <p:nvPr/>
        </p:nvCxnSpPr>
        <p:spPr>
          <a:xfrm flipH="1">
            <a:off x="9393622" y="6292221"/>
            <a:ext cx="1116725" cy="769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9546963-826E-4D1B-91BA-F9B02F5DDCFC}"/>
              </a:ext>
            </a:extLst>
          </p:cNvPr>
          <p:cNvCxnSpPr/>
          <p:nvPr/>
        </p:nvCxnSpPr>
        <p:spPr>
          <a:xfrm>
            <a:off x="10510347" y="6292221"/>
            <a:ext cx="1185041" cy="769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30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1E48AFD-F263-4BF0-89A9-15CB8D895368}"/>
              </a:ext>
            </a:extLst>
          </p:cNvPr>
          <p:cNvSpPr txBox="1">
            <a:spLocks/>
          </p:cNvSpPr>
          <p:nvPr/>
        </p:nvSpPr>
        <p:spPr>
          <a:xfrm>
            <a:off x="1660481" y="185868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 </a:t>
            </a:r>
            <a:r>
              <a:rPr lang="ko-KR" altLang="en-US" dirty="0" err="1"/>
              <a:t>멀티쓰레딩이란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ED5321D-918C-4CB1-B011-7A56DEA15BB1}"/>
              </a:ext>
            </a:extLst>
          </p:cNvPr>
          <p:cNvSpPr txBox="1">
            <a:spLocks/>
          </p:cNvSpPr>
          <p:nvPr/>
        </p:nvSpPr>
        <p:spPr>
          <a:xfrm>
            <a:off x="1660481" y="335339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 200,000!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DDAD210-E9AE-4DF4-AA5E-E90331EFADFA}"/>
              </a:ext>
            </a:extLst>
          </p:cNvPr>
          <p:cNvSpPr txBox="1">
            <a:spLocks/>
          </p:cNvSpPr>
          <p:nvPr/>
        </p:nvSpPr>
        <p:spPr>
          <a:xfrm>
            <a:off x="5387791" y="22411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차례</a:t>
            </a:r>
          </a:p>
        </p:txBody>
      </p:sp>
    </p:spTree>
    <p:extLst>
      <p:ext uri="{BB962C8B-B14F-4D97-AF65-F5344CB8AC3E}">
        <p14:creationId xmlns:p14="http://schemas.microsoft.com/office/powerpoint/2010/main" val="2882328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FF33E-468F-4C07-95F6-6D76610E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39519-DA66-404C-A9E4-A9EC0542C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200,000!</a:t>
            </a:r>
            <a:r>
              <a:rPr lang="ko-KR" altLang="en-US" dirty="0"/>
              <a:t>를 </a:t>
            </a:r>
            <a:r>
              <a:rPr lang="ko-KR" altLang="en-US" dirty="0" err="1"/>
              <a:t>멀티쓰레드를</a:t>
            </a:r>
            <a:r>
              <a:rPr lang="ko-KR" altLang="en-US" dirty="0"/>
              <a:t> 이용해 계산해 보세요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339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7681A-A13A-4874-B817-F12318E1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6C487F-C695-43CC-9483-700FD72B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593"/>
            <a:ext cx="10515600" cy="4351338"/>
          </a:xfrm>
        </p:spPr>
        <p:txBody>
          <a:bodyPr/>
          <a:lstStyle/>
          <a:p>
            <a:r>
              <a:rPr lang="en-US" altLang="ko-KR" dirty="0" err="1"/>
              <a:t>BigInteger</a:t>
            </a:r>
            <a:r>
              <a:rPr lang="en-US" altLang="ko-KR" dirty="0"/>
              <a:t> </a:t>
            </a:r>
            <a:r>
              <a:rPr lang="ko-KR" altLang="en-US" dirty="0"/>
              <a:t>소스코드</a:t>
            </a:r>
            <a:endParaRPr lang="en-US" altLang="ko-KR" dirty="0"/>
          </a:p>
          <a:p>
            <a:r>
              <a:rPr lang="en-US" altLang="ko-KR" sz="1600" dirty="0">
                <a:hlinkClick r:id="rId2"/>
              </a:rPr>
              <a:t>https://github.com/rollrat/rollrat-framework-2/tree/master/lib/BigInteger</a:t>
            </a:r>
            <a:endParaRPr lang="en-US" altLang="ko-KR" sz="1600" dirty="0"/>
          </a:p>
          <a:p>
            <a:r>
              <a:rPr lang="en-US" altLang="ko-KR" sz="1600" dirty="0">
                <a:hlinkClick r:id="rId3"/>
              </a:rPr>
              <a:t>https://github.com/rollrat/rollrat-framework-2/tree/master/include/rollrat-framework/BigInteger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4380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65600-B6E7-4EFB-AA79-11F03002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쓰레드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76C2FA8-3C2E-4DBE-A1B3-5C42735C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쓰레드 </a:t>
            </a:r>
            <a:r>
              <a:rPr lang="en-US" altLang="ko-KR" dirty="0"/>
              <a:t>: </a:t>
            </a:r>
            <a:r>
              <a:rPr lang="ko-KR" altLang="en-US" dirty="0"/>
              <a:t>한 프로세스 안에서 실행되는 작업들</a:t>
            </a:r>
            <a:endParaRPr lang="en-US" altLang="ko-KR" dirty="0"/>
          </a:p>
          <a:p>
            <a:r>
              <a:rPr lang="ko-KR" altLang="en-US" dirty="0" err="1"/>
              <a:t>멀티쓰레딩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동시에 여러 쓰레드를 이용하는 기법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D454AD6-B4DE-4FA9-9B57-E4C9ABA90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04" y="2791330"/>
            <a:ext cx="5727792" cy="381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7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4183B-7BDD-4F5F-81A1-CF1CE3B3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std::thread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D38EE-E0E4-40B6-8DF7-B7B928551F5D}"/>
              </a:ext>
            </a:extLst>
          </p:cNvPr>
          <p:cNvSpPr txBox="1"/>
          <p:nvPr/>
        </p:nvSpPr>
        <p:spPr>
          <a:xfrm>
            <a:off x="838200" y="1779588"/>
            <a:ext cx="5257800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&lt;iostream&gt;</a:t>
            </a:r>
            <a:endParaRPr lang="en-US" altLang="ko-KR" dirty="0">
              <a:solidFill>
                <a:srgbClr val="000000"/>
              </a:solidFill>
              <a:latin typeface="Bitstream Vera Sans Mono" panose="020B060903080402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&lt;thread&gt;</a:t>
            </a:r>
            <a:endParaRPr lang="en-US" altLang="ko-KR" dirty="0">
              <a:solidFill>
                <a:srgbClr val="000000"/>
              </a:solidFill>
              <a:latin typeface="Bitstream Vera Sans Mono" panose="020B0609030804020204" pitchFamily="49" charset="0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Bitstream Vera Sans Mono" panose="020B060903080402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std;</a:t>
            </a:r>
          </a:p>
          <a:p>
            <a:endParaRPr lang="ko-KR" altLang="en-US" dirty="0">
              <a:solidFill>
                <a:srgbClr val="000000"/>
              </a:solidFill>
              <a:latin typeface="Bitstream Vera Sans Mono" panose="020B060903080402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func1() { </a:t>
            </a:r>
          </a:p>
          <a:p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"my func1"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latin typeface="Bitstream Vera Sans Mono" panose="020B060903080402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dirty="0">
                <a:solidFill>
                  <a:srgbClr val="2B91A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thread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t(&amp;func1);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t.join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}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F8CAF1B-A8A3-4BC6-BF9F-A258F5F01087}"/>
              </a:ext>
            </a:extLst>
          </p:cNvPr>
          <p:cNvCxnSpPr>
            <a:cxnSpLocks/>
          </p:cNvCxnSpPr>
          <p:nvPr/>
        </p:nvCxnSpPr>
        <p:spPr>
          <a:xfrm flipH="1" flipV="1">
            <a:off x="2691246" y="5018809"/>
            <a:ext cx="4270663" cy="623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59A86D-7EDC-4177-87F3-39E8CA7926AE}"/>
              </a:ext>
            </a:extLst>
          </p:cNvPr>
          <p:cNvSpPr txBox="1"/>
          <p:nvPr/>
        </p:nvSpPr>
        <p:spPr>
          <a:xfrm>
            <a:off x="6961909" y="5457598"/>
            <a:ext cx="343074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쓰레드가 종료될 때까지 기다림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403247E-F9AF-41D7-8276-FE7F9DD59D21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636819" y="3636818"/>
            <a:ext cx="3325090" cy="1080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6DD2ECD-8417-44F7-8FD2-10450F22224F}"/>
              </a:ext>
            </a:extLst>
          </p:cNvPr>
          <p:cNvSpPr txBox="1"/>
          <p:nvPr/>
        </p:nvSpPr>
        <p:spPr>
          <a:xfrm>
            <a:off x="6961909" y="3452152"/>
            <a:ext cx="219483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새로운 쓰레드 생성</a:t>
            </a:r>
            <a:endParaRPr lang="en-US" altLang="ko-KR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D2F66F2-E0B5-4E11-8E5C-6012B90EF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09" y="1495490"/>
            <a:ext cx="5509326" cy="161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8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DA04C-FC30-4FCF-BD84-672AA86D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std::thread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1041E-9EC6-4086-86A6-69EB3344A583}"/>
              </a:ext>
            </a:extLst>
          </p:cNvPr>
          <p:cNvSpPr txBox="1"/>
          <p:nvPr/>
        </p:nvSpPr>
        <p:spPr>
          <a:xfrm>
            <a:off x="838200" y="1556222"/>
            <a:ext cx="5257800" cy="47089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&lt;iostream&gt;</a:t>
            </a:r>
            <a:endParaRPr lang="en-US" altLang="ko-KR" sz="1200" dirty="0">
              <a:solidFill>
                <a:srgbClr val="000000"/>
              </a:solidFill>
              <a:latin typeface="Bitstream Vera Sans Mono" panose="020B0609030804020204" pitchFamily="49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&lt;thread&gt;</a:t>
            </a:r>
            <a:endParaRPr lang="en-US" altLang="ko-KR" sz="1200" dirty="0">
              <a:solidFill>
                <a:srgbClr val="000000"/>
              </a:solidFill>
              <a:latin typeface="Bitstream Vera Sans Mono" panose="020B0609030804020204" pitchFamily="49" charset="0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Bitstream Vera Sans Mono" panose="020B0609030804020204" pitchFamily="49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std;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func1(</a:t>
            </a:r>
            <a:r>
              <a:rPr lang="en-US" altLang="ko-KR" sz="1200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80808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val</a:t>
            </a:r>
            <a:r>
              <a:rPr lang="en-US" altLang="ko-KR" sz="12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)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for</a:t>
            </a:r>
            <a:r>
              <a:rPr lang="en-US" altLang="ko-KR" sz="12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=0;i&lt;1000;i++)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sz="12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&lt;&lt; </a:t>
            </a:r>
            <a:r>
              <a:rPr lang="en-US" altLang="ko-KR" sz="1200" dirty="0" err="1">
                <a:solidFill>
                  <a:srgbClr val="80808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val</a:t>
            </a:r>
            <a:r>
              <a:rPr lang="en-US" altLang="ko-KR" sz="12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sz="12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}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} </a:t>
            </a:r>
          </a:p>
          <a:p>
            <a:endParaRPr lang="ko-KR" altLang="en-US" sz="1200" dirty="0">
              <a:solidFill>
                <a:srgbClr val="000000"/>
              </a:solidFill>
              <a:latin typeface="Bitstream Vera Sans Mono" panose="020B0609030804020204" pitchFamily="49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{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sz="1200" dirty="0">
                <a:solidFill>
                  <a:srgbClr val="2B91A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thread</a:t>
            </a:r>
            <a:r>
              <a:rPr lang="en-US" altLang="ko-KR" sz="12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t1(&amp;func1,1);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sz="1200" dirty="0">
                <a:solidFill>
                  <a:srgbClr val="2B91A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thread</a:t>
            </a:r>
            <a:r>
              <a:rPr lang="en-US" altLang="ko-KR" sz="12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t2(&amp;func1,2);</a:t>
            </a:r>
          </a:p>
          <a:p>
            <a:endParaRPr lang="ko-KR" altLang="en-US" sz="1200" dirty="0">
              <a:solidFill>
                <a:srgbClr val="000000"/>
              </a:solidFill>
              <a:latin typeface="Bitstream Vera Sans Mono" panose="020B0609030804020204" pitchFamily="49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t1.join();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t2.join();</a:t>
            </a:r>
          </a:p>
          <a:p>
            <a:endParaRPr lang="ko-KR" altLang="en-US" sz="1200" dirty="0">
              <a:solidFill>
                <a:srgbClr val="000000"/>
              </a:solidFill>
              <a:latin typeface="Bitstream Vera Sans Mono" panose="020B0609030804020204" pitchFamily="49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for</a:t>
            </a:r>
            <a:r>
              <a:rPr lang="en-US" altLang="ko-KR" sz="12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=0;i&lt;1000;i++)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&lt;&lt; </a:t>
            </a:r>
            <a:r>
              <a:rPr lang="en-US" altLang="ko-KR" sz="12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0;</a:t>
            </a:r>
          </a:p>
          <a:p>
            <a:endParaRPr lang="ko-KR" altLang="en-US" sz="1200" dirty="0">
              <a:solidFill>
                <a:srgbClr val="000000"/>
              </a:solidFill>
              <a:latin typeface="Bitstream Vera Sans Mono" panose="020B0609030804020204" pitchFamily="49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0;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0FA761-AB0C-43BF-A46A-B8F11BD7E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20" y="1027906"/>
            <a:ext cx="5715798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0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6A9BD47-622F-4E71-B189-2BDF1962885A}"/>
              </a:ext>
            </a:extLst>
          </p:cNvPr>
          <p:cNvSpPr/>
          <p:nvPr/>
        </p:nvSpPr>
        <p:spPr>
          <a:xfrm>
            <a:off x="4975513" y="3477850"/>
            <a:ext cx="2240973" cy="2240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2B2BA1-9EBE-4508-9C02-D9BDD69C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Shared Resource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0F94A-B47A-4721-8817-3F4C54A6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421"/>
            <a:ext cx="10515600" cy="4351338"/>
          </a:xfrm>
        </p:spPr>
        <p:txBody>
          <a:bodyPr/>
          <a:lstStyle/>
          <a:p>
            <a:r>
              <a:rPr lang="ko-KR" altLang="en-US" dirty="0"/>
              <a:t>여러 쓰레드가 사용하는 데이터</a:t>
            </a:r>
            <a:endParaRPr lang="en-US" altLang="ko-KR" dirty="0"/>
          </a:p>
          <a:p>
            <a:r>
              <a:rPr lang="ko-KR" altLang="en-US" dirty="0"/>
              <a:t>다른 쓰레드가 수정할 수도 있으니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한 번에 한 쓰레드만 접근 허용 해야함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656E9FB-0C83-4AC0-AB82-CE9878BE8A36}"/>
              </a:ext>
            </a:extLst>
          </p:cNvPr>
          <p:cNvSpPr/>
          <p:nvPr/>
        </p:nvSpPr>
        <p:spPr>
          <a:xfrm>
            <a:off x="2774372" y="3216492"/>
            <a:ext cx="748145" cy="7481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U1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91B519F-8D5D-40AA-9ED8-C84CC6861C80}"/>
              </a:ext>
            </a:extLst>
          </p:cNvPr>
          <p:cNvSpPr/>
          <p:nvPr/>
        </p:nvSpPr>
        <p:spPr>
          <a:xfrm>
            <a:off x="2774373" y="4224265"/>
            <a:ext cx="748145" cy="7481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4FAD80-263C-4492-BC20-2E1C91B174F0}"/>
              </a:ext>
            </a:extLst>
          </p:cNvPr>
          <p:cNvSpPr/>
          <p:nvPr/>
        </p:nvSpPr>
        <p:spPr>
          <a:xfrm>
            <a:off x="2774372" y="5200614"/>
            <a:ext cx="748145" cy="7481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U3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4EC2D23-99D9-4421-BA98-F81BF3CD93A2}"/>
              </a:ext>
            </a:extLst>
          </p:cNvPr>
          <p:cNvCxnSpPr>
            <a:stCxn id="5" idx="6"/>
          </p:cNvCxnSpPr>
          <p:nvPr/>
        </p:nvCxnSpPr>
        <p:spPr>
          <a:xfrm>
            <a:off x="3522517" y="3590565"/>
            <a:ext cx="1569027" cy="519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9C1AF31-AE52-4720-A18A-2F1AD1A06C49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3522518" y="4598337"/>
            <a:ext cx="145299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6857DAF-5D5D-4E1C-8041-D685555353AD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3522517" y="5232038"/>
            <a:ext cx="1636712" cy="342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9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7 L 0.22943 0.1298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71" y="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943 0.12986 L 0.5142 0.0259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32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5235 -3.7037E-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35 -3.7037E-7 L 0.5142 -0.0122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86" y="-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48148E-6 L 0.2418 -0.0877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83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8 -0.08773 L 0.5142 -0.0497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2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ABBDE-1570-4601-BE9B-62EE3478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Shared Resource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E873AE-8556-4C89-8779-72CC9FF29C73}"/>
              </a:ext>
            </a:extLst>
          </p:cNvPr>
          <p:cNvSpPr/>
          <p:nvPr/>
        </p:nvSpPr>
        <p:spPr>
          <a:xfrm>
            <a:off x="3390554" y="2088270"/>
            <a:ext cx="5672355" cy="7969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vector&lt;int&gt;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560030-8E75-48AB-AD93-FA550ED0CCE8}"/>
              </a:ext>
            </a:extLst>
          </p:cNvPr>
          <p:cNvSpPr/>
          <p:nvPr/>
        </p:nvSpPr>
        <p:spPr>
          <a:xfrm>
            <a:off x="838200" y="4673478"/>
            <a:ext cx="2523689" cy="7969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쓰레드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9BC4D8-942B-4719-B99F-11C7302D3658}"/>
              </a:ext>
            </a:extLst>
          </p:cNvPr>
          <p:cNvSpPr/>
          <p:nvPr/>
        </p:nvSpPr>
        <p:spPr>
          <a:xfrm>
            <a:off x="3532464" y="4673478"/>
            <a:ext cx="2523689" cy="7969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쓰레드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054EC9-7C3D-4D19-A59E-05C41F1654EB}"/>
              </a:ext>
            </a:extLst>
          </p:cNvPr>
          <p:cNvSpPr/>
          <p:nvPr/>
        </p:nvSpPr>
        <p:spPr>
          <a:xfrm>
            <a:off x="6226732" y="4673478"/>
            <a:ext cx="2523689" cy="7969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쓰레드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8C9E65-B44E-4D9C-91A6-CA425E52E209}"/>
              </a:ext>
            </a:extLst>
          </p:cNvPr>
          <p:cNvSpPr/>
          <p:nvPr/>
        </p:nvSpPr>
        <p:spPr>
          <a:xfrm>
            <a:off x="8920996" y="4673478"/>
            <a:ext cx="2523689" cy="7969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쓰레드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3CEDCB0-9DF1-4BE6-9A5F-B46EAECB61A3}"/>
              </a:ext>
            </a:extLst>
          </p:cNvPr>
          <p:cNvCxnSpPr>
            <a:stCxn id="5" idx="0"/>
          </p:cNvCxnSpPr>
          <p:nvPr/>
        </p:nvCxnSpPr>
        <p:spPr>
          <a:xfrm flipV="1">
            <a:off x="2100045" y="2885224"/>
            <a:ext cx="2309072" cy="1788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CDC0B3-AFC6-40A8-9AFA-15063163D604}"/>
              </a:ext>
            </a:extLst>
          </p:cNvPr>
          <p:cNvSpPr txBox="1"/>
          <p:nvPr/>
        </p:nvSpPr>
        <p:spPr>
          <a:xfrm rot="19332305">
            <a:off x="2000054" y="3594685"/>
            <a:ext cx="183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push_back</a:t>
            </a:r>
            <a:r>
              <a:rPr lang="en-US" altLang="ko-KR" dirty="0"/>
              <a:t>(100);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3E4BADD-4C35-476C-9816-6A068D431CF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898938" y="2885224"/>
            <a:ext cx="2283903" cy="1788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AAB5D8-E042-4EAE-9845-6316D3DE3BD0}"/>
              </a:ext>
            </a:extLst>
          </p:cNvPr>
          <p:cNvSpPr txBox="1"/>
          <p:nvPr/>
        </p:nvSpPr>
        <p:spPr>
          <a:xfrm rot="2307711">
            <a:off x="8466564" y="3594686"/>
            <a:ext cx="186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vector&lt;int&gt;[10];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6309B0-FC25-48A9-A273-FB4152395D85}"/>
              </a:ext>
            </a:extLst>
          </p:cNvPr>
          <p:cNvSpPr txBox="1"/>
          <p:nvPr/>
        </p:nvSpPr>
        <p:spPr>
          <a:xfrm>
            <a:off x="4391934" y="1690688"/>
            <a:ext cx="366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{10, 20, 30, 40, 50, 60, 70, 80, 90}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929E2B-5306-41CD-B4C7-351C320070F3}"/>
              </a:ext>
            </a:extLst>
          </p:cNvPr>
          <p:cNvCxnSpPr>
            <a:stCxn id="6" idx="0"/>
          </p:cNvCxnSpPr>
          <p:nvPr/>
        </p:nvCxnSpPr>
        <p:spPr>
          <a:xfrm flipV="1">
            <a:off x="4794309" y="2885224"/>
            <a:ext cx="1158383" cy="1788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08BF16-058A-4A61-BEA4-B25AC20CBA93}"/>
              </a:ext>
            </a:extLst>
          </p:cNvPr>
          <p:cNvSpPr txBox="1"/>
          <p:nvPr/>
        </p:nvSpPr>
        <p:spPr>
          <a:xfrm rot="18270048">
            <a:off x="4379539" y="3610245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pop_back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F5E6BBF-1330-4696-8570-DE3FA7688461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6724479" y="2885224"/>
            <a:ext cx="764098" cy="1788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9CF15D4-498E-4F9C-99C3-E9BC3C345C7D}"/>
              </a:ext>
            </a:extLst>
          </p:cNvPr>
          <p:cNvSpPr txBox="1"/>
          <p:nvPr/>
        </p:nvSpPr>
        <p:spPr>
          <a:xfrm rot="3910860">
            <a:off x="6921064" y="3594683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clear();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9718911-606C-45EA-B541-191445D6B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211" y="365125"/>
            <a:ext cx="6906589" cy="6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9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9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45545-D486-40EC-998A-5AC44AA1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std::mutex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78F44-E9CF-4AC1-ADDC-E90765EC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공유 데이터를 사용 중일 때 다른 쓰레드가 접근하는 것을 막음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41A3E-94F1-4800-8433-D80954016945}"/>
              </a:ext>
            </a:extLst>
          </p:cNvPr>
          <p:cNvSpPr txBox="1"/>
          <p:nvPr/>
        </p:nvSpPr>
        <p:spPr>
          <a:xfrm>
            <a:off x="1176855" y="2594218"/>
            <a:ext cx="3228191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&lt;mutex&gt;</a:t>
            </a:r>
            <a:endParaRPr lang="en-US" altLang="ko-KR" dirty="0">
              <a:solidFill>
                <a:srgbClr val="000000"/>
              </a:solidFill>
              <a:latin typeface="Bitstream Vera Sans Mono" panose="020B060903080402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std::</a:t>
            </a:r>
            <a:r>
              <a:rPr lang="en-US" altLang="ko-KR" dirty="0">
                <a:solidFill>
                  <a:srgbClr val="2B91AF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mutex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mtx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;</a:t>
            </a:r>
          </a:p>
          <a:p>
            <a:endParaRPr lang="en-US" altLang="ko-KR" dirty="0">
              <a:solidFill>
                <a:srgbClr val="000000"/>
              </a:solidFill>
              <a:latin typeface="Bitstream Vera Sans Mono" panose="020B0609030804020204" pitchFamily="49" charset="0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쓰레드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1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mtx.lock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>
                <a:solidFill>
                  <a:srgbClr val="008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데이터 변경</a:t>
            </a:r>
            <a:endParaRPr lang="en-US" altLang="ko-KR" dirty="0">
              <a:solidFill>
                <a:srgbClr val="008000"/>
              </a:solidFill>
              <a:latin typeface="Bitstream Vera Sans Mono" panose="020B060903080402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mtx.unlock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();</a:t>
            </a:r>
          </a:p>
          <a:p>
            <a:endParaRPr lang="en-US" altLang="ko-KR" dirty="0">
              <a:solidFill>
                <a:srgbClr val="000000"/>
              </a:solidFill>
              <a:latin typeface="Bitstream Vera Sans Mono" panose="020B0609030804020204" pitchFamily="49" charset="0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쓰레드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2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mtx.lock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>
                <a:solidFill>
                  <a:srgbClr val="008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데이터 변경</a:t>
            </a:r>
            <a:endParaRPr lang="en-US" altLang="ko-KR" dirty="0">
              <a:solidFill>
                <a:srgbClr val="008000"/>
              </a:solidFill>
              <a:latin typeface="Bitstream Vera Sans Mono" panose="020B060903080402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mtx.unlock</a:t>
            </a:r>
            <a:r>
              <a:rPr lang="en-US" altLang="ko-KR" dirty="0">
                <a:solidFill>
                  <a:srgbClr val="000000"/>
                </a:solidFill>
                <a:latin typeface="Bitstream Vera Sans Mono" panose="020B0609030804020204" pitchFamily="49" charset="0"/>
                <a:ea typeface="돋움체" panose="020B0609000101010101" pitchFamily="49" charset="-127"/>
              </a:rPr>
              <a:t>();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910F695-9B23-495B-BA39-AFC62797A278}"/>
              </a:ext>
            </a:extLst>
          </p:cNvPr>
          <p:cNvSpPr/>
          <p:nvPr/>
        </p:nvSpPr>
        <p:spPr>
          <a:xfrm>
            <a:off x="5260358" y="4109808"/>
            <a:ext cx="957431" cy="957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A9D00F1-D45C-42B8-8ED7-656873B03C7E}"/>
              </a:ext>
            </a:extLst>
          </p:cNvPr>
          <p:cNvSpPr/>
          <p:nvPr/>
        </p:nvSpPr>
        <p:spPr>
          <a:xfrm>
            <a:off x="9694298" y="4109807"/>
            <a:ext cx="957431" cy="957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T2</a:t>
            </a:r>
            <a:endParaRPr lang="ko-KR" altLang="en-US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3749F1AC-278B-493B-B86D-C85DB31394E1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rot="5400000" flipH="1" flipV="1">
            <a:off x="6159570" y="3102676"/>
            <a:ext cx="586636" cy="142762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F6BDC058-E937-448C-B71E-FF011E8DCE90}"/>
              </a:ext>
            </a:extLst>
          </p:cNvPr>
          <p:cNvSpPr/>
          <p:nvPr/>
        </p:nvSpPr>
        <p:spPr>
          <a:xfrm>
            <a:off x="7166703" y="3030114"/>
            <a:ext cx="1233542" cy="9861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Mutex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2102D8-651C-496A-8948-1765E1F30394}"/>
              </a:ext>
            </a:extLst>
          </p:cNvPr>
          <p:cNvSpPr txBox="1"/>
          <p:nvPr/>
        </p:nvSpPr>
        <p:spPr>
          <a:xfrm>
            <a:off x="5888211" y="319097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Lock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2ECCF1A-221A-4538-A095-7913B76A816B}"/>
              </a:ext>
            </a:extLst>
          </p:cNvPr>
          <p:cNvCxnSpPr/>
          <p:nvPr/>
        </p:nvCxnSpPr>
        <p:spPr>
          <a:xfrm>
            <a:off x="8400245" y="3511519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184D8A3-6FE0-49F5-BADB-7BD54519ED2F}"/>
              </a:ext>
            </a:extLst>
          </p:cNvPr>
          <p:cNvSpPr txBox="1"/>
          <p:nvPr/>
        </p:nvSpPr>
        <p:spPr>
          <a:xfrm>
            <a:off x="8794693" y="3175496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Unlock</a:t>
            </a:r>
            <a:endParaRPr lang="ko-KR" altLang="en-US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E9A5EA62-9407-4297-B7D7-ECDBE199A230}"/>
              </a:ext>
            </a:extLst>
          </p:cNvPr>
          <p:cNvCxnSpPr>
            <a:stCxn id="8" idx="2"/>
            <a:endCxn id="11" idx="4"/>
          </p:cNvCxnSpPr>
          <p:nvPr/>
        </p:nvCxnSpPr>
        <p:spPr>
          <a:xfrm rot="10800000">
            <a:off x="7783474" y="4016231"/>
            <a:ext cx="1910824" cy="57229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62D8B3-EEAA-476A-B639-F021EAE76893}"/>
              </a:ext>
            </a:extLst>
          </p:cNvPr>
          <p:cNvSpPr txBox="1"/>
          <p:nvPr/>
        </p:nvSpPr>
        <p:spPr>
          <a:xfrm>
            <a:off x="8064538" y="46432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Lock </a:t>
            </a:r>
            <a:r>
              <a:rPr lang="ko-KR" altLang="en-US" dirty="0"/>
              <a:t>불가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1F68280-180B-4664-BF04-C44ABE204156}"/>
              </a:ext>
            </a:extLst>
          </p:cNvPr>
          <p:cNvSpPr/>
          <p:nvPr/>
        </p:nvSpPr>
        <p:spPr>
          <a:xfrm>
            <a:off x="6974553" y="2910882"/>
            <a:ext cx="1613647" cy="119892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ADD66C0-EC8E-48AD-A01E-D3617BCA3957}"/>
              </a:ext>
            </a:extLst>
          </p:cNvPr>
          <p:cNvCxnSpPr>
            <a:cxnSpLocks/>
            <a:stCxn id="8" idx="2"/>
            <a:endCxn id="11" idx="4"/>
          </p:cNvCxnSpPr>
          <p:nvPr/>
        </p:nvCxnSpPr>
        <p:spPr>
          <a:xfrm rot="10800000">
            <a:off x="7783474" y="4016231"/>
            <a:ext cx="1910824" cy="5722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6516DBE-E54E-47D7-9B17-767D949BDB21}"/>
              </a:ext>
            </a:extLst>
          </p:cNvPr>
          <p:cNvSpPr txBox="1"/>
          <p:nvPr/>
        </p:nvSpPr>
        <p:spPr>
          <a:xfrm>
            <a:off x="8064537" y="46432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Lock </a:t>
            </a:r>
            <a:r>
              <a:rPr lang="ko-KR" altLang="en-US" dirty="0"/>
              <a:t>가능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2C5DA156-C442-4153-8FBA-227F868FC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38" y="90021"/>
            <a:ext cx="7068536" cy="66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7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1" grpId="0"/>
      <p:bldP spid="34" grpId="0"/>
      <p:bldP spid="34" grpId="1"/>
      <p:bldP spid="35" grpId="0" animBg="1"/>
      <p:bldP spid="35" grpId="1" animBg="1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39D2B-CC0B-4C3A-9251-4A29FA28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비동기</a:t>
            </a:r>
            <a:r>
              <a:rPr lang="en-US" altLang="ko-KR" dirty="0"/>
              <a:t>(Asynchronous)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77ADD9-AAB9-4EAC-85DD-EF2BC1551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쓰레드 알아서 돌아가게 놔두고 나중에 결과를 </a:t>
            </a:r>
            <a:r>
              <a:rPr lang="ko-KR" altLang="en-US" dirty="0" err="1"/>
              <a:t>받아옴</a:t>
            </a:r>
            <a:endParaRPr lang="en-US" altLang="ko-KR" dirty="0"/>
          </a:p>
          <a:p>
            <a:r>
              <a:rPr lang="en-US" altLang="ko-KR" dirty="0"/>
              <a:t>GUI</a:t>
            </a:r>
            <a:r>
              <a:rPr lang="ko-KR" altLang="en-US" dirty="0"/>
              <a:t>프로그램에서 많이 사용함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24D986-99C4-4B17-A89A-89AE448ED6CB}"/>
              </a:ext>
            </a:extLst>
          </p:cNvPr>
          <p:cNvSpPr/>
          <p:nvPr/>
        </p:nvSpPr>
        <p:spPr>
          <a:xfrm>
            <a:off x="378068" y="3429000"/>
            <a:ext cx="1912884" cy="67266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요청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A4B5BCB-F447-4226-A163-E572499EB2A4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290952" y="3765331"/>
            <a:ext cx="21026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C3DCCB-FD07-4E63-ABCE-0506CB67F962}"/>
              </a:ext>
            </a:extLst>
          </p:cNvPr>
          <p:cNvSpPr/>
          <p:nvPr/>
        </p:nvSpPr>
        <p:spPr>
          <a:xfrm>
            <a:off x="2123895" y="4621158"/>
            <a:ext cx="2334611" cy="6726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요청 쓰레드 생성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17F89F3-2CD2-43BA-A4DC-B051F8B4030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291201" y="3773215"/>
            <a:ext cx="0" cy="847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FD7DCB-9802-4B11-B5A3-3176E35BE710}"/>
              </a:ext>
            </a:extLst>
          </p:cNvPr>
          <p:cNvSpPr/>
          <p:nvPr/>
        </p:nvSpPr>
        <p:spPr>
          <a:xfrm>
            <a:off x="4393595" y="3429000"/>
            <a:ext cx="2438399" cy="67266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 </a:t>
            </a:r>
            <a:r>
              <a:rPr lang="en-US" altLang="ko-KR" dirty="0"/>
              <a:t>UI </a:t>
            </a:r>
            <a:r>
              <a:rPr lang="ko-KR" altLang="en-US" dirty="0"/>
              <a:t>요청 처리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16473F-46D0-4EF7-8747-B9637320A6A4}"/>
              </a:ext>
            </a:extLst>
          </p:cNvPr>
          <p:cNvSpPr/>
          <p:nvPr/>
        </p:nvSpPr>
        <p:spPr>
          <a:xfrm>
            <a:off x="8915401" y="3428998"/>
            <a:ext cx="2438399" cy="67266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 </a:t>
            </a:r>
            <a:r>
              <a:rPr lang="en-US" altLang="ko-KR" dirty="0"/>
              <a:t>UI </a:t>
            </a:r>
            <a:r>
              <a:rPr lang="ko-KR" altLang="en-US" dirty="0"/>
              <a:t>요청 처리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140E10-34E2-4678-B7A1-7062E38D84F4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6831994" y="3765329"/>
            <a:ext cx="208340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945563F-E73B-449A-9EF7-840D1E04BE1D}"/>
              </a:ext>
            </a:extLst>
          </p:cNvPr>
          <p:cNvCxnSpPr>
            <a:cxnSpLocks/>
          </p:cNvCxnSpPr>
          <p:nvPr/>
        </p:nvCxnSpPr>
        <p:spPr>
          <a:xfrm>
            <a:off x="7807465" y="3765328"/>
            <a:ext cx="5544" cy="869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E4F03-C2C0-4F15-A0EC-740E9B627A84}"/>
              </a:ext>
            </a:extLst>
          </p:cNvPr>
          <p:cNvSpPr/>
          <p:nvPr/>
        </p:nvSpPr>
        <p:spPr>
          <a:xfrm>
            <a:off x="6640160" y="4634815"/>
            <a:ext cx="2334611" cy="6726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요청 쓰레드 생성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AC88ACB-4BD5-443D-AA7D-AAF0057D2A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33215" y="2602878"/>
            <a:ext cx="883143" cy="626502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329346-47BD-4848-B237-43147A50F36E}"/>
              </a:ext>
            </a:extLst>
          </p:cNvPr>
          <p:cNvSpPr/>
          <p:nvPr/>
        </p:nvSpPr>
        <p:spPr>
          <a:xfrm>
            <a:off x="9607300" y="5840632"/>
            <a:ext cx="2323689" cy="6726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업데이트 요청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A88AFAF-7A70-4733-84CE-2BA94B56B0EE}"/>
              </a:ext>
            </a:extLst>
          </p:cNvPr>
          <p:cNvCxnSpPr/>
          <p:nvPr/>
        </p:nvCxnSpPr>
        <p:spPr>
          <a:xfrm flipV="1">
            <a:off x="11348257" y="3765326"/>
            <a:ext cx="208340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7B52C72F-6BCC-475A-A083-2FD87FD98972}"/>
              </a:ext>
            </a:extLst>
          </p:cNvPr>
          <p:cNvCxnSpPr>
            <a:cxnSpLocks/>
            <a:stCxn id="30" idx="0"/>
          </p:cNvCxnSpPr>
          <p:nvPr/>
        </p:nvCxnSpPr>
        <p:spPr>
          <a:xfrm rot="16200000" flipV="1">
            <a:off x="8705922" y="3777409"/>
            <a:ext cx="2067417" cy="2059030"/>
          </a:xfrm>
          <a:prstGeom prst="bentConnector3">
            <a:avLst>
              <a:gd name="adj1" fmla="val 69319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3B1C9A1-BACC-447A-940C-D2665FDBD2D1}"/>
              </a:ext>
            </a:extLst>
          </p:cNvPr>
          <p:cNvCxnSpPr>
            <a:stCxn id="22" idx="2"/>
          </p:cNvCxnSpPr>
          <p:nvPr/>
        </p:nvCxnSpPr>
        <p:spPr>
          <a:xfrm flipH="1">
            <a:off x="7807465" y="5307477"/>
            <a:ext cx="1" cy="17449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88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2" grpId="0" animBg="1"/>
      <p:bldP spid="13" grpId="0" animBg="1"/>
      <p:bldP spid="22" grpId="0" animBg="1"/>
      <p:bldP spid="3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</TotalTime>
  <Words>1042</Words>
  <Application>Microsoft Office PowerPoint</Application>
  <PresentationFormat>와이드스크린</PresentationFormat>
  <Paragraphs>214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돋움체</vt:lpstr>
      <vt:lpstr>맑은 고딕</vt:lpstr>
      <vt:lpstr>Arial</vt:lpstr>
      <vt:lpstr>Bitstream Vera Sans Mono</vt:lpstr>
      <vt:lpstr>Cambria Math</vt:lpstr>
      <vt:lpstr>Office 테마</vt:lpstr>
      <vt:lpstr>멀티스레딩 프로그래밍</vt:lpstr>
      <vt:lpstr>PowerPoint 프레젠테이션</vt:lpstr>
      <vt:lpstr>쓰레드</vt:lpstr>
      <vt:lpstr>std::thread</vt:lpstr>
      <vt:lpstr>std::thread</vt:lpstr>
      <vt:lpstr>Shared Resource</vt:lpstr>
      <vt:lpstr>Shared Resource</vt:lpstr>
      <vt:lpstr>std::mutex</vt:lpstr>
      <vt:lpstr>비동기(Asynchronous)</vt:lpstr>
      <vt:lpstr>std::future</vt:lpstr>
      <vt:lpstr>std::async</vt:lpstr>
      <vt:lpstr>Practice 1. 배열 정렬</vt:lpstr>
      <vt:lpstr>시간 측정</vt:lpstr>
      <vt:lpstr>참고</vt:lpstr>
      <vt:lpstr>Practice 2. 200,000!</vt:lpstr>
      <vt:lpstr>BigInteger의 구현</vt:lpstr>
      <vt:lpstr>곱셈 연산 구현</vt:lpstr>
      <vt:lpstr>곱셈 연산 복잡도</vt:lpstr>
      <vt:lpstr>Divide and Conquer</vt:lpstr>
      <vt:lpstr>Practice 2</vt:lpstr>
      <vt:lpstr>참고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멀티쓰레딩 프로그래밍</dc:title>
  <dc:creator>정현준</dc:creator>
  <cp:lastModifiedBy>정현준</cp:lastModifiedBy>
  <cp:revision>78</cp:revision>
  <dcterms:created xsi:type="dcterms:W3CDTF">2018-05-14T10:16:34Z</dcterms:created>
  <dcterms:modified xsi:type="dcterms:W3CDTF">2018-05-19T08:41:12Z</dcterms:modified>
</cp:coreProperties>
</file>