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sldIdLst>
    <p:sldId id="256" r:id="rId2"/>
    <p:sldId id="283" r:id="rId3"/>
    <p:sldId id="261" r:id="rId4"/>
    <p:sldId id="262" r:id="rId5"/>
    <p:sldId id="281" r:id="rId6"/>
    <p:sldId id="278" r:id="rId7"/>
    <p:sldId id="263" r:id="rId8"/>
    <p:sldId id="269" r:id="rId9"/>
    <p:sldId id="270" r:id="rId10"/>
    <p:sldId id="280" r:id="rId11"/>
    <p:sldId id="267" r:id="rId12"/>
    <p:sldId id="271" r:id="rId13"/>
    <p:sldId id="279" r:id="rId14"/>
    <p:sldId id="274" r:id="rId15"/>
    <p:sldId id="282" r:id="rId16"/>
    <p:sldId id="275" r:id="rId17"/>
    <p:sldId id="273" r:id="rId18"/>
    <p:sldId id="276" r:id="rId19"/>
    <p:sldId id="258" r:id="rId20"/>
    <p:sldId id="277" r:id="rId21"/>
    <p:sldId id="260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035" autoAdjust="0"/>
  </p:normalViewPr>
  <p:slideViewPr>
    <p:cSldViewPr snapToGrid="0">
      <p:cViewPr>
        <p:scale>
          <a:sx n="78" d="100"/>
          <a:sy n="78" d="100"/>
        </p:scale>
        <p:origin x="180" y="-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lls\Downloads\Book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03531678793313"/>
          <c:y val="0.10792307692307693"/>
          <c:w val="0.82963978869729893"/>
          <c:h val="0.8454146981627296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Book1!$C$1</c:f>
              <c:strCache>
                <c:ptCount val="1"/>
                <c:pt idx="0">
                  <c:v>growth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Book1!$A$2:$B$12</c:f>
              <c:multiLvlStrCache>
                <c:ptCount val="11"/>
                <c:lvl>
                  <c:pt idx="0">
                    <c:v>2018</c:v>
                  </c:pt>
                  <c:pt idx="1">
                    <c:v>2019</c:v>
                  </c:pt>
                  <c:pt idx="2">
                    <c:v>2021</c:v>
                  </c:pt>
                  <c:pt idx="3">
                    <c:v>2021</c:v>
                  </c:pt>
                  <c:pt idx="4">
                    <c:v>2019</c:v>
                  </c:pt>
                  <c:pt idx="5">
                    <c:v>2021</c:v>
                  </c:pt>
                  <c:pt idx="6">
                    <c:v>2021</c:v>
                  </c:pt>
                  <c:pt idx="7">
                    <c:v>2018</c:v>
                  </c:pt>
                  <c:pt idx="8">
                    <c:v>2019</c:v>
                  </c:pt>
                  <c:pt idx="9">
                    <c:v>2019</c:v>
                  </c:pt>
                  <c:pt idx="10">
                    <c:v>2019</c:v>
                  </c:pt>
                </c:lvl>
                <c:lvl>
                  <c:pt idx="0">
                    <c:v>Consumer Discretionary</c:v>
                  </c:pt>
                  <c:pt idx="1">
                    <c:v>Health Care</c:v>
                  </c:pt>
                  <c:pt idx="2">
                    <c:v>Industrials</c:v>
                  </c:pt>
                  <c:pt idx="3">
                    <c:v>Materials</c:v>
                  </c:pt>
                  <c:pt idx="4">
                    <c:v>Real Estate</c:v>
                  </c:pt>
                  <c:pt idx="5">
                    <c:v>Energy</c:v>
                  </c:pt>
                  <c:pt idx="6">
                    <c:v>Financials</c:v>
                  </c:pt>
                  <c:pt idx="7">
                    <c:v>Information Technology</c:v>
                  </c:pt>
                  <c:pt idx="8">
                    <c:v>Utilities</c:v>
                  </c:pt>
                  <c:pt idx="9">
                    <c:v>Consumer Staples</c:v>
                  </c:pt>
                  <c:pt idx="10">
                    <c:v>Telecommunications Services</c:v>
                  </c:pt>
                </c:lvl>
              </c:multiLvlStrCache>
            </c:multiLvlStrRef>
          </c:cat>
          <c:val>
            <c:numRef>
              <c:f>Book1!$C$2:$C$12</c:f>
              <c:numCache>
                <c:formatCode>General</c:formatCode>
                <c:ptCount val="11"/>
                <c:pt idx="0">
                  <c:v>24.39</c:v>
                </c:pt>
                <c:pt idx="1">
                  <c:v>24.32</c:v>
                </c:pt>
                <c:pt idx="2">
                  <c:v>19.809999999999999</c:v>
                </c:pt>
                <c:pt idx="3">
                  <c:v>19.04</c:v>
                </c:pt>
                <c:pt idx="4">
                  <c:v>18.899999999999999</c:v>
                </c:pt>
                <c:pt idx="5">
                  <c:v>18.64</c:v>
                </c:pt>
                <c:pt idx="6">
                  <c:v>16.329999999999998</c:v>
                </c:pt>
                <c:pt idx="7">
                  <c:v>15.54</c:v>
                </c:pt>
                <c:pt idx="8">
                  <c:v>10.27</c:v>
                </c:pt>
                <c:pt idx="9">
                  <c:v>9.32</c:v>
                </c:pt>
                <c:pt idx="10">
                  <c:v>5.0599999999999996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80685032"/>
        <c:axId val="180679544"/>
      </c:barChart>
      <c:catAx>
        <c:axId val="180685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79544"/>
        <c:crosses val="autoZero"/>
        <c:auto val="1"/>
        <c:lblAlgn val="ctr"/>
        <c:lblOffset val="100"/>
        <c:noMultiLvlLbl val="0"/>
      </c:catAx>
      <c:valAx>
        <c:axId val="180679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850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growth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Sheet1!$A$2:$B$12</c:f>
              <c:multiLvlStrCache>
                <c:ptCount val="11"/>
                <c:lvl>
                  <c:pt idx="0">
                    <c:v>2016</c:v>
                  </c:pt>
                  <c:pt idx="1">
                    <c:v>2021</c:v>
                  </c:pt>
                  <c:pt idx="2">
                    <c:v>2020</c:v>
                  </c:pt>
                  <c:pt idx="3">
                    <c:v>2016</c:v>
                  </c:pt>
                  <c:pt idx="4">
                    <c:v>2018</c:v>
                  </c:pt>
                  <c:pt idx="5">
                    <c:v>2020</c:v>
                  </c:pt>
                  <c:pt idx="6">
                    <c:v>2016</c:v>
                  </c:pt>
                  <c:pt idx="7">
                    <c:v>2016</c:v>
                  </c:pt>
                  <c:pt idx="8">
                    <c:v>2020</c:v>
                  </c:pt>
                  <c:pt idx="9">
                    <c:v>2021</c:v>
                  </c:pt>
                  <c:pt idx="10">
                    <c:v>2020</c:v>
                  </c:pt>
                </c:lvl>
                <c:lvl>
                  <c:pt idx="0">
                    <c:v>Consumer Discretionary</c:v>
                  </c:pt>
                  <c:pt idx="1">
                    <c:v>Health Care</c:v>
                  </c:pt>
                  <c:pt idx="2">
                    <c:v>Industrials</c:v>
                  </c:pt>
                  <c:pt idx="3">
                    <c:v>Materials</c:v>
                  </c:pt>
                  <c:pt idx="4">
                    <c:v>Real Estate</c:v>
                  </c:pt>
                  <c:pt idx="5">
                    <c:v>Energy</c:v>
                  </c:pt>
                  <c:pt idx="6">
                    <c:v>Financials</c:v>
                  </c:pt>
                  <c:pt idx="7">
                    <c:v>Information Technology</c:v>
                  </c:pt>
                  <c:pt idx="8">
                    <c:v>Utilities</c:v>
                  </c:pt>
                  <c:pt idx="9">
                    <c:v>Consumer Staples</c:v>
                  </c:pt>
                  <c:pt idx="10">
                    <c:v>Telecommunications Services</c:v>
                  </c:pt>
                </c:lvl>
              </c:multiLvlStrCache>
            </c:multiLvl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4.8600000000000003</c:v>
                </c:pt>
                <c:pt idx="1">
                  <c:v>2.08</c:v>
                </c:pt>
                <c:pt idx="2">
                  <c:v>-2.64</c:v>
                </c:pt>
                <c:pt idx="3">
                  <c:v>-3.96</c:v>
                </c:pt>
                <c:pt idx="4">
                  <c:v>-4.46</c:v>
                </c:pt>
                <c:pt idx="5">
                  <c:v>-10.1</c:v>
                </c:pt>
                <c:pt idx="6">
                  <c:v>-6.86</c:v>
                </c:pt>
                <c:pt idx="7">
                  <c:v>-2.9</c:v>
                </c:pt>
                <c:pt idx="8">
                  <c:v>-6.47</c:v>
                </c:pt>
                <c:pt idx="9">
                  <c:v>3.19</c:v>
                </c:pt>
                <c:pt idx="10">
                  <c:v>-2.2999999999999998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0685424"/>
        <c:axId val="180686208"/>
      </c:barChart>
      <c:catAx>
        <c:axId val="18068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86208"/>
        <c:crosses val="autoZero"/>
        <c:auto val="1"/>
        <c:lblAlgn val="ctr"/>
        <c:lblOffset val="100"/>
        <c:noMultiLvlLbl val="0"/>
      </c:catAx>
      <c:valAx>
        <c:axId val="18068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8542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18CC9-67EB-40E3-8951-994FE734CFA6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87E47-4BB7-4872-ADC4-6C8D821B7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5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87E47-4BB7-4872-ADC4-6C8D821B798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78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7052755-2BC2-42A8-96A1-07AB7C62221D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EA982BD-658E-40A0-9BB5-295C6741BC8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0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755-2BC2-42A8-96A1-07AB7C62221D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2BD-658E-40A0-9BB5-295C6741B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00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755-2BC2-42A8-96A1-07AB7C62221D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2BD-658E-40A0-9BB5-295C6741BC8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54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755-2BC2-42A8-96A1-07AB7C62221D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2BD-658E-40A0-9BB5-295C6741BC8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48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755-2BC2-42A8-96A1-07AB7C62221D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2BD-658E-40A0-9BB5-295C6741B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458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755-2BC2-42A8-96A1-07AB7C62221D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2BD-658E-40A0-9BB5-295C6741BC8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5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755-2BC2-42A8-96A1-07AB7C62221D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2BD-658E-40A0-9BB5-295C6741BC8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410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755-2BC2-42A8-96A1-07AB7C62221D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2BD-658E-40A0-9BB5-295C6741BC8E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755-2BC2-42A8-96A1-07AB7C62221D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2BD-658E-40A0-9BB5-295C6741BC8E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91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755-2BC2-42A8-96A1-07AB7C62221D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2BD-658E-40A0-9BB5-295C6741B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20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755-2BC2-42A8-96A1-07AB7C62221D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2BD-658E-40A0-9BB5-295C6741BC8E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8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755-2BC2-42A8-96A1-07AB7C62221D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2BD-658E-40A0-9BB5-295C6741B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84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755-2BC2-42A8-96A1-07AB7C62221D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2BD-658E-40A0-9BB5-295C6741BC8E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72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755-2BC2-42A8-96A1-07AB7C62221D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2BD-658E-40A0-9BB5-295C6741BC8E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42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755-2BC2-42A8-96A1-07AB7C62221D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2BD-658E-40A0-9BB5-295C6741B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05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755-2BC2-42A8-96A1-07AB7C62221D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2BD-658E-40A0-9BB5-295C6741BC8E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5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755-2BC2-42A8-96A1-07AB7C62221D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82BD-658E-40A0-9BB5-295C6741B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49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052755-2BC2-42A8-96A1-07AB7C62221D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A982BD-658E-40A0-9BB5-295C6741B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87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66336" y="2146851"/>
            <a:ext cx="7264843" cy="1108669"/>
          </a:xfrm>
        </p:spPr>
        <p:txBody>
          <a:bodyPr/>
          <a:lstStyle/>
          <a:p>
            <a:r>
              <a:rPr lang="en-GB" b="1" dirty="0" smtClean="0"/>
              <a:t>Stock Market Analysis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35336" y="3676059"/>
            <a:ext cx="3939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Rolls </a:t>
            </a:r>
            <a:r>
              <a:rPr lang="en-GB" sz="2000" b="1" dirty="0" smtClean="0"/>
              <a:t>John</a:t>
            </a:r>
          </a:p>
          <a:p>
            <a:pPr algn="ctr"/>
            <a:r>
              <a:rPr lang="en-GB" sz="2000" b="1" dirty="0" smtClean="0"/>
              <a:t>Company : ITC</a:t>
            </a:r>
          </a:p>
          <a:p>
            <a:pPr algn="ctr"/>
            <a:r>
              <a:rPr lang="en-GB" sz="2000" b="1" dirty="0" smtClean="0"/>
              <a:t>Designation : Data Engineer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8212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54" y="1433772"/>
            <a:ext cx="8859723" cy="21849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54" y="3754900"/>
            <a:ext cx="9053186" cy="20914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90661" y="904002"/>
            <a:ext cx="46342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Input Json files for data streaming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93307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68770"/>
          </a:xfrm>
        </p:spPr>
        <p:txBody>
          <a:bodyPr>
            <a:noAutofit/>
          </a:bodyPr>
          <a:lstStyle/>
          <a:p>
            <a:r>
              <a:rPr lang="en-GB" b="1" dirty="0"/>
              <a:t>Data Processing</a:t>
            </a:r>
          </a:p>
          <a:p>
            <a:pPr lvl="1"/>
            <a:r>
              <a:rPr lang="en-US" sz="2400" dirty="0"/>
              <a:t>Classifying data flow, and acting as the first point of analytic</a:t>
            </a:r>
          </a:p>
          <a:p>
            <a:pPr lvl="1"/>
            <a:r>
              <a:rPr lang="en-GB" sz="2400" dirty="0" smtClean="0"/>
              <a:t>Using </a:t>
            </a:r>
            <a:r>
              <a:rPr lang="en-GB" sz="2400" dirty="0" err="1" smtClean="0"/>
              <a:t>scala</a:t>
            </a:r>
            <a:r>
              <a:rPr lang="en-GB" sz="2400" dirty="0" smtClean="0"/>
              <a:t> language with spark</a:t>
            </a:r>
            <a:endParaRPr lang="en-GB" sz="2400" dirty="0" smtClean="0"/>
          </a:p>
          <a:p>
            <a:r>
              <a:rPr lang="en-GB" b="1" dirty="0" smtClean="0"/>
              <a:t>Data Query</a:t>
            </a:r>
          </a:p>
          <a:p>
            <a:pPr lvl="1"/>
            <a:r>
              <a:rPr lang="en-GB" sz="2400" dirty="0"/>
              <a:t>Using </a:t>
            </a:r>
            <a:r>
              <a:rPr lang="en-GB" sz="2400" b="1" dirty="0"/>
              <a:t>Spark SQL</a:t>
            </a:r>
            <a:r>
              <a:rPr lang="en-GB" sz="2400" dirty="0"/>
              <a:t> for analytics query </a:t>
            </a:r>
            <a:r>
              <a:rPr lang="en-GB" sz="2400" dirty="0" smtClean="0"/>
              <a:t>transformations</a:t>
            </a:r>
            <a:endParaRPr lang="en-GB" sz="2400" dirty="0" smtClean="0"/>
          </a:p>
          <a:p>
            <a:r>
              <a:rPr lang="en-GB" b="1" dirty="0"/>
              <a:t>Data Storage</a:t>
            </a:r>
            <a:endParaRPr lang="en-GB" dirty="0"/>
          </a:p>
          <a:p>
            <a:pPr lvl="1"/>
            <a:r>
              <a:rPr lang="en-GB" sz="2400" dirty="0"/>
              <a:t>Using HDFS  and </a:t>
            </a:r>
            <a:r>
              <a:rPr lang="en-GB" sz="2400" dirty="0" smtClean="0"/>
              <a:t>Hive table</a:t>
            </a:r>
            <a:endParaRPr lang="en-GB" sz="2400" b="1" dirty="0"/>
          </a:p>
          <a:p>
            <a:endParaRPr lang="en-GB" b="1" dirty="0" smtClean="0"/>
          </a:p>
          <a:p>
            <a:pPr marL="457200" lvl="1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885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51" y="723761"/>
            <a:ext cx="9677897" cy="54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3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Data Visualization</a:t>
            </a:r>
          </a:p>
          <a:p>
            <a:pPr lvl="1"/>
            <a:r>
              <a:rPr lang="en-US" sz="2400" dirty="0"/>
              <a:t>This layer is dedicated to the visualization of large amounts of data</a:t>
            </a:r>
          </a:p>
          <a:p>
            <a:pPr lvl="1"/>
            <a:r>
              <a:rPr lang="en-GB" sz="2400" dirty="0"/>
              <a:t>Vegas is used for visualizing the data</a:t>
            </a:r>
            <a:endParaRPr lang="en-GB" sz="2400" b="1" dirty="0"/>
          </a:p>
          <a:p>
            <a:r>
              <a:rPr lang="en-GB" b="1" dirty="0"/>
              <a:t>Deployment</a:t>
            </a:r>
          </a:p>
          <a:p>
            <a:pPr lvl="1"/>
            <a:r>
              <a:rPr lang="en-GB" sz="2400" dirty="0" err="1"/>
              <a:t>Github</a:t>
            </a:r>
            <a:r>
              <a:rPr lang="en-GB" sz="2400" dirty="0"/>
              <a:t> and Jenkins</a:t>
            </a:r>
          </a:p>
          <a:p>
            <a:pPr lvl="1"/>
            <a:r>
              <a:rPr lang="en-US" sz="2400" dirty="0"/>
              <a:t>create workflows that automatically build, test, publish, release, and deploy code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52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Findings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Top 10 companies are good for investing</a:t>
            </a:r>
          </a:p>
          <a:p>
            <a:r>
              <a:rPr lang="en-GB" dirty="0"/>
              <a:t>Worst </a:t>
            </a:r>
            <a:r>
              <a:rPr lang="en-GB" dirty="0" smtClean="0"/>
              <a:t>year and growth rate of each sector</a:t>
            </a:r>
          </a:p>
          <a:p>
            <a:r>
              <a:rPr lang="en-GB" dirty="0" smtClean="0"/>
              <a:t>Best Performance year </a:t>
            </a:r>
            <a:r>
              <a:rPr lang="en-GB" dirty="0"/>
              <a:t>and growth rate of each </a:t>
            </a:r>
            <a:r>
              <a:rPr lang="en-GB" dirty="0" smtClean="0"/>
              <a:t>sector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2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14900" y="2930978"/>
            <a:ext cx="2098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/>
              <a:t>Results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12738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740" y="2007714"/>
            <a:ext cx="7607030" cy="416361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295402" y="982133"/>
            <a:ext cx="9601196" cy="62623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smtClean="0"/>
              <a:t>Top 10 companies good for investment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69599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Top 10 companies good for investment</a:t>
            </a:r>
            <a:endParaRPr lang="en-GB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634" y="2656000"/>
            <a:ext cx="6536987" cy="3412124"/>
          </a:xfrm>
        </p:spPr>
      </p:pic>
    </p:spTree>
    <p:extLst>
      <p:ext uri="{BB962C8B-B14F-4D97-AF65-F5344CB8AC3E}">
        <p14:creationId xmlns:p14="http://schemas.microsoft.com/office/powerpoint/2010/main" val="41750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18" y="1771302"/>
            <a:ext cx="7929719" cy="409065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004457" y="977447"/>
            <a:ext cx="6482443" cy="68806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b="1" smtClean="0"/>
              <a:t>Best performance year for each sector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501311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37320" cy="1325563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 smtClean="0"/>
              <a:t>Best performance year for </a:t>
            </a:r>
            <a:r>
              <a:rPr lang="en-GB" sz="2800" b="1" dirty="0"/>
              <a:t>e</a:t>
            </a:r>
            <a:r>
              <a:rPr lang="en-GB" sz="2800" b="1" dirty="0" smtClean="0"/>
              <a:t>ach sector</a:t>
            </a:r>
            <a:endParaRPr lang="en-GB" sz="28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856058"/>
              </p:ext>
            </p:extLst>
          </p:nvPr>
        </p:nvGraphicFramePr>
        <p:xfrm>
          <a:off x="838200" y="1494845"/>
          <a:ext cx="10515600" cy="468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73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Business Value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Pipeline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Findings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63195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943" y="2164403"/>
            <a:ext cx="7655533" cy="394248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42410" y="1276048"/>
            <a:ext cx="8583074" cy="56091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b="1" smtClean="0"/>
              <a:t>Worst performance of the year with each sector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664055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09954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 smtClean="0"/>
              <a:t>Worst performance of the year with each sector</a:t>
            </a:r>
            <a:endParaRPr lang="en-GB" sz="2800" b="1" dirty="0"/>
          </a:p>
        </p:txBody>
      </p:sp>
      <p:graphicFrame>
        <p:nvGraphicFramePr>
          <p:cNvPr id="27" name="Content Placeholder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59740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316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Future </a:t>
            </a:r>
            <a:r>
              <a:rPr lang="en-GB" b="1" dirty="0" smtClean="0"/>
              <a:t>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Analyse more trading factors</a:t>
            </a:r>
            <a:r>
              <a:rPr lang="en-GB" dirty="0" smtClean="0"/>
              <a:t>.</a:t>
            </a:r>
          </a:p>
          <a:p>
            <a:r>
              <a:rPr lang="en-GB" dirty="0"/>
              <a:t>D</a:t>
            </a:r>
            <a:r>
              <a:rPr lang="en-GB" dirty="0" smtClean="0"/>
              <a:t>ata streaming from </a:t>
            </a:r>
            <a:r>
              <a:rPr lang="en-GB" dirty="0" err="1" smtClean="0"/>
              <a:t>api’s</a:t>
            </a:r>
            <a:r>
              <a:rPr lang="en-GB" dirty="0" smtClean="0"/>
              <a:t> using </a:t>
            </a:r>
            <a:r>
              <a:rPr lang="en-GB" dirty="0" err="1" smtClean="0"/>
              <a:t>kafka</a:t>
            </a:r>
            <a:r>
              <a:rPr lang="en-GB" dirty="0" smtClean="0"/>
              <a:t> in </a:t>
            </a:r>
            <a:r>
              <a:rPr lang="en-GB" dirty="0" err="1"/>
              <a:t>r</a:t>
            </a:r>
            <a:r>
              <a:rPr lang="en-GB" dirty="0" err="1" smtClean="0"/>
              <a:t>ealtime</a:t>
            </a:r>
            <a:endParaRPr lang="en-GB" dirty="0" smtClean="0"/>
          </a:p>
          <a:p>
            <a:r>
              <a:rPr lang="en-GB" dirty="0" smtClean="0"/>
              <a:t>Implement in </a:t>
            </a:r>
            <a:r>
              <a:rPr lang="en-GB" dirty="0" smtClean="0"/>
              <a:t>new technologies </a:t>
            </a:r>
            <a:r>
              <a:rPr lang="en-GB" dirty="0" smtClean="0"/>
              <a:t>i.e., </a:t>
            </a:r>
            <a:r>
              <a:rPr lang="en-GB" dirty="0" err="1" smtClean="0"/>
              <a:t>Hbase</a:t>
            </a:r>
            <a:r>
              <a:rPr lang="en-GB" dirty="0" smtClean="0"/>
              <a:t>, data extraction tools </a:t>
            </a:r>
            <a:r>
              <a:rPr lang="en-GB" dirty="0" err="1" smtClean="0"/>
              <a:t>etc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5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0918" y="3207925"/>
            <a:ext cx="4412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/>
              <a:t>THANK YOU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837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817" y="2541031"/>
            <a:ext cx="9601196" cy="3549670"/>
          </a:xfrm>
        </p:spPr>
        <p:txBody>
          <a:bodyPr>
            <a:noAutofit/>
          </a:bodyPr>
          <a:lstStyle/>
          <a:p>
            <a:r>
              <a:rPr lang="en-GB" dirty="0" smtClean="0"/>
              <a:t>What is Stock Market?</a:t>
            </a:r>
          </a:p>
          <a:p>
            <a:pPr lvl="1"/>
            <a:r>
              <a:rPr lang="en-US" sz="2400" dirty="0"/>
              <a:t>Investors buy and sell shares of companies</a:t>
            </a:r>
            <a:endParaRPr lang="en-GB" sz="2400" dirty="0"/>
          </a:p>
          <a:p>
            <a:pPr lvl="1"/>
            <a:r>
              <a:rPr lang="en-US" sz="2400" dirty="0"/>
              <a:t>Marketplaces where securities like stocks and bonds are bought and </a:t>
            </a:r>
            <a:r>
              <a:rPr lang="en-US" sz="2400" dirty="0" smtClean="0"/>
              <a:t>sold</a:t>
            </a:r>
            <a:endParaRPr lang="en-GB" sz="2400" dirty="0" smtClean="0"/>
          </a:p>
          <a:p>
            <a:r>
              <a:rPr lang="en-GB" dirty="0" smtClean="0"/>
              <a:t>How the Stock Market works?</a:t>
            </a:r>
          </a:p>
          <a:p>
            <a:pPr lvl="1"/>
            <a:r>
              <a:rPr lang="en-US" sz="2400" dirty="0"/>
              <a:t>A company divides itself into several shares and sells some of those shares to the public at a price per </a:t>
            </a:r>
            <a:r>
              <a:rPr lang="en-US" sz="2400" dirty="0" smtClean="0"/>
              <a:t>share</a:t>
            </a:r>
          </a:p>
          <a:p>
            <a:pPr lvl="1"/>
            <a:r>
              <a:rPr lang="en-US" sz="2400" dirty="0" smtClean="0"/>
              <a:t>It helps </a:t>
            </a:r>
            <a:r>
              <a:rPr lang="en-US" sz="2400" dirty="0"/>
              <a:t>companies </a:t>
            </a:r>
            <a:r>
              <a:rPr lang="en-US" sz="2400" dirty="0" smtClean="0"/>
              <a:t>to raise </a:t>
            </a:r>
            <a:r>
              <a:rPr lang="en-US" sz="2400" dirty="0"/>
              <a:t>necessary capital from investors.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8600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Business Value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600" dirty="0" smtClean="0"/>
          </a:p>
          <a:p>
            <a:r>
              <a:rPr lang="en-GB" sz="2600" dirty="0" smtClean="0"/>
              <a:t>Understanding the Market values</a:t>
            </a:r>
          </a:p>
          <a:p>
            <a:r>
              <a:rPr lang="en-GB" sz="2600" dirty="0" smtClean="0"/>
              <a:t>Dynamic nature of Market values</a:t>
            </a:r>
          </a:p>
          <a:p>
            <a:r>
              <a:rPr lang="en-GB" sz="2600" dirty="0" smtClean="0"/>
              <a:t>Understand the growth rate of a company</a:t>
            </a:r>
          </a:p>
          <a:p>
            <a:r>
              <a:rPr lang="en-GB" sz="2600" dirty="0" smtClean="0"/>
              <a:t>Help investors to take right decisions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8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Problem Statement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required data from source-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aggregation that prepares it for analysis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and transformed data is loaded into the end target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1036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93" y="4910341"/>
            <a:ext cx="698686" cy="8741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63" y="2827054"/>
            <a:ext cx="2002007" cy="1170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115" y="4801866"/>
            <a:ext cx="623680" cy="7803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093" y="1430240"/>
            <a:ext cx="1359673" cy="855742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2" idx="3"/>
          </p:cNvCxnSpPr>
          <p:nvPr/>
        </p:nvCxnSpPr>
        <p:spPr>
          <a:xfrm>
            <a:off x="2630455" y="2144967"/>
            <a:ext cx="1335989" cy="81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7" idx="2"/>
          </p:cNvCxnSpPr>
          <p:nvPr/>
        </p:nvCxnSpPr>
        <p:spPr>
          <a:xfrm flipV="1">
            <a:off x="2946368" y="3997954"/>
            <a:ext cx="1742699" cy="77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6" idx="2"/>
          </p:cNvCxnSpPr>
          <p:nvPr/>
        </p:nvCxnSpPr>
        <p:spPr>
          <a:xfrm flipV="1">
            <a:off x="5690070" y="2326541"/>
            <a:ext cx="1519294" cy="7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</p:cNvCxnSpPr>
          <p:nvPr/>
        </p:nvCxnSpPr>
        <p:spPr>
          <a:xfrm>
            <a:off x="5690070" y="3412504"/>
            <a:ext cx="1150796" cy="83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29490" y="1468223"/>
            <a:ext cx="1408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Data </a:t>
            </a:r>
            <a:r>
              <a:rPr lang="en-GB" sz="1200" b="1" dirty="0" smtClean="0"/>
              <a:t>Visualization</a:t>
            </a:r>
            <a:endParaRPr lang="en-GB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53093" y="5815179"/>
            <a:ext cx="2283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Raw data from </a:t>
            </a:r>
            <a:r>
              <a:rPr lang="en-GB" sz="1400" b="1" dirty="0" err="1" smtClean="0"/>
              <a:t>hdfs</a:t>
            </a:r>
            <a:r>
              <a:rPr lang="en-GB" sz="1400" b="1" dirty="0" smtClean="0"/>
              <a:t> storage</a:t>
            </a:r>
            <a:endParaRPr lang="en-GB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490526" y="3902547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Data Extraction</a:t>
            </a:r>
            <a:endParaRPr lang="en-GB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295372" y="5528872"/>
            <a:ext cx="3196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Curated data to </a:t>
            </a:r>
            <a:r>
              <a:rPr lang="en-GB" sz="1400" b="1" dirty="0" err="1" smtClean="0"/>
              <a:t>hadoop</a:t>
            </a:r>
            <a:r>
              <a:rPr lang="en-GB" sz="1400" b="1" dirty="0" smtClean="0"/>
              <a:t> cluster </a:t>
            </a:r>
            <a:r>
              <a:rPr lang="en-GB" sz="1400" b="1" dirty="0" smtClean="0"/>
              <a:t> and Hive</a:t>
            </a:r>
            <a:endParaRPr lang="en-GB" sz="1400" b="1" dirty="0" smtClean="0"/>
          </a:p>
          <a:p>
            <a:r>
              <a:rPr lang="en-GB" sz="1400" b="1" dirty="0" smtClean="0"/>
              <a:t>(Data Warehouse)</a:t>
            </a:r>
            <a:endParaRPr lang="en-GB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62553" y="2568077"/>
            <a:ext cx="1590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Data Streaming</a:t>
            </a:r>
            <a:endParaRPr lang="en-GB" sz="14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877" y="1404064"/>
            <a:ext cx="1024974" cy="922477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16" idx="3"/>
            <a:endCxn id="13" idx="1"/>
          </p:cNvCxnSpPr>
          <p:nvPr/>
        </p:nvCxnSpPr>
        <p:spPr>
          <a:xfrm flipV="1">
            <a:off x="7721851" y="1858111"/>
            <a:ext cx="773242" cy="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28" y="1697376"/>
            <a:ext cx="1210427" cy="8951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79" y="4274937"/>
            <a:ext cx="994589" cy="9945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27" y="1789997"/>
            <a:ext cx="1611403" cy="737217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14" idx="2"/>
          </p:cNvCxnSpPr>
          <p:nvPr/>
        </p:nvCxnSpPr>
        <p:spPr>
          <a:xfrm>
            <a:off x="4606329" y="2527214"/>
            <a:ext cx="0" cy="50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740" y="3760201"/>
            <a:ext cx="1019048" cy="101904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667" y="886852"/>
            <a:ext cx="1279771" cy="7198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605" y="2637976"/>
            <a:ext cx="1344239" cy="817281"/>
          </a:xfrm>
          <a:prstGeom prst="rect">
            <a:avLst/>
          </a:prstGeom>
        </p:spPr>
      </p:pic>
      <p:cxnSp>
        <p:nvCxnSpPr>
          <p:cNvPr id="45" name="Straight Arrow Connector 44"/>
          <p:cNvCxnSpPr>
            <a:stCxn id="40" idx="2"/>
          </p:cNvCxnSpPr>
          <p:nvPr/>
        </p:nvCxnSpPr>
        <p:spPr>
          <a:xfrm flipH="1">
            <a:off x="10656552" y="1606723"/>
            <a:ext cx="1" cy="92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003228" y="4239518"/>
            <a:ext cx="145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Start Process</a:t>
            </a:r>
            <a:endParaRPr lang="en-GB" b="1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21" y="1273934"/>
            <a:ext cx="608963" cy="608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1716" y="692925"/>
            <a:ext cx="260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Pipeline</a:t>
            </a:r>
            <a:endParaRPr lang="en-GB" sz="28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46" y="1291355"/>
            <a:ext cx="821320" cy="36289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541472" y="3070921"/>
            <a:ext cx="1175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Data </a:t>
            </a:r>
            <a:r>
              <a:rPr lang="en-GB" sz="1400" b="1" dirty="0" smtClean="0"/>
              <a:t>Storage</a:t>
            </a:r>
            <a:endParaRPr lang="en-GB" sz="14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7429490" y="3267618"/>
            <a:ext cx="2657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023795" y="2806380"/>
            <a:ext cx="1350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Custer creation</a:t>
            </a:r>
            <a:endParaRPr lang="en-GB" sz="1400" b="1" dirty="0"/>
          </a:p>
        </p:txBody>
      </p:sp>
      <p:cxnSp>
        <p:nvCxnSpPr>
          <p:cNvPr id="56" name="Straight Arrow Connector 55"/>
          <p:cNvCxnSpPr>
            <a:stCxn id="48" idx="0"/>
          </p:cNvCxnSpPr>
          <p:nvPr/>
        </p:nvCxnSpPr>
        <p:spPr>
          <a:xfrm flipH="1" flipV="1">
            <a:off x="10732113" y="3575395"/>
            <a:ext cx="1" cy="66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961" y="1159875"/>
            <a:ext cx="841935" cy="2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Methodology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761" y="2557020"/>
            <a:ext cx="9910863" cy="3677055"/>
          </a:xfrm>
        </p:spPr>
        <p:txBody>
          <a:bodyPr>
            <a:normAutofit fontScale="92500" lnSpcReduction="10000"/>
          </a:bodyPr>
          <a:lstStyle/>
          <a:p>
            <a:r>
              <a:rPr lang="en-GB" sz="2600" b="1" dirty="0" smtClean="0"/>
              <a:t>Data Ingestion &amp; </a:t>
            </a:r>
            <a:r>
              <a:rPr lang="en-GB" sz="2600" b="1" dirty="0" smtClean="0"/>
              <a:t>Data Collection</a:t>
            </a:r>
            <a:endParaRPr lang="en-GB" sz="2600" b="1" dirty="0" smtClean="0"/>
          </a:p>
          <a:p>
            <a:pPr lvl="1" algn="just"/>
            <a:r>
              <a:rPr lang="en-US" sz="2600" dirty="0" smtClean="0"/>
              <a:t>Prioritizing </a:t>
            </a:r>
            <a:r>
              <a:rPr lang="en-US" sz="2600" dirty="0"/>
              <a:t>data sources, validating individual files, and routing data streams to the correct </a:t>
            </a:r>
            <a:r>
              <a:rPr lang="en-US" sz="2600" dirty="0" smtClean="0"/>
              <a:t>destination</a:t>
            </a:r>
          </a:p>
          <a:p>
            <a:pPr lvl="1" algn="just"/>
            <a:r>
              <a:rPr lang="en-US" sz="2600" dirty="0" smtClean="0"/>
              <a:t>Collect data from </a:t>
            </a:r>
            <a:r>
              <a:rPr lang="en-US" sz="2600" dirty="0" err="1" smtClean="0"/>
              <a:t>datahub</a:t>
            </a:r>
            <a:endParaRPr lang="en-US" sz="2600" dirty="0"/>
          </a:p>
          <a:p>
            <a:pPr lvl="1" algn="just"/>
            <a:r>
              <a:rPr lang="en-US" sz="2600" dirty="0"/>
              <a:t>Store </a:t>
            </a:r>
            <a:r>
              <a:rPr lang="en-US" sz="2600" dirty="0" err="1"/>
              <a:t>csv</a:t>
            </a:r>
            <a:r>
              <a:rPr lang="en-US" sz="2600" dirty="0"/>
              <a:t> file(company details and trading details of the company</a:t>
            </a:r>
            <a:r>
              <a:rPr lang="en-US" sz="2600" dirty="0" smtClean="0"/>
              <a:t>) stored </a:t>
            </a:r>
            <a:r>
              <a:rPr lang="en-US" sz="2600" dirty="0"/>
              <a:t>in </a:t>
            </a:r>
            <a:r>
              <a:rPr lang="en-US" sz="2600" dirty="0" smtClean="0"/>
              <a:t>the </a:t>
            </a:r>
            <a:r>
              <a:rPr lang="en-US" sz="2600" dirty="0" err="1" smtClean="0"/>
              <a:t>hdfs</a:t>
            </a:r>
            <a:endParaRPr lang="en-US" sz="2600" dirty="0" smtClean="0"/>
          </a:p>
          <a:p>
            <a:pPr lvl="1" algn="just"/>
            <a:r>
              <a:rPr lang="en-US" sz="2600" dirty="0" smtClean="0"/>
              <a:t>Streaming data from </a:t>
            </a:r>
            <a:r>
              <a:rPr lang="en-US" sz="2600" dirty="0" smtClean="0"/>
              <a:t>the directory</a:t>
            </a:r>
          </a:p>
          <a:p>
            <a:pPr lvl="1" algn="just"/>
            <a:r>
              <a:rPr lang="en-US" sz="2600" dirty="0" smtClean="0"/>
              <a:t>Input of the streamed data is </a:t>
            </a:r>
            <a:r>
              <a:rPr lang="en-US" sz="2600" dirty="0" err="1" smtClean="0"/>
              <a:t>json</a:t>
            </a:r>
            <a:r>
              <a:rPr lang="en-US" sz="2600" dirty="0" smtClean="0"/>
              <a:t> files and static data is </a:t>
            </a:r>
            <a:r>
              <a:rPr lang="en-US" sz="2600" dirty="0" err="1" smtClean="0"/>
              <a:t>csv</a:t>
            </a:r>
            <a:r>
              <a:rPr lang="en-US" sz="2600" dirty="0" smtClean="0"/>
              <a:t> files</a:t>
            </a:r>
            <a:endParaRPr lang="en-US" sz="2600" dirty="0" smtClean="0"/>
          </a:p>
          <a:p>
            <a:pPr lvl="1"/>
            <a:endParaRPr lang="en-GB" sz="4200" b="1" dirty="0" smtClean="0"/>
          </a:p>
          <a:p>
            <a:pPr lvl="1"/>
            <a:endParaRPr lang="en-US" dirty="0" smtClean="0"/>
          </a:p>
          <a:p>
            <a:pPr lvl="1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741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58" y="1585608"/>
            <a:ext cx="9601200" cy="42607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64995" y="875489"/>
            <a:ext cx="214981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Input </a:t>
            </a:r>
            <a:r>
              <a:rPr lang="en-GB" sz="2400" b="1" dirty="0" err="1" smtClean="0"/>
              <a:t>csv</a:t>
            </a:r>
            <a:r>
              <a:rPr lang="en-GB" sz="2400" b="1" dirty="0" smtClean="0"/>
              <a:t> files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85471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72" y="1094014"/>
            <a:ext cx="8061772" cy="4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38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5889</TotalTime>
  <Words>404</Words>
  <Application>Microsoft Office PowerPoint</Application>
  <PresentationFormat>Widescreen</PresentationFormat>
  <Paragraphs>83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Garamond</vt:lpstr>
      <vt:lpstr>Times New Roman</vt:lpstr>
      <vt:lpstr>Wingdings</vt:lpstr>
      <vt:lpstr>Organic</vt:lpstr>
      <vt:lpstr>Stock Market Analysis</vt:lpstr>
      <vt:lpstr>Contents</vt:lpstr>
      <vt:lpstr>Introduction</vt:lpstr>
      <vt:lpstr>Business Value</vt:lpstr>
      <vt:lpstr>Problem Statement</vt:lpstr>
      <vt:lpstr>PowerPoint Presentation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</vt:lpstr>
      <vt:lpstr>PowerPoint Presentation</vt:lpstr>
      <vt:lpstr>PowerPoint Presentation</vt:lpstr>
      <vt:lpstr>Top 10 companies good for investment</vt:lpstr>
      <vt:lpstr>PowerPoint Presentation</vt:lpstr>
      <vt:lpstr>Best performance year for each sector</vt:lpstr>
      <vt:lpstr>PowerPoint Presentation</vt:lpstr>
      <vt:lpstr>Worst performance of the year with each sector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60</cp:revision>
  <dcterms:created xsi:type="dcterms:W3CDTF">2023-07-26T22:52:21Z</dcterms:created>
  <dcterms:modified xsi:type="dcterms:W3CDTF">2023-08-04T15:09:15Z</dcterms:modified>
</cp:coreProperties>
</file>