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7" r:id="rId3"/>
    <p:sldId id="266" r:id="rId4"/>
    <p:sldId id="257" r:id="rId5"/>
    <p:sldId id="258" r:id="rId6"/>
    <p:sldId id="269" r:id="rId7"/>
    <p:sldId id="260" r:id="rId8"/>
    <p:sldId id="270" r:id="rId9"/>
    <p:sldId id="259" r:id="rId10"/>
    <p:sldId id="268" r:id="rId11"/>
    <p:sldId id="271" r:id="rId12"/>
    <p:sldId id="27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0" d="100"/>
          <a:sy n="80" d="100"/>
        </p:scale>
        <p:origin x="100"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8/14/2023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8/14/2023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555D449-B875-4B8D-8E66-224D27E54C9A}" type="slidenum">
              <a:rPr lang="en-GB" smtClean="0"/>
              <a:t>2</a:t>
            </a:fld>
            <a:endParaRPr lang="en-GB"/>
          </a:p>
        </p:txBody>
      </p:sp>
    </p:spTree>
    <p:extLst>
      <p:ext uri="{BB962C8B-B14F-4D97-AF65-F5344CB8AC3E}">
        <p14:creationId xmlns:p14="http://schemas.microsoft.com/office/powerpoint/2010/main" val="1374543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9AD163-37CE-4B25-8366-8696E6B9C501}" type="datetime1">
              <a:rPr lang="en-US" smtClean="0"/>
              <a:t>8/15/2023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7781E42A-0EB0-4293-A169-6EB2BCB9FB74}" type="datetime1">
              <a:rPr lang="en-US" smtClean="0"/>
              <a:t>8/15/2023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FD4A731-7A13-4EFB-8150-81AFB7807A1F}" type="datetime1">
              <a:rPr lang="en-US" smtClean="0"/>
              <a:t>8/15/2023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0A2E58F-05D2-4DBB-B7DA-DEE221BBFBD2}" type="datetime1">
              <a:rPr lang="en-US" smtClean="0"/>
              <a:t>8/15/2023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62D1418-01FC-4A1E-8867-C4CB1B609083}" type="datetime1">
              <a:rPr lang="en-US" smtClean="0"/>
              <a:t>8/15/2023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33AB125-D1E2-4B9A-A3A7-1475A6E14960}" type="datetime1">
              <a:rPr lang="en-US" smtClean="0"/>
              <a:t>8/15/2023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9FE3397-60D2-431E-9B16-BA46A33518C7}" type="datetime1">
              <a:rPr lang="en-US" smtClean="0"/>
              <a:t>8/15/2023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1E6EF993-4F48-4B8A-9100-D203D3050966}" type="datetime1">
              <a:rPr lang="en-US" smtClean="0"/>
              <a:t>8/15/2023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3.jp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1772816"/>
            <a:ext cx="4464496" cy="1505172"/>
          </a:xfrm>
        </p:spPr>
        <p:txBody>
          <a:bodyPr>
            <a:normAutofit/>
          </a:bodyPr>
          <a:lstStyle/>
          <a:p>
            <a:pPr algn="ctr"/>
            <a:r>
              <a:rPr lang="en-US" sz="3600" b="1" dirty="0" smtClean="0"/>
              <a:t>Smart Hospitals</a:t>
            </a:r>
            <a:br>
              <a:rPr lang="en-US" sz="3600" b="1" dirty="0" smtClean="0"/>
            </a:br>
            <a:r>
              <a:rPr lang="en-US" sz="3600" b="1" dirty="0" smtClean="0"/>
              <a:t>Analysis</a:t>
            </a:r>
            <a:endParaRPr lang="en-US" sz="3600" b="1" dirty="0"/>
          </a:p>
        </p:txBody>
      </p:sp>
      <p:sp>
        <p:nvSpPr>
          <p:cNvPr id="3" name="Subtitle 2"/>
          <p:cNvSpPr>
            <a:spLocks noGrp="1"/>
          </p:cNvSpPr>
          <p:nvPr>
            <p:ph type="subTitle" idx="1"/>
          </p:nvPr>
        </p:nvSpPr>
        <p:spPr>
          <a:xfrm>
            <a:off x="335360" y="3645024"/>
            <a:ext cx="4098175" cy="1152128"/>
          </a:xfrm>
        </p:spPr>
        <p:txBody>
          <a:bodyPr>
            <a:normAutofit fontScale="85000" lnSpcReduction="20000"/>
          </a:bodyPr>
          <a:lstStyle/>
          <a:p>
            <a:pPr algn="ctr"/>
            <a:r>
              <a:rPr lang="en-GB" b="1" dirty="0"/>
              <a:t>Rolls John</a:t>
            </a:r>
          </a:p>
          <a:p>
            <a:pPr algn="ctr"/>
            <a:r>
              <a:rPr lang="en-GB" b="1" dirty="0"/>
              <a:t>Company : ITC</a:t>
            </a:r>
          </a:p>
          <a:p>
            <a:pPr algn="ctr"/>
            <a:r>
              <a:rPr lang="en-GB" b="1" dirty="0"/>
              <a:t>Designation : Data Engineer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smtClean="0"/>
              <a:t>Results</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969" y="1772816"/>
            <a:ext cx="8992062" cy="4896544"/>
          </a:xfrm>
        </p:spPr>
      </p:pic>
      <p:sp>
        <p:nvSpPr>
          <p:cNvPr id="8" name="Slide Number Placeholder 7"/>
          <p:cNvSpPr>
            <a:spLocks noGrp="1"/>
          </p:cNvSpPr>
          <p:nvPr>
            <p:ph type="sldNum" sz="quarter" idx="12"/>
          </p:nvPr>
        </p:nvSpPr>
        <p:spPr/>
        <p:txBody>
          <a:bodyPr/>
          <a:lstStyle/>
          <a:p>
            <a:fld id="{E31375A4-56A4-47D6-9801-1991572033F7}" type="slidenum">
              <a:rPr lang="en-GB" smtClean="0"/>
              <a:t>10</a:t>
            </a:fld>
            <a:endParaRPr lang="en-GB"/>
          </a:p>
        </p:txBody>
      </p:sp>
    </p:spTree>
    <p:extLst>
      <p:ext uri="{BB962C8B-B14F-4D97-AF65-F5344CB8AC3E}">
        <p14:creationId xmlns:p14="http://schemas.microsoft.com/office/powerpoint/2010/main" val="3213733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488" y="1700808"/>
            <a:ext cx="8568952" cy="4912568"/>
          </a:xfrm>
        </p:spPr>
      </p:pic>
      <p:sp>
        <p:nvSpPr>
          <p:cNvPr id="5" name="Slide Number Placeholder 4"/>
          <p:cNvSpPr>
            <a:spLocks noGrp="1"/>
          </p:cNvSpPr>
          <p:nvPr>
            <p:ph type="sldNum" sz="quarter" idx="12"/>
          </p:nvPr>
        </p:nvSpPr>
        <p:spPr/>
        <p:txBody>
          <a:bodyPr/>
          <a:lstStyle/>
          <a:p>
            <a:fld id="{E31375A4-56A4-47D6-9801-1991572033F7}" type="slidenum">
              <a:rPr lang="en-GB" smtClean="0"/>
              <a:t>11</a:t>
            </a:fld>
            <a:endParaRPr lang="en-GB"/>
          </a:p>
        </p:txBody>
      </p:sp>
    </p:spTree>
    <p:extLst>
      <p:ext uri="{BB962C8B-B14F-4D97-AF65-F5344CB8AC3E}">
        <p14:creationId xmlns:p14="http://schemas.microsoft.com/office/powerpoint/2010/main" val="1758710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440" y="1772816"/>
            <a:ext cx="10026257" cy="4896544"/>
          </a:xfrm>
        </p:spPr>
      </p:pic>
      <p:sp>
        <p:nvSpPr>
          <p:cNvPr id="5" name="Slide Number Placeholder 4"/>
          <p:cNvSpPr>
            <a:spLocks noGrp="1"/>
          </p:cNvSpPr>
          <p:nvPr>
            <p:ph type="sldNum" sz="quarter" idx="12"/>
          </p:nvPr>
        </p:nvSpPr>
        <p:spPr/>
        <p:txBody>
          <a:bodyPr/>
          <a:lstStyle/>
          <a:p>
            <a:fld id="{E31375A4-56A4-47D6-9801-1991572033F7}" type="slidenum">
              <a:rPr lang="en-GB" smtClean="0"/>
              <a:t>12</a:t>
            </a:fld>
            <a:endParaRPr lang="en-GB"/>
          </a:p>
        </p:txBody>
      </p:sp>
    </p:spTree>
    <p:extLst>
      <p:ext uri="{BB962C8B-B14F-4D97-AF65-F5344CB8AC3E}">
        <p14:creationId xmlns:p14="http://schemas.microsoft.com/office/powerpoint/2010/main" val="10687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p:txBody>
          <a:bodyPr/>
          <a:lstStyle/>
          <a:p>
            <a:endParaRPr lang="en-US" dirty="0" smtClean="0"/>
          </a:p>
          <a:p>
            <a:r>
              <a:rPr lang="en-US" dirty="0" smtClean="0"/>
              <a:t>Increase the data size, with more analysis parameters</a:t>
            </a:r>
          </a:p>
          <a:p>
            <a:r>
              <a:rPr lang="en-US" dirty="0" smtClean="0"/>
              <a:t>Implement other services</a:t>
            </a:r>
            <a:endParaRPr lang="en-GB" dirty="0"/>
          </a:p>
        </p:txBody>
      </p:sp>
      <p:sp>
        <p:nvSpPr>
          <p:cNvPr id="4" name="Slide Number Placeholder 3"/>
          <p:cNvSpPr>
            <a:spLocks noGrp="1"/>
          </p:cNvSpPr>
          <p:nvPr>
            <p:ph type="sldNum" sz="quarter" idx="12"/>
          </p:nvPr>
        </p:nvSpPr>
        <p:spPr/>
        <p:txBody>
          <a:bodyPr/>
          <a:lstStyle/>
          <a:p>
            <a:fld id="{E31375A4-56A4-47D6-9801-1991572033F7}" type="slidenum">
              <a:rPr lang="en-GB" smtClean="0"/>
              <a:t>13</a:t>
            </a:fld>
            <a:endParaRPr lang="en-GB"/>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7728" y="2420888"/>
            <a:ext cx="4745338" cy="1323439"/>
          </a:xfrm>
          <a:prstGeom prst="rect">
            <a:avLst/>
          </a:prstGeom>
          <a:noFill/>
        </p:spPr>
        <p:txBody>
          <a:bodyPr wrap="none" rtlCol="0">
            <a:spAutoFit/>
          </a:bodyPr>
          <a:lstStyle/>
          <a:p>
            <a:r>
              <a:rPr lang="en-GB" sz="8000" dirty="0" smtClean="0"/>
              <a:t>Thank You</a:t>
            </a:r>
            <a:endParaRPr lang="en-GB" sz="8000" dirty="0"/>
          </a:p>
        </p:txBody>
      </p:sp>
      <p:sp>
        <p:nvSpPr>
          <p:cNvPr id="3" name="Slide Number Placeholder 2"/>
          <p:cNvSpPr>
            <a:spLocks noGrp="1"/>
          </p:cNvSpPr>
          <p:nvPr>
            <p:ph type="sldNum" sz="quarter" idx="12"/>
          </p:nvPr>
        </p:nvSpPr>
        <p:spPr/>
        <p:txBody>
          <a:bodyPr/>
          <a:lstStyle/>
          <a:p>
            <a:fld id="{E31375A4-56A4-47D6-9801-1991572033F7}" type="slidenum">
              <a:rPr lang="en-GB" smtClean="0"/>
              <a:t>14</a:t>
            </a:fld>
            <a:endParaRPr lang="en-GB"/>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Contents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 Introduction</a:t>
            </a:r>
          </a:p>
          <a:p>
            <a:pPr>
              <a:buFont typeface="Wingdings" panose="05000000000000000000" pitchFamily="2" charset="2"/>
              <a:buChar char="Ø"/>
            </a:pPr>
            <a:r>
              <a:rPr lang="en-GB" dirty="0" smtClean="0"/>
              <a:t> Business value</a:t>
            </a:r>
          </a:p>
          <a:p>
            <a:pPr>
              <a:buFont typeface="Wingdings" panose="05000000000000000000" pitchFamily="2" charset="2"/>
              <a:buChar char="Ø"/>
            </a:pPr>
            <a:r>
              <a:rPr lang="en-GB" dirty="0" smtClean="0"/>
              <a:t> Problem Statement</a:t>
            </a:r>
          </a:p>
          <a:p>
            <a:pPr>
              <a:buFont typeface="Wingdings" panose="05000000000000000000" pitchFamily="2" charset="2"/>
              <a:buChar char="Ø"/>
            </a:pPr>
            <a:r>
              <a:rPr lang="en-GB" dirty="0" smtClean="0"/>
              <a:t> Pipeline</a:t>
            </a:r>
          </a:p>
          <a:p>
            <a:pPr>
              <a:buFont typeface="Wingdings" panose="05000000000000000000" pitchFamily="2" charset="2"/>
              <a:buChar char="Ø"/>
            </a:pPr>
            <a:r>
              <a:rPr lang="en-GB" dirty="0" smtClean="0"/>
              <a:t> Findings</a:t>
            </a:r>
          </a:p>
          <a:p>
            <a:pPr>
              <a:buFont typeface="Wingdings" panose="05000000000000000000" pitchFamily="2" charset="2"/>
              <a:buChar char="Ø"/>
            </a:pPr>
            <a:r>
              <a:rPr lang="en-GB" dirty="0" smtClean="0"/>
              <a:t> Results</a:t>
            </a:r>
            <a:endParaRPr lang="en-GB" dirty="0"/>
          </a:p>
        </p:txBody>
      </p:sp>
      <p:sp>
        <p:nvSpPr>
          <p:cNvPr id="4" name="Slide Number Placeholder 3"/>
          <p:cNvSpPr>
            <a:spLocks noGrp="1"/>
          </p:cNvSpPr>
          <p:nvPr>
            <p:ph type="sldNum" sz="quarter" idx="12"/>
          </p:nvPr>
        </p:nvSpPr>
        <p:spPr/>
        <p:txBody>
          <a:bodyPr/>
          <a:lstStyle/>
          <a:p>
            <a:fld id="{E31375A4-56A4-47D6-9801-1991572033F7}" type="slidenum">
              <a:rPr lang="en-GB" smtClean="0"/>
              <a:t>2</a:t>
            </a:fld>
            <a:endParaRPr lang="en-GB"/>
          </a:p>
        </p:txBody>
      </p:sp>
    </p:spTree>
    <p:extLst>
      <p:ext uri="{BB962C8B-B14F-4D97-AF65-F5344CB8AC3E}">
        <p14:creationId xmlns:p14="http://schemas.microsoft.com/office/powerpoint/2010/main" val="2662944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Introduction</a:t>
            </a:r>
            <a:endParaRPr lang="en-GB" dirty="0"/>
          </a:p>
        </p:txBody>
      </p:sp>
      <p:sp>
        <p:nvSpPr>
          <p:cNvPr id="3" name="Content Placeholder 2"/>
          <p:cNvSpPr>
            <a:spLocks noGrp="1"/>
          </p:cNvSpPr>
          <p:nvPr>
            <p:ph idx="1"/>
          </p:nvPr>
        </p:nvSpPr>
        <p:spPr/>
        <p:txBody>
          <a:bodyPr/>
          <a:lstStyle/>
          <a:p>
            <a:pPr algn="just"/>
            <a:r>
              <a:rPr lang="en-GB" sz="2000" dirty="0"/>
              <a:t>Smart hospitals </a:t>
            </a:r>
            <a:endParaRPr lang="en-GB" sz="2000" dirty="0" smtClean="0"/>
          </a:p>
          <a:p>
            <a:pPr lvl="1" algn="just"/>
            <a:r>
              <a:rPr lang="en-US" sz="2000" dirty="0"/>
              <a:t>which utilize data and AI insights to facilitate decision-making at each stage of the patient experience</a:t>
            </a:r>
          </a:p>
          <a:p>
            <a:pPr lvl="1" algn="just"/>
            <a:r>
              <a:rPr lang="en-US" sz="2000" dirty="0"/>
              <a:t>can provide medical professionals with insights that enable better and faster care</a:t>
            </a:r>
            <a:r>
              <a:rPr lang="en-US" sz="2000" dirty="0" smtClean="0"/>
              <a:t>.</a:t>
            </a:r>
            <a:endParaRPr lang="en-GB" sz="2000" dirty="0" smtClean="0"/>
          </a:p>
          <a:p>
            <a:pPr algn="just"/>
            <a:r>
              <a:rPr lang="en-US" sz="2000" dirty="0"/>
              <a:t>Difference Between a Smart Hospital and a Traditional Hospital</a:t>
            </a:r>
          </a:p>
          <a:p>
            <a:pPr lvl="1" algn="just"/>
            <a:r>
              <a:rPr lang="en-US" sz="2000" dirty="0"/>
              <a:t>Hospitals are continuously generating and collecting data, much of which is now digitized. This creates an opportunity for them to apply such technologies as data analytics and AI for improved insights</a:t>
            </a:r>
            <a:endParaRPr lang="en-GB" sz="2000" dirty="0" smtClean="0"/>
          </a:p>
          <a:p>
            <a:pPr marL="228600" lvl="1" indent="0">
              <a:buNone/>
            </a:pPr>
            <a:endParaRPr lang="en-GB" dirty="0"/>
          </a:p>
        </p:txBody>
      </p:sp>
      <p:sp>
        <p:nvSpPr>
          <p:cNvPr id="4" name="Slide Number Placeholder 3"/>
          <p:cNvSpPr>
            <a:spLocks noGrp="1"/>
          </p:cNvSpPr>
          <p:nvPr>
            <p:ph type="sldNum" sz="quarter" idx="12"/>
          </p:nvPr>
        </p:nvSpPr>
        <p:spPr/>
        <p:txBody>
          <a:bodyPr/>
          <a:lstStyle/>
          <a:p>
            <a:fld id="{E31375A4-56A4-47D6-9801-1991572033F7}" type="slidenum">
              <a:rPr lang="en-GB" smtClean="0"/>
              <a:t>3</a:t>
            </a:fld>
            <a:endParaRPr lang="en-GB"/>
          </a:p>
        </p:txBody>
      </p:sp>
    </p:spTree>
    <p:extLst>
      <p:ext uri="{BB962C8B-B14F-4D97-AF65-F5344CB8AC3E}">
        <p14:creationId xmlns:p14="http://schemas.microsoft.com/office/powerpoint/2010/main" val="121590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value</a:t>
            </a:r>
            <a:endParaRPr lang="en-US" dirty="0"/>
          </a:p>
        </p:txBody>
      </p:sp>
      <p:sp>
        <p:nvSpPr>
          <p:cNvPr id="3" name="Content Placeholder 2"/>
          <p:cNvSpPr>
            <a:spLocks noGrp="1"/>
          </p:cNvSpPr>
          <p:nvPr>
            <p:ph idx="1"/>
          </p:nvPr>
        </p:nvSpPr>
        <p:spPr/>
        <p:txBody>
          <a:bodyPr/>
          <a:lstStyle/>
          <a:p>
            <a:r>
              <a:rPr lang="en-US" dirty="0" smtClean="0"/>
              <a:t>Understand the type of Hospitals in different regions</a:t>
            </a:r>
          </a:p>
          <a:p>
            <a:r>
              <a:rPr lang="en-US" dirty="0" smtClean="0"/>
              <a:t>Categorize the type of hospitals with specialties</a:t>
            </a:r>
          </a:p>
          <a:p>
            <a:r>
              <a:rPr lang="en-US" dirty="0" smtClean="0"/>
              <a:t>Analyses </a:t>
            </a:r>
            <a:r>
              <a:rPr lang="en-US" dirty="0" smtClean="0"/>
              <a:t>of</a:t>
            </a:r>
            <a:r>
              <a:rPr lang="en-US" dirty="0" smtClean="0"/>
              <a:t> infrastructure availability</a:t>
            </a:r>
          </a:p>
          <a:p>
            <a:r>
              <a:rPr lang="en-US" dirty="0" smtClean="0"/>
              <a:t>Based on the analysis improving healthcare sector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GB" smtClean="0"/>
              <a:t>4</a:t>
            </a:fld>
            <a:endParaRPr lang="en-GB"/>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Retrieve </a:t>
            </a:r>
            <a:r>
              <a:rPr lang="en-US" dirty="0">
                <a:latin typeface="Times New Roman" panose="02020603050405020304" pitchFamily="18" charset="0"/>
                <a:cs typeface="Times New Roman" panose="02020603050405020304" pitchFamily="18" charset="0"/>
              </a:rPr>
              <a:t>all required data from </a:t>
            </a:r>
            <a:r>
              <a:rPr lang="en-US" dirty="0" smtClean="0">
                <a:latin typeface="Times New Roman" panose="02020603050405020304" pitchFamily="18" charset="0"/>
                <a:cs typeface="Times New Roman" panose="02020603050405020304" pitchFamily="18" charset="0"/>
              </a:rPr>
              <a:t>source-</a:t>
            </a:r>
            <a:r>
              <a:rPr lang="en-US" b="1" dirty="0" smtClean="0">
                <a:latin typeface="Times New Roman" panose="02020603050405020304" pitchFamily="18" charset="0"/>
                <a:cs typeface="Times New Roman" panose="02020603050405020304" pitchFamily="18" charset="0"/>
              </a:rPr>
              <a:t>Extraction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Transformation</a:t>
            </a: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cleaning </a:t>
            </a:r>
            <a:r>
              <a:rPr lang="en-US" dirty="0">
                <a:latin typeface="Times New Roman" panose="02020603050405020304" pitchFamily="18" charset="0"/>
                <a:cs typeface="Times New Roman" panose="02020603050405020304" pitchFamily="18" charset="0"/>
              </a:rPr>
              <a:t>and aggregation that prepares it for </a:t>
            </a: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Loading-</a:t>
            </a:r>
            <a:r>
              <a:rPr lang="en-US" dirty="0">
                <a:latin typeface="Times New Roman" panose="02020603050405020304" pitchFamily="18" charset="0"/>
                <a:cs typeface="Times New Roman" panose="02020603050405020304" pitchFamily="18" charset="0"/>
              </a:rPr>
              <a:t>Extracted and transformed data is loaded into the end target.</a:t>
            </a:r>
          </a:p>
          <a:p>
            <a:endParaRPr lang="en-GB" dirty="0"/>
          </a:p>
        </p:txBody>
      </p:sp>
      <p:sp>
        <p:nvSpPr>
          <p:cNvPr id="4" name="Slide Number Placeholder 3"/>
          <p:cNvSpPr>
            <a:spLocks noGrp="1"/>
          </p:cNvSpPr>
          <p:nvPr>
            <p:ph type="sldNum" sz="quarter" idx="12"/>
          </p:nvPr>
        </p:nvSpPr>
        <p:spPr/>
        <p:txBody>
          <a:bodyPr/>
          <a:lstStyle/>
          <a:p>
            <a:fld id="{E31375A4-56A4-47D6-9801-1991572033F7}" type="slidenum">
              <a:rPr lang="en-GB" smtClean="0"/>
              <a:t>5</a:t>
            </a:fld>
            <a:endParaRPr lang="en-GB"/>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Analysis   - </a:t>
            </a:r>
            <a:r>
              <a:rPr lang="en-US" dirty="0" smtClean="0">
                <a:latin typeface="Times New Roman" panose="02020603050405020304" pitchFamily="18" charset="0"/>
                <a:cs typeface="Times New Roman" panose="02020603050405020304" pitchFamily="18" charset="0"/>
              </a:rPr>
              <a:t>Load </a:t>
            </a:r>
            <a:r>
              <a:rPr lang="en-US" dirty="0">
                <a:latin typeface="Times New Roman" panose="02020603050405020304" pitchFamily="18" charset="0"/>
                <a:cs typeface="Times New Roman" panose="02020603050405020304" pitchFamily="18" charset="0"/>
              </a:rPr>
              <a:t>the dataset for analysis</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Perform </a:t>
            </a:r>
            <a:r>
              <a:rPr lang="en-US" dirty="0">
                <a:latin typeface="Times New Roman" panose="02020603050405020304" pitchFamily="18" charset="0"/>
                <a:cs typeface="Times New Roman" panose="02020603050405020304" pitchFamily="18" charset="0"/>
              </a:rPr>
              <a:t>cleaning and handle the outliers</a:t>
            </a:r>
            <a:r>
              <a:rPr lang="en-US" b="1"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-Test </a:t>
            </a:r>
            <a:r>
              <a:rPr lang="en-US" dirty="0">
                <a:latin typeface="Times New Roman" panose="02020603050405020304" pitchFamily="18" charset="0"/>
                <a:cs typeface="Times New Roman" panose="02020603050405020304" pitchFamily="18" charset="0"/>
              </a:rPr>
              <a:t>the model and perform </a:t>
            </a:r>
            <a:r>
              <a:rPr lang="en-US" dirty="0" smtClean="0">
                <a:latin typeface="Times New Roman" panose="02020603050405020304" pitchFamily="18" charset="0"/>
                <a:cs typeface="Times New Roman" panose="02020603050405020304" pitchFamily="18" charset="0"/>
              </a:rPr>
              <a:t>analysis for </a:t>
            </a:r>
            <a:r>
              <a:rPr lang="en-US" dirty="0">
                <a:latin typeface="Times New Roman" panose="02020603050405020304" pitchFamily="18" charset="0"/>
                <a:cs typeface="Times New Roman" panose="02020603050405020304" pitchFamily="18" charset="0"/>
              </a:rPr>
              <a:t>real time dataset.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Evaluate </a:t>
            </a:r>
            <a:r>
              <a:rPr lang="en-US" dirty="0">
                <a:latin typeface="Times New Roman" panose="02020603050405020304" pitchFamily="18" charset="0"/>
                <a:cs typeface="Times New Roman" panose="02020603050405020304" pitchFamily="18" charset="0"/>
              </a:rPr>
              <a:t>the performance of the model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Visualization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Understand </a:t>
            </a:r>
            <a:r>
              <a:rPr lang="en-US" dirty="0">
                <a:latin typeface="Times New Roman" panose="02020603050405020304" pitchFamily="18" charset="0"/>
                <a:cs typeface="Times New Roman" panose="02020603050405020304" pitchFamily="18" charset="0"/>
              </a:rPr>
              <a:t>patterns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Communicate </a:t>
            </a:r>
            <a:r>
              <a:rPr lang="en-US" dirty="0">
                <a:latin typeface="Times New Roman" panose="02020603050405020304" pitchFamily="18" charset="0"/>
                <a:cs typeface="Times New Roman" panose="02020603050405020304" pitchFamily="18" charset="0"/>
              </a:rPr>
              <a:t>information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Explore </a:t>
            </a:r>
            <a:r>
              <a:rPr lang="en-US" dirty="0">
                <a:latin typeface="Times New Roman" panose="02020603050405020304" pitchFamily="18" charset="0"/>
                <a:cs typeface="Times New Roman" panose="02020603050405020304" pitchFamily="18" charset="0"/>
              </a:rPr>
              <a:t>data</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Make </a:t>
            </a:r>
            <a:r>
              <a:rPr lang="en-US" dirty="0">
                <a:latin typeface="Times New Roman" panose="02020603050405020304" pitchFamily="18" charset="0"/>
                <a:cs typeface="Times New Roman" panose="02020603050405020304" pitchFamily="18" charset="0"/>
              </a:rPr>
              <a:t>Informed decisions</a:t>
            </a:r>
            <a:endParaRPr lang="en-GB" dirty="0"/>
          </a:p>
        </p:txBody>
      </p:sp>
      <p:sp>
        <p:nvSpPr>
          <p:cNvPr id="4" name="Slide Number Placeholder 3"/>
          <p:cNvSpPr>
            <a:spLocks noGrp="1"/>
          </p:cNvSpPr>
          <p:nvPr>
            <p:ph type="sldNum" sz="quarter" idx="12"/>
          </p:nvPr>
        </p:nvSpPr>
        <p:spPr/>
        <p:txBody>
          <a:bodyPr/>
          <a:lstStyle/>
          <a:p>
            <a:fld id="{E31375A4-56A4-47D6-9801-1991572033F7}" type="slidenum">
              <a:rPr lang="en-GB" smtClean="0"/>
              <a:t>6</a:t>
            </a:fld>
            <a:endParaRPr lang="en-GB"/>
          </a:p>
        </p:txBody>
      </p:sp>
    </p:spTree>
    <p:extLst>
      <p:ext uri="{BB962C8B-B14F-4D97-AF65-F5344CB8AC3E}">
        <p14:creationId xmlns:p14="http://schemas.microsoft.com/office/powerpoint/2010/main" val="1770386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Pipeline</a:t>
            </a:r>
            <a:endParaRPr lang="en-US" dirty="0"/>
          </a:p>
        </p:txBody>
      </p:sp>
      <p:sp>
        <p:nvSpPr>
          <p:cNvPr id="4" name="Rectangle 3"/>
          <p:cNvSpPr/>
          <p:nvPr/>
        </p:nvSpPr>
        <p:spPr>
          <a:xfrm>
            <a:off x="1127448" y="2664093"/>
            <a:ext cx="2160240" cy="3384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492" y="2852936"/>
            <a:ext cx="1368152" cy="13681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504" y="4581128"/>
            <a:ext cx="1107567" cy="1107567"/>
          </a:xfrm>
          <a:prstGeom prst="rect">
            <a:avLst/>
          </a:prstGeom>
        </p:spPr>
      </p:pic>
      <p:sp>
        <p:nvSpPr>
          <p:cNvPr id="7" name="Rectangle 6"/>
          <p:cNvSpPr/>
          <p:nvPr/>
        </p:nvSpPr>
        <p:spPr>
          <a:xfrm>
            <a:off x="4619836" y="2654822"/>
            <a:ext cx="1512168" cy="3384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Oval 7"/>
          <p:cNvSpPr/>
          <p:nvPr/>
        </p:nvSpPr>
        <p:spPr>
          <a:xfrm>
            <a:off x="5159896" y="31409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59896" y="50851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176120" y="2664093"/>
            <a:ext cx="1368152" cy="1340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7176120" y="4698228"/>
            <a:ext cx="1368152" cy="1340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9912424" y="2664092"/>
            <a:ext cx="1368152" cy="1340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dirty="0" smtClean="0"/>
              <a:t>Data Science</a:t>
            </a:r>
          </a:p>
          <a:p>
            <a:pPr algn="ctr"/>
            <a:endParaRPr lang="en-GB" sz="1600" dirty="0"/>
          </a:p>
          <a:p>
            <a:pPr algn="ctr"/>
            <a:r>
              <a:rPr lang="en-GB" sz="1600" dirty="0" smtClean="0"/>
              <a:t>Machine Learning</a:t>
            </a:r>
            <a:endParaRPr lang="en-GB" sz="1600" dirty="0"/>
          </a:p>
        </p:txBody>
      </p:sp>
      <p:sp>
        <p:nvSpPr>
          <p:cNvPr id="13" name="Rectangle 12"/>
          <p:cNvSpPr/>
          <p:nvPr/>
        </p:nvSpPr>
        <p:spPr>
          <a:xfrm>
            <a:off x="9904135" y="4698227"/>
            <a:ext cx="1368152" cy="1340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dirty="0" smtClean="0"/>
              <a:t>Business Intelligence</a:t>
            </a:r>
          </a:p>
          <a:p>
            <a:pPr algn="ctr"/>
            <a:endParaRPr lang="en-GB" sz="1600" dirty="0"/>
          </a:p>
          <a:p>
            <a:pPr algn="ctr"/>
            <a:r>
              <a:rPr lang="en-GB" sz="1600" dirty="0" smtClean="0"/>
              <a:t>Analytics</a:t>
            </a:r>
            <a:endParaRPr lang="en-GB" sz="1600" dirty="0"/>
          </a:p>
        </p:txBody>
      </p:sp>
      <p:sp>
        <p:nvSpPr>
          <p:cNvPr id="14" name="Oval 13"/>
          <p:cNvSpPr/>
          <p:nvPr/>
        </p:nvSpPr>
        <p:spPr>
          <a:xfrm>
            <a:off x="7644172" y="311855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7644172" y="513923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6420036" y="414908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p:nvPr/>
        </p:nvCxnSpPr>
        <p:spPr>
          <a:xfrm>
            <a:off x="3287688" y="3429000"/>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87688" y="5315479"/>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2"/>
          </p:cNvCxnSpPr>
          <p:nvPr/>
        </p:nvCxnSpPr>
        <p:spPr>
          <a:xfrm flipV="1">
            <a:off x="4536867" y="3356992"/>
            <a:ext cx="623029" cy="75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9" idx="3"/>
          </p:cNvCxnSpPr>
          <p:nvPr/>
        </p:nvCxnSpPr>
        <p:spPr>
          <a:xfrm>
            <a:off x="4583832" y="5315480"/>
            <a:ext cx="639336" cy="138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6"/>
            <a:endCxn id="16" idx="1"/>
          </p:cNvCxnSpPr>
          <p:nvPr/>
        </p:nvCxnSpPr>
        <p:spPr>
          <a:xfrm>
            <a:off x="5591944" y="3356992"/>
            <a:ext cx="891364" cy="855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6"/>
            <a:endCxn id="16" idx="3"/>
          </p:cNvCxnSpPr>
          <p:nvPr/>
        </p:nvCxnSpPr>
        <p:spPr>
          <a:xfrm flipV="1">
            <a:off x="5591944" y="4517856"/>
            <a:ext cx="891364" cy="78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820448" y="3359557"/>
            <a:ext cx="855360" cy="87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5"/>
            <a:endCxn id="15" idx="2"/>
          </p:cNvCxnSpPr>
          <p:nvPr/>
        </p:nvCxnSpPr>
        <p:spPr>
          <a:xfrm>
            <a:off x="6788812" y="4517856"/>
            <a:ext cx="855360" cy="837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076220" y="3140968"/>
            <a:ext cx="468052"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6"/>
          </p:cNvCxnSpPr>
          <p:nvPr/>
        </p:nvCxnSpPr>
        <p:spPr>
          <a:xfrm>
            <a:off x="8076220" y="5355254"/>
            <a:ext cx="468052" cy="161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4272" y="3118553"/>
            <a:ext cx="1368152" cy="22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544272" y="5517232"/>
            <a:ext cx="135986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67408" y="2276872"/>
            <a:ext cx="10945216" cy="446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p:cNvSpPr txBox="1"/>
          <p:nvPr/>
        </p:nvSpPr>
        <p:spPr>
          <a:xfrm>
            <a:off x="3564354" y="3054022"/>
            <a:ext cx="756489" cy="369332"/>
          </a:xfrm>
          <a:prstGeom prst="rect">
            <a:avLst/>
          </a:prstGeom>
          <a:noFill/>
        </p:spPr>
        <p:txBody>
          <a:bodyPr wrap="none" rtlCol="0">
            <a:spAutoFit/>
          </a:bodyPr>
          <a:lstStyle/>
          <a:p>
            <a:r>
              <a:rPr lang="en-GB" dirty="0" smtClean="0"/>
              <a:t>Batch</a:t>
            </a:r>
            <a:endParaRPr lang="en-GB" dirty="0"/>
          </a:p>
        </p:txBody>
      </p:sp>
      <p:sp>
        <p:nvSpPr>
          <p:cNvPr id="45" name="TextBox 44"/>
          <p:cNvSpPr txBox="1"/>
          <p:nvPr/>
        </p:nvSpPr>
        <p:spPr>
          <a:xfrm>
            <a:off x="3335348" y="4868871"/>
            <a:ext cx="1214500" cy="369332"/>
          </a:xfrm>
          <a:prstGeom prst="rect">
            <a:avLst/>
          </a:prstGeom>
          <a:noFill/>
        </p:spPr>
        <p:txBody>
          <a:bodyPr wrap="none" rtlCol="0">
            <a:spAutoFit/>
          </a:bodyPr>
          <a:lstStyle/>
          <a:p>
            <a:r>
              <a:rPr lang="en-GB" dirty="0" smtClean="0"/>
              <a:t>Streaming</a:t>
            </a:r>
            <a:endParaRPr lang="en-GB" dirty="0"/>
          </a:p>
        </p:txBody>
      </p:sp>
      <p:sp>
        <p:nvSpPr>
          <p:cNvPr id="46" name="TextBox 45"/>
          <p:cNvSpPr txBox="1"/>
          <p:nvPr/>
        </p:nvSpPr>
        <p:spPr>
          <a:xfrm>
            <a:off x="3376770" y="2318533"/>
            <a:ext cx="1093569" cy="369332"/>
          </a:xfrm>
          <a:prstGeom prst="rect">
            <a:avLst/>
          </a:prstGeom>
          <a:noFill/>
        </p:spPr>
        <p:txBody>
          <a:bodyPr wrap="none" rtlCol="0">
            <a:spAutoFit/>
          </a:bodyPr>
          <a:lstStyle/>
          <a:p>
            <a:r>
              <a:rPr lang="en-GB" dirty="0" smtClean="0"/>
              <a:t>Ingestion</a:t>
            </a:r>
            <a:endParaRPr lang="en-GB" dirty="0"/>
          </a:p>
        </p:txBody>
      </p:sp>
      <p:sp>
        <p:nvSpPr>
          <p:cNvPr id="49" name="TextBox 48"/>
          <p:cNvSpPr txBox="1"/>
          <p:nvPr/>
        </p:nvSpPr>
        <p:spPr>
          <a:xfrm>
            <a:off x="6386284" y="2339588"/>
            <a:ext cx="535724" cy="369332"/>
          </a:xfrm>
          <a:prstGeom prst="rect">
            <a:avLst/>
          </a:prstGeom>
          <a:noFill/>
        </p:spPr>
        <p:txBody>
          <a:bodyPr wrap="none" rtlCol="0">
            <a:spAutoFit/>
          </a:bodyPr>
          <a:lstStyle/>
          <a:p>
            <a:r>
              <a:rPr lang="en-GB" dirty="0" smtClean="0"/>
              <a:t>ETL</a:t>
            </a:r>
            <a:endParaRPr lang="en-GB" dirty="0"/>
          </a:p>
        </p:txBody>
      </p:sp>
      <p:sp>
        <p:nvSpPr>
          <p:cNvPr id="50" name="TextBox 49"/>
          <p:cNvSpPr txBox="1"/>
          <p:nvPr/>
        </p:nvSpPr>
        <p:spPr>
          <a:xfrm>
            <a:off x="1448801" y="6237312"/>
            <a:ext cx="1400192" cy="369332"/>
          </a:xfrm>
          <a:prstGeom prst="rect">
            <a:avLst/>
          </a:prstGeom>
          <a:noFill/>
        </p:spPr>
        <p:txBody>
          <a:bodyPr wrap="none" rtlCol="0">
            <a:spAutoFit/>
          </a:bodyPr>
          <a:lstStyle/>
          <a:p>
            <a:r>
              <a:rPr lang="en-GB" dirty="0" smtClean="0"/>
              <a:t>Data Source</a:t>
            </a:r>
            <a:endParaRPr lang="en-GB" dirty="0"/>
          </a:p>
        </p:txBody>
      </p:sp>
      <p:sp>
        <p:nvSpPr>
          <p:cNvPr id="51" name="TextBox 50"/>
          <p:cNvSpPr txBox="1"/>
          <p:nvPr/>
        </p:nvSpPr>
        <p:spPr>
          <a:xfrm>
            <a:off x="4754954" y="6223527"/>
            <a:ext cx="1332148" cy="369332"/>
          </a:xfrm>
          <a:prstGeom prst="rect">
            <a:avLst/>
          </a:prstGeom>
          <a:noFill/>
        </p:spPr>
        <p:txBody>
          <a:bodyPr wrap="square" rtlCol="0">
            <a:spAutoFit/>
          </a:bodyPr>
          <a:lstStyle/>
          <a:p>
            <a:r>
              <a:rPr lang="en-GB" dirty="0" smtClean="0"/>
              <a:t>Raw data</a:t>
            </a:r>
          </a:p>
        </p:txBody>
      </p:sp>
      <p:sp>
        <p:nvSpPr>
          <p:cNvPr id="52" name="TextBox 51"/>
          <p:cNvSpPr txBox="1"/>
          <p:nvPr/>
        </p:nvSpPr>
        <p:spPr>
          <a:xfrm>
            <a:off x="7363507" y="6237312"/>
            <a:ext cx="1036174" cy="369332"/>
          </a:xfrm>
          <a:prstGeom prst="rect">
            <a:avLst/>
          </a:prstGeom>
          <a:noFill/>
        </p:spPr>
        <p:txBody>
          <a:bodyPr wrap="square" rtlCol="0">
            <a:spAutoFit/>
          </a:bodyPr>
          <a:lstStyle/>
          <a:p>
            <a:r>
              <a:rPr lang="en-GB" dirty="0" smtClean="0"/>
              <a:t>Curated</a:t>
            </a:r>
          </a:p>
        </p:txBody>
      </p:sp>
      <p:sp>
        <p:nvSpPr>
          <p:cNvPr id="53" name="TextBox 52"/>
          <p:cNvSpPr txBox="1"/>
          <p:nvPr/>
        </p:nvSpPr>
        <p:spPr>
          <a:xfrm>
            <a:off x="9676086" y="6237312"/>
            <a:ext cx="1820514" cy="369332"/>
          </a:xfrm>
          <a:prstGeom prst="rect">
            <a:avLst/>
          </a:prstGeom>
          <a:noFill/>
        </p:spPr>
        <p:txBody>
          <a:bodyPr wrap="square" rtlCol="0">
            <a:spAutoFit/>
          </a:bodyPr>
          <a:lstStyle/>
          <a:p>
            <a:r>
              <a:rPr lang="en-GB" dirty="0" smtClean="0"/>
              <a:t>Data Consumer</a:t>
            </a:r>
          </a:p>
        </p:txBody>
      </p:sp>
      <p:sp>
        <p:nvSpPr>
          <p:cNvPr id="56" name="Slide Number Placeholder 55"/>
          <p:cNvSpPr>
            <a:spLocks noGrp="1"/>
          </p:cNvSpPr>
          <p:nvPr>
            <p:ph type="sldNum" sz="quarter" idx="12"/>
          </p:nvPr>
        </p:nvSpPr>
        <p:spPr/>
        <p:txBody>
          <a:bodyPr/>
          <a:lstStyle/>
          <a:p>
            <a:fld id="{E31375A4-56A4-47D6-9801-1991572033F7}" type="slidenum">
              <a:rPr lang="en-GB" smtClean="0"/>
              <a:t>7</a:t>
            </a:fld>
            <a:endParaRPr lang="en-GB"/>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27" y="2466264"/>
            <a:ext cx="936104" cy="9361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05" y="3212976"/>
            <a:ext cx="623392" cy="66056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641" y="5606218"/>
            <a:ext cx="623392" cy="66056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2592" y="5517707"/>
            <a:ext cx="792088" cy="79208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2806" y="3666434"/>
            <a:ext cx="875721" cy="86409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752" y="2043587"/>
            <a:ext cx="864096" cy="84535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975" y="3356992"/>
            <a:ext cx="875721" cy="8640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0016" y="1998211"/>
            <a:ext cx="864096" cy="84535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52581" y="3380608"/>
            <a:ext cx="719683" cy="719683"/>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2055" y="1664187"/>
            <a:ext cx="448965" cy="475738"/>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0176" y="4778838"/>
            <a:ext cx="912577" cy="827380"/>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64352" y="4782165"/>
            <a:ext cx="827380" cy="827380"/>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1244" y="2975793"/>
            <a:ext cx="1285309" cy="1029271"/>
          </a:xfrm>
          <a:prstGeom prst="rect">
            <a:avLst/>
          </a:prstGeom>
        </p:spPr>
      </p:pic>
      <p:cxnSp>
        <p:nvCxnSpPr>
          <p:cNvPr id="30" name="Elbow Connector 29"/>
          <p:cNvCxnSpPr>
            <a:stCxn id="11" idx="3"/>
            <a:endCxn id="26" idx="1"/>
          </p:cNvCxnSpPr>
          <p:nvPr/>
        </p:nvCxnSpPr>
        <p:spPr>
          <a:xfrm>
            <a:off x="7104112" y="2420888"/>
            <a:ext cx="3007132" cy="10695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3"/>
            <a:endCxn id="25" idx="1"/>
          </p:cNvCxnSpPr>
          <p:nvPr/>
        </p:nvCxnSpPr>
        <p:spPr>
          <a:xfrm>
            <a:off x="8592753" y="5192528"/>
            <a:ext cx="671599" cy="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68009" y="1655702"/>
            <a:ext cx="1080120" cy="276999"/>
          </a:xfrm>
          <a:prstGeom prst="rect">
            <a:avLst/>
          </a:prstGeom>
          <a:noFill/>
        </p:spPr>
        <p:txBody>
          <a:bodyPr wrap="square" rtlCol="0">
            <a:spAutoFit/>
          </a:bodyPr>
          <a:lstStyle/>
          <a:p>
            <a:r>
              <a:rPr lang="en-GB" sz="1200" dirty="0" smtClean="0">
                <a:solidFill>
                  <a:srgbClr val="C00000"/>
                </a:solidFill>
              </a:rPr>
              <a:t>Curated</a:t>
            </a:r>
            <a:r>
              <a:rPr lang="en-GB" sz="1200" dirty="0" smtClean="0"/>
              <a:t> </a:t>
            </a:r>
            <a:r>
              <a:rPr lang="en-GB" sz="1200" dirty="0" smtClean="0">
                <a:solidFill>
                  <a:srgbClr val="C00000"/>
                </a:solidFill>
              </a:rPr>
              <a:t>Data</a:t>
            </a:r>
            <a:endParaRPr lang="en-GB" sz="1200" dirty="0">
              <a:solidFill>
                <a:srgbClr val="C00000"/>
              </a:solidFill>
            </a:endParaRPr>
          </a:p>
        </p:txBody>
      </p:sp>
      <p:sp>
        <p:nvSpPr>
          <p:cNvPr id="39" name="TextBox 38"/>
          <p:cNvSpPr txBox="1"/>
          <p:nvPr/>
        </p:nvSpPr>
        <p:spPr>
          <a:xfrm>
            <a:off x="3886012" y="1685654"/>
            <a:ext cx="867721" cy="276999"/>
          </a:xfrm>
          <a:prstGeom prst="rect">
            <a:avLst/>
          </a:prstGeom>
          <a:noFill/>
        </p:spPr>
        <p:txBody>
          <a:bodyPr wrap="square" rtlCol="0">
            <a:spAutoFit/>
          </a:bodyPr>
          <a:lstStyle/>
          <a:p>
            <a:r>
              <a:rPr lang="en-GB" sz="1200" dirty="0" smtClean="0">
                <a:solidFill>
                  <a:srgbClr val="C00000"/>
                </a:solidFill>
              </a:rPr>
              <a:t>Raw Data</a:t>
            </a:r>
            <a:endParaRPr lang="en-GB" sz="1200" dirty="0">
              <a:solidFill>
                <a:srgbClr val="C00000"/>
              </a:solidFill>
            </a:endParaRPr>
          </a:p>
        </p:txBody>
      </p:sp>
      <p:sp>
        <p:nvSpPr>
          <p:cNvPr id="40" name="TextBox 39"/>
          <p:cNvSpPr txBox="1"/>
          <p:nvPr/>
        </p:nvSpPr>
        <p:spPr>
          <a:xfrm>
            <a:off x="7185628" y="4098482"/>
            <a:ext cx="1080120" cy="276999"/>
          </a:xfrm>
          <a:prstGeom prst="rect">
            <a:avLst/>
          </a:prstGeom>
          <a:noFill/>
        </p:spPr>
        <p:txBody>
          <a:bodyPr wrap="square" rtlCol="0">
            <a:spAutoFit/>
          </a:bodyPr>
          <a:lstStyle/>
          <a:p>
            <a:r>
              <a:rPr lang="en-GB" sz="1200" dirty="0" smtClean="0"/>
              <a:t>Glue Crawler</a:t>
            </a:r>
            <a:endParaRPr lang="en-GB" sz="1200" dirty="0"/>
          </a:p>
        </p:txBody>
      </p:sp>
      <p:sp>
        <p:nvSpPr>
          <p:cNvPr id="41" name="TextBox 40"/>
          <p:cNvSpPr txBox="1"/>
          <p:nvPr/>
        </p:nvSpPr>
        <p:spPr>
          <a:xfrm>
            <a:off x="7596404" y="5624397"/>
            <a:ext cx="1080120" cy="276999"/>
          </a:xfrm>
          <a:prstGeom prst="rect">
            <a:avLst/>
          </a:prstGeom>
          <a:noFill/>
        </p:spPr>
        <p:txBody>
          <a:bodyPr wrap="square" rtlCol="0">
            <a:spAutoFit/>
          </a:bodyPr>
          <a:lstStyle/>
          <a:p>
            <a:r>
              <a:rPr lang="en-GB" sz="1200" dirty="0" smtClean="0"/>
              <a:t>Glue Catalog</a:t>
            </a:r>
            <a:endParaRPr lang="en-GB" sz="1200" dirty="0"/>
          </a:p>
        </p:txBody>
      </p:sp>
      <p:sp>
        <p:nvSpPr>
          <p:cNvPr id="42" name="TextBox 41"/>
          <p:cNvSpPr txBox="1"/>
          <p:nvPr/>
        </p:nvSpPr>
        <p:spPr>
          <a:xfrm>
            <a:off x="9408368" y="5624396"/>
            <a:ext cx="899388" cy="276999"/>
          </a:xfrm>
          <a:prstGeom prst="rect">
            <a:avLst/>
          </a:prstGeom>
          <a:noFill/>
        </p:spPr>
        <p:txBody>
          <a:bodyPr wrap="square" rtlCol="0">
            <a:spAutoFit/>
          </a:bodyPr>
          <a:lstStyle/>
          <a:p>
            <a:r>
              <a:rPr lang="en-GB" sz="1200" dirty="0" smtClean="0"/>
              <a:t>Athena</a:t>
            </a:r>
            <a:endParaRPr lang="en-GB" sz="1200" dirty="0"/>
          </a:p>
        </p:txBody>
      </p:sp>
      <p:sp>
        <p:nvSpPr>
          <p:cNvPr id="43" name="TextBox 42"/>
          <p:cNvSpPr txBox="1"/>
          <p:nvPr/>
        </p:nvSpPr>
        <p:spPr>
          <a:xfrm>
            <a:off x="10163739" y="2534187"/>
            <a:ext cx="1232813" cy="276999"/>
          </a:xfrm>
          <a:prstGeom prst="rect">
            <a:avLst/>
          </a:prstGeom>
          <a:noFill/>
        </p:spPr>
        <p:txBody>
          <a:bodyPr wrap="square" rtlCol="0">
            <a:spAutoFit/>
          </a:bodyPr>
          <a:lstStyle/>
          <a:p>
            <a:r>
              <a:rPr lang="en-GB" sz="1200" dirty="0" smtClean="0">
                <a:solidFill>
                  <a:srgbClr val="C00000"/>
                </a:solidFill>
              </a:rPr>
              <a:t>Visualization</a:t>
            </a:r>
            <a:endParaRPr lang="en-GB" sz="1200" dirty="0">
              <a:solidFill>
                <a:srgbClr val="C00000"/>
              </a:solidFill>
            </a:endParaRPr>
          </a:p>
        </p:txBody>
      </p:sp>
      <p:sp>
        <p:nvSpPr>
          <p:cNvPr id="44" name="TextBox 43"/>
          <p:cNvSpPr txBox="1"/>
          <p:nvPr/>
        </p:nvSpPr>
        <p:spPr>
          <a:xfrm>
            <a:off x="3450056" y="3158592"/>
            <a:ext cx="867721" cy="276999"/>
          </a:xfrm>
          <a:prstGeom prst="rect">
            <a:avLst/>
          </a:prstGeom>
          <a:noFill/>
        </p:spPr>
        <p:txBody>
          <a:bodyPr wrap="square" rtlCol="0">
            <a:spAutoFit/>
          </a:bodyPr>
          <a:lstStyle/>
          <a:p>
            <a:r>
              <a:rPr lang="en-GB" sz="1200" dirty="0" smtClean="0">
                <a:solidFill>
                  <a:srgbClr val="C00000"/>
                </a:solidFill>
              </a:rPr>
              <a:t>Ingestion</a:t>
            </a:r>
            <a:endParaRPr lang="en-GB" sz="1200" dirty="0">
              <a:solidFill>
                <a:srgbClr val="C00000"/>
              </a:solidFill>
            </a:endParaRPr>
          </a:p>
        </p:txBody>
      </p:sp>
      <p:sp>
        <p:nvSpPr>
          <p:cNvPr id="45" name="TextBox 44"/>
          <p:cNvSpPr txBox="1"/>
          <p:nvPr/>
        </p:nvSpPr>
        <p:spPr>
          <a:xfrm>
            <a:off x="5544788" y="3061251"/>
            <a:ext cx="1246441" cy="276999"/>
          </a:xfrm>
          <a:prstGeom prst="rect">
            <a:avLst/>
          </a:prstGeom>
          <a:noFill/>
        </p:spPr>
        <p:txBody>
          <a:bodyPr wrap="square" rtlCol="0">
            <a:spAutoFit/>
          </a:bodyPr>
          <a:lstStyle/>
          <a:p>
            <a:r>
              <a:rPr lang="en-GB" sz="1200" dirty="0" smtClean="0">
                <a:solidFill>
                  <a:srgbClr val="C00000"/>
                </a:solidFill>
              </a:rPr>
              <a:t>Transformation</a:t>
            </a:r>
            <a:endParaRPr lang="en-GB" sz="1200" dirty="0">
              <a:solidFill>
                <a:srgbClr val="C00000"/>
              </a:solidFill>
            </a:endParaRPr>
          </a:p>
        </p:txBody>
      </p:sp>
      <p:cxnSp>
        <p:nvCxnSpPr>
          <p:cNvPr id="51" name="Elbow Connector 50"/>
          <p:cNvCxnSpPr>
            <a:stCxn id="10" idx="3"/>
            <a:endCxn id="11" idx="2"/>
          </p:cNvCxnSpPr>
          <p:nvPr/>
        </p:nvCxnSpPr>
        <p:spPr>
          <a:xfrm flipV="1">
            <a:off x="5830696" y="2843564"/>
            <a:ext cx="841368" cy="9454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8" idx="3"/>
            <a:endCxn id="9" idx="2"/>
          </p:cNvCxnSpPr>
          <p:nvPr/>
        </p:nvCxnSpPr>
        <p:spPr>
          <a:xfrm flipV="1">
            <a:off x="3418527" y="2888940"/>
            <a:ext cx="877273" cy="12095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9" idx="3"/>
            <a:endCxn id="10" idx="0"/>
          </p:cNvCxnSpPr>
          <p:nvPr/>
        </p:nvCxnSpPr>
        <p:spPr>
          <a:xfrm>
            <a:off x="4727848" y="2466264"/>
            <a:ext cx="664988" cy="890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12" idx="0"/>
          </p:cNvCxnSpPr>
          <p:nvPr/>
        </p:nvCxnSpPr>
        <p:spPr>
          <a:xfrm>
            <a:off x="7081384" y="2605296"/>
            <a:ext cx="1031039" cy="7753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4" idx="0"/>
          </p:cNvCxnSpPr>
          <p:nvPr/>
        </p:nvCxnSpPr>
        <p:spPr>
          <a:xfrm>
            <a:off x="8136464" y="4164139"/>
            <a:ext cx="1" cy="61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841465" y="4531712"/>
            <a:ext cx="918990" cy="461665"/>
          </a:xfrm>
          <a:prstGeom prst="rect">
            <a:avLst/>
          </a:prstGeom>
          <a:noFill/>
        </p:spPr>
        <p:txBody>
          <a:bodyPr wrap="square" rtlCol="0">
            <a:spAutoFit/>
          </a:bodyPr>
          <a:lstStyle/>
          <a:p>
            <a:r>
              <a:rPr lang="en-GB" sz="1200" dirty="0" smtClean="0">
                <a:solidFill>
                  <a:srgbClr val="C00000"/>
                </a:solidFill>
              </a:rPr>
              <a:t>Data Streaming</a:t>
            </a:r>
            <a:endParaRPr lang="en-GB" sz="1200" dirty="0">
              <a:solidFill>
                <a:srgbClr val="C00000"/>
              </a:solidFill>
            </a:endParaRPr>
          </a:p>
        </p:txBody>
      </p:sp>
      <p:sp>
        <p:nvSpPr>
          <p:cNvPr id="70" name="TextBox 69"/>
          <p:cNvSpPr txBox="1"/>
          <p:nvPr/>
        </p:nvSpPr>
        <p:spPr>
          <a:xfrm>
            <a:off x="2652584" y="6276929"/>
            <a:ext cx="1080120" cy="276999"/>
          </a:xfrm>
          <a:prstGeom prst="rect">
            <a:avLst/>
          </a:prstGeom>
          <a:noFill/>
        </p:spPr>
        <p:txBody>
          <a:bodyPr wrap="square" rtlCol="0">
            <a:spAutoFit/>
          </a:bodyPr>
          <a:lstStyle/>
          <a:p>
            <a:r>
              <a:rPr lang="en-GB" sz="1200" dirty="0" smtClean="0"/>
              <a:t>Kinesis</a:t>
            </a:r>
            <a:endParaRPr lang="en-GB" sz="1200" dirty="0"/>
          </a:p>
        </p:txBody>
      </p:sp>
      <p:sp>
        <p:nvSpPr>
          <p:cNvPr id="71" name="TextBox 70"/>
          <p:cNvSpPr txBox="1"/>
          <p:nvPr/>
        </p:nvSpPr>
        <p:spPr>
          <a:xfrm>
            <a:off x="1637191" y="3512041"/>
            <a:ext cx="918990" cy="276999"/>
          </a:xfrm>
          <a:prstGeom prst="rect">
            <a:avLst/>
          </a:prstGeom>
          <a:noFill/>
        </p:spPr>
        <p:txBody>
          <a:bodyPr wrap="square" rtlCol="0">
            <a:spAutoFit/>
          </a:bodyPr>
          <a:lstStyle/>
          <a:p>
            <a:r>
              <a:rPr lang="en-GB" sz="1200" dirty="0" smtClean="0">
                <a:solidFill>
                  <a:srgbClr val="C00000"/>
                </a:solidFill>
              </a:rPr>
              <a:t>Batch data</a:t>
            </a:r>
            <a:endParaRPr lang="en-GB" sz="1200" dirty="0">
              <a:solidFill>
                <a:srgbClr val="C00000"/>
              </a:solidFill>
            </a:endParaRPr>
          </a:p>
        </p:txBody>
      </p:sp>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85628" y="1630402"/>
            <a:ext cx="486944" cy="486944"/>
          </a:xfrm>
          <a:prstGeom prst="rect">
            <a:avLst/>
          </a:prstGeom>
        </p:spPr>
      </p:pic>
      <p:sp>
        <p:nvSpPr>
          <p:cNvPr id="73" name="TextBox 72"/>
          <p:cNvSpPr txBox="1"/>
          <p:nvPr/>
        </p:nvSpPr>
        <p:spPr>
          <a:xfrm>
            <a:off x="8567750" y="4847184"/>
            <a:ext cx="760743" cy="276999"/>
          </a:xfrm>
          <a:prstGeom prst="rect">
            <a:avLst/>
          </a:prstGeom>
          <a:noFill/>
        </p:spPr>
        <p:txBody>
          <a:bodyPr wrap="square" rtlCol="0">
            <a:spAutoFit/>
          </a:bodyPr>
          <a:lstStyle/>
          <a:p>
            <a:r>
              <a:rPr lang="en-GB" sz="1200" dirty="0" smtClean="0">
                <a:solidFill>
                  <a:srgbClr val="C00000"/>
                </a:solidFill>
              </a:rPr>
              <a:t>Analysis</a:t>
            </a:r>
            <a:endParaRPr lang="en-GB" sz="1200" dirty="0">
              <a:solidFill>
                <a:srgbClr val="C00000"/>
              </a:solidFill>
            </a:endParaRPr>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2912" y="5056042"/>
            <a:ext cx="864096" cy="845353"/>
          </a:xfrm>
          <a:prstGeom prst="rect">
            <a:avLst/>
          </a:prstGeom>
        </p:spPr>
      </p:pic>
      <p:cxnSp>
        <p:nvCxnSpPr>
          <p:cNvPr id="84" name="Elbow Connector 83"/>
          <p:cNvCxnSpPr>
            <a:stCxn id="77" idx="0"/>
          </p:cNvCxnSpPr>
          <p:nvPr/>
        </p:nvCxnSpPr>
        <p:spPr>
          <a:xfrm rot="5400000" flipH="1" flipV="1">
            <a:off x="1626015" y="4132041"/>
            <a:ext cx="762946" cy="1085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 idx="0"/>
            <a:endCxn id="8" idx="2"/>
          </p:cNvCxnSpPr>
          <p:nvPr/>
        </p:nvCxnSpPr>
        <p:spPr>
          <a:xfrm rot="16200000" flipV="1">
            <a:off x="2521064" y="4990134"/>
            <a:ext cx="987177" cy="67969"/>
          </a:xfrm>
          <a:prstGeom prst="bentConnector3">
            <a:avLst>
              <a:gd name="adj1" fmla="val -74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96870" y="2504152"/>
            <a:ext cx="533236" cy="533236"/>
          </a:xfrm>
          <a:prstGeom prst="rect">
            <a:avLst/>
          </a:prstGeom>
        </p:spPr>
      </p:pic>
      <p:cxnSp>
        <p:nvCxnSpPr>
          <p:cNvPr id="94" name="Elbow Connector 93"/>
          <p:cNvCxnSpPr>
            <a:stCxn id="4" idx="2"/>
          </p:cNvCxnSpPr>
          <p:nvPr/>
        </p:nvCxnSpPr>
        <p:spPr>
          <a:xfrm rot="16200000" flipH="1">
            <a:off x="1718665" y="3080581"/>
            <a:ext cx="478780" cy="11223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1" idx="2"/>
          </p:cNvCxnSpPr>
          <p:nvPr/>
        </p:nvCxnSpPr>
        <p:spPr>
          <a:xfrm flipH="1">
            <a:off x="2957175" y="3037388"/>
            <a:ext cx="6313" cy="60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007658" y="4809125"/>
            <a:ext cx="770354" cy="42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TextBox 102"/>
          <p:cNvSpPr txBox="1"/>
          <p:nvPr/>
        </p:nvSpPr>
        <p:spPr>
          <a:xfrm>
            <a:off x="4977496" y="4874554"/>
            <a:ext cx="830677" cy="276999"/>
          </a:xfrm>
          <a:prstGeom prst="rect">
            <a:avLst/>
          </a:prstGeom>
          <a:noFill/>
        </p:spPr>
        <p:txBody>
          <a:bodyPr wrap="none" rtlCol="0">
            <a:spAutoFit/>
          </a:bodyPr>
          <a:lstStyle/>
          <a:p>
            <a:r>
              <a:rPr lang="en-US" sz="1200" dirty="0" smtClean="0">
                <a:solidFill>
                  <a:srgbClr val="C00000"/>
                </a:solidFill>
              </a:rPr>
              <a:t>S3 trigger</a:t>
            </a:r>
            <a:endParaRPr lang="en-GB" sz="1200" dirty="0">
              <a:solidFill>
                <a:srgbClr val="C00000"/>
              </a:solidFill>
            </a:endParaRPr>
          </a:p>
        </p:txBody>
      </p:sp>
      <p:cxnSp>
        <p:nvCxnSpPr>
          <p:cNvPr id="105" name="Straight Arrow Connector 104"/>
          <p:cNvCxnSpPr>
            <a:stCxn id="102" idx="0"/>
            <a:endCxn id="10" idx="2"/>
          </p:cNvCxnSpPr>
          <p:nvPr/>
        </p:nvCxnSpPr>
        <p:spPr>
          <a:xfrm flipV="1">
            <a:off x="5392835" y="4221088"/>
            <a:ext cx="1" cy="58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Slide Number Placeholder 107"/>
          <p:cNvSpPr>
            <a:spLocks noGrp="1"/>
          </p:cNvSpPr>
          <p:nvPr>
            <p:ph type="sldNum" sz="quarter" idx="12"/>
          </p:nvPr>
        </p:nvSpPr>
        <p:spPr/>
        <p:txBody>
          <a:bodyPr/>
          <a:lstStyle/>
          <a:p>
            <a:fld id="{E31375A4-56A4-47D6-9801-1991572033F7}" type="slidenum">
              <a:rPr lang="en-GB" smtClean="0"/>
              <a:t>8</a:t>
            </a:fld>
            <a:endParaRPr lang="en-GB"/>
          </a:p>
        </p:txBody>
      </p:sp>
    </p:spTree>
    <p:extLst>
      <p:ext uri="{BB962C8B-B14F-4D97-AF65-F5344CB8AC3E}">
        <p14:creationId xmlns:p14="http://schemas.microsoft.com/office/powerpoint/2010/main" val="131084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Findings</a:t>
            </a:r>
            <a:endParaRPr lang="en-US" dirty="0"/>
          </a:p>
        </p:txBody>
      </p:sp>
      <p:sp>
        <p:nvSpPr>
          <p:cNvPr id="3" name="Content Placeholder 2"/>
          <p:cNvSpPr>
            <a:spLocks noGrp="1"/>
          </p:cNvSpPr>
          <p:nvPr>
            <p:ph sz="half" idx="1"/>
          </p:nvPr>
        </p:nvSpPr>
        <p:spPr>
          <a:xfrm>
            <a:off x="1066800" y="1825624"/>
            <a:ext cx="10717832" cy="4575175"/>
          </a:xfrm>
        </p:spPr>
        <p:txBody>
          <a:bodyPr/>
          <a:lstStyle/>
          <a:p>
            <a:endParaRPr lang="en-US" dirty="0" smtClean="0"/>
          </a:p>
          <a:p>
            <a:r>
              <a:rPr lang="en-US" dirty="0" smtClean="0"/>
              <a:t>Total beds available on hospitals with different categories and regions</a:t>
            </a:r>
          </a:p>
          <a:p>
            <a:r>
              <a:rPr lang="en-US" dirty="0" smtClean="0"/>
              <a:t>Analyze Availability of hospitals in different states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GB" smtClean="0"/>
              <a:t>9</a:t>
            </a:fld>
            <a:endParaRPr lang="en-GB"/>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2278</TotalTime>
  <Words>190</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Medium</vt:lpstr>
      <vt:lpstr>Times New Roman</vt:lpstr>
      <vt:lpstr>Wingdings</vt:lpstr>
      <vt:lpstr>Medical Design 16x9</vt:lpstr>
      <vt:lpstr>Smart Hospitals Analysis</vt:lpstr>
      <vt:lpstr>Contents</vt:lpstr>
      <vt:lpstr>Introduction</vt:lpstr>
      <vt:lpstr>Business value</vt:lpstr>
      <vt:lpstr>Problem Statement</vt:lpstr>
      <vt:lpstr>PowerPoint Presentation</vt:lpstr>
      <vt:lpstr>Pipeline</vt:lpstr>
      <vt:lpstr>PowerPoint Presentation</vt:lpstr>
      <vt:lpstr>Findings</vt:lpstr>
      <vt:lpstr>Results</vt:lpstr>
      <vt:lpstr>PowerPoint Presentation</vt:lpstr>
      <vt:lpstr>PowerPoint Presentation</vt:lpstr>
      <vt:lpstr>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Informatics  &amp;  Smart Hospitals</dc:title>
  <dc:creator>Microsoft account</dc:creator>
  <cp:lastModifiedBy>Microsoft account</cp:lastModifiedBy>
  <cp:revision>18</cp:revision>
  <dcterms:created xsi:type="dcterms:W3CDTF">2023-08-14T10:12:13Z</dcterms:created>
  <dcterms:modified xsi:type="dcterms:W3CDTF">2023-08-16T09:03:48Z</dcterms:modified>
</cp:coreProperties>
</file>