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5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6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3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0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7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F857-1617-4BFC-8D04-3E4E8D59B4CE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FEDA-F32E-4CBF-86DE-325F61219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3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1935" y="1715453"/>
            <a:ext cx="7727950" cy="2387600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 Optimization Technique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03958" y="5939625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ROLLS JOHN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5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207"/>
          </a:xfrm>
        </p:spPr>
        <p:txBody>
          <a:bodyPr/>
          <a:lstStyle/>
          <a:p>
            <a:pPr algn="ctr"/>
            <a:r>
              <a:rPr lang="en-GB" b="1" dirty="0" smtClean="0"/>
              <a:t>Memory Management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589" y="1483719"/>
            <a:ext cx="10515600" cy="4925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 smtClean="0"/>
              <a:t>Two </a:t>
            </a:r>
            <a:r>
              <a:rPr lang="en-GB" sz="2400" dirty="0"/>
              <a:t>types of memory </a:t>
            </a:r>
            <a:endParaRPr lang="en-GB" sz="2400" dirty="0" smtClean="0"/>
          </a:p>
          <a:p>
            <a:pPr lvl="1">
              <a:lnSpc>
                <a:spcPct val="100000"/>
              </a:lnSpc>
            </a:pPr>
            <a:r>
              <a:rPr lang="en-GB" dirty="0"/>
              <a:t>Execution memory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dirty="0"/>
              <a:t>	</a:t>
            </a:r>
            <a:r>
              <a:rPr lang="en-US" dirty="0"/>
              <a:t>The memory used for storing computations, such as joins, shuffles, sorting, 	and aggregations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Total memory available to executors. By default, it is 1 gigabyte.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Storage memory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dirty="0"/>
              <a:t>	</a:t>
            </a:r>
            <a:r>
              <a:rPr lang="en-US" dirty="0"/>
              <a:t>The storage memory is used for caching and handling data stored in </a:t>
            </a:r>
            <a:r>
              <a:rPr lang="en-US" dirty="0" smtClean="0"/>
              <a:t>clusters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sz="2400" dirty="0" smtClean="0"/>
              <a:t>Unified memory management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emove </a:t>
            </a:r>
            <a:r>
              <a:rPr lang="en-US" dirty="0"/>
              <a:t>storage but not </a:t>
            </a:r>
            <a:r>
              <a:rPr lang="en-US" dirty="0" smtClean="0"/>
              <a:t>execution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ermits </a:t>
            </a:r>
            <a:r>
              <a:rPr lang="en-US" dirty="0"/>
              <a:t>the user to state the data’s minimum </a:t>
            </a:r>
            <a:r>
              <a:rPr lang="en-US" dirty="0" err="1"/>
              <a:t>unremovable</a:t>
            </a:r>
            <a:r>
              <a:rPr lang="en-US" dirty="0"/>
              <a:t> amount for </a:t>
            </a:r>
            <a:r>
              <a:rPr lang="en-US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0584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File Format Selection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pPr fontAlgn="base"/>
            <a:r>
              <a:rPr lang="en-US" sz="2400" dirty="0"/>
              <a:t>Spark supports many formats, such as CSV, JSON, XML, PARQUET, ORC, AVRO, etc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 fontAlgn="base"/>
            <a:r>
              <a:rPr lang="en-US" sz="2400" dirty="0"/>
              <a:t>Spark jobs can be optimized by choosing the parquet file with snappy compression which gives the high performance and best analysis</a:t>
            </a:r>
            <a:r>
              <a:rPr lang="en-US" sz="2400" dirty="0" smtClean="0"/>
              <a:t>.</a:t>
            </a:r>
            <a:endParaRPr lang="en-US" sz="2400" dirty="0"/>
          </a:p>
          <a:p>
            <a:pPr fontAlgn="base"/>
            <a:r>
              <a:rPr lang="en-US" sz="2400" dirty="0"/>
              <a:t>Parquet file is native to Spark which carries the metadata along with its footer</a:t>
            </a:r>
            <a:r>
              <a:rPr lang="en-US" sz="2400" dirty="0" smtClean="0"/>
              <a:t>.</a:t>
            </a:r>
          </a:p>
          <a:p>
            <a:pPr marL="0" indent="0" fontAlgn="base">
              <a:buNone/>
            </a:pPr>
            <a:endParaRPr lang="en-US" sz="2400" dirty="0" smtClean="0"/>
          </a:p>
          <a:p>
            <a:pPr marL="0" indent="0" fontAlgn="base">
              <a:buNone/>
            </a:pPr>
            <a:r>
              <a:rPr lang="en-GB" sz="2000" b="1" dirty="0" smtClean="0"/>
              <a:t>	</a:t>
            </a:r>
            <a:r>
              <a:rPr lang="en-GB" sz="2000" b="1" dirty="0" err="1" smtClean="0"/>
              <a:t>val</a:t>
            </a:r>
            <a:r>
              <a:rPr lang="en-GB" sz="2000" b="1" dirty="0" smtClean="0"/>
              <a:t> </a:t>
            </a:r>
            <a:r>
              <a:rPr lang="en-GB" sz="2000" b="1" dirty="0" err="1"/>
              <a:t>peopleDF</a:t>
            </a:r>
            <a:r>
              <a:rPr lang="en-GB" sz="2000" b="1" dirty="0"/>
              <a:t> = </a:t>
            </a:r>
            <a:r>
              <a:rPr lang="en-GB" sz="2000" b="1" dirty="0" err="1"/>
              <a:t>spark.read.json</a:t>
            </a:r>
            <a:r>
              <a:rPr lang="en-GB" sz="2000" b="1" dirty="0"/>
              <a:t>(“examples/</a:t>
            </a:r>
            <a:r>
              <a:rPr lang="en-GB" sz="2000" b="1" dirty="0" err="1"/>
              <a:t>src</a:t>
            </a:r>
            <a:r>
              <a:rPr lang="en-GB" sz="2000" b="1" dirty="0"/>
              <a:t>/main/resources/</a:t>
            </a:r>
            <a:r>
              <a:rPr lang="en-GB" sz="2000" b="1" dirty="0" err="1"/>
              <a:t>people.json</a:t>
            </a:r>
            <a:r>
              <a:rPr lang="en-GB" sz="2000" b="1" dirty="0"/>
              <a:t>”)</a:t>
            </a:r>
          </a:p>
          <a:p>
            <a:pPr marL="0" indent="0" fontAlgn="base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	</a:t>
            </a:r>
            <a:r>
              <a:rPr lang="en-GB" sz="2000" b="1" dirty="0" err="1" smtClean="0"/>
              <a:t>peopleDF.write.parquet</a:t>
            </a:r>
            <a:r>
              <a:rPr lang="en-GB" sz="2000" b="1" dirty="0"/>
              <a:t>(“</a:t>
            </a:r>
            <a:r>
              <a:rPr lang="en-GB" sz="2000" b="1" dirty="0" err="1"/>
              <a:t>people.parquet</a:t>
            </a:r>
            <a:r>
              <a:rPr lang="en-GB" sz="2000" b="1" dirty="0"/>
              <a:t>”)</a:t>
            </a:r>
          </a:p>
          <a:p>
            <a:pPr marL="0" indent="0" fontAlgn="base">
              <a:buNone/>
            </a:pPr>
            <a:r>
              <a:rPr lang="en-GB" sz="2000" b="1" dirty="0" smtClean="0"/>
              <a:t>    	</a:t>
            </a:r>
            <a:r>
              <a:rPr lang="en-GB" sz="2000" b="1" dirty="0" err="1" smtClean="0"/>
              <a:t>val</a:t>
            </a:r>
            <a:r>
              <a:rPr lang="en-GB" sz="2000" b="1" dirty="0" smtClean="0"/>
              <a:t> </a:t>
            </a:r>
            <a:r>
              <a:rPr lang="en-GB" sz="2000" b="1" dirty="0" err="1"/>
              <a:t>parquetFileDF</a:t>
            </a:r>
            <a:r>
              <a:rPr lang="en-GB" sz="2000" b="1" dirty="0"/>
              <a:t> = </a:t>
            </a:r>
            <a:r>
              <a:rPr lang="en-GB" sz="2000" b="1" dirty="0" err="1"/>
              <a:t>spark.read.parquet</a:t>
            </a:r>
            <a:r>
              <a:rPr lang="en-GB" sz="2000" b="1" dirty="0"/>
              <a:t>(“</a:t>
            </a:r>
            <a:r>
              <a:rPr lang="en-GB" sz="2000" b="1" dirty="0" err="1"/>
              <a:t>people.parquet</a:t>
            </a:r>
            <a:r>
              <a:rPr lang="en-GB" sz="2000" b="1" dirty="0"/>
              <a:t>”)</a:t>
            </a:r>
          </a:p>
          <a:p>
            <a:pPr marL="0" indent="0" fontAlgn="base">
              <a:buNone/>
            </a:pPr>
            <a:endParaRPr 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4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Advance variable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62" y="154732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GB" sz="2400" dirty="0" smtClean="0"/>
          </a:p>
          <a:p>
            <a:pPr algn="just">
              <a:lnSpc>
                <a:spcPct val="100000"/>
              </a:lnSpc>
            </a:pPr>
            <a:r>
              <a:rPr lang="en-US" sz="2400" dirty="0"/>
              <a:t>2 types of advanced </a:t>
            </a:r>
            <a:r>
              <a:rPr lang="en-US" sz="2400" dirty="0" smtClean="0"/>
              <a:t>variables :</a:t>
            </a:r>
            <a:endParaRPr lang="en-GB" sz="2400" dirty="0" smtClean="0"/>
          </a:p>
          <a:p>
            <a:pPr lvl="1" algn="just">
              <a:lnSpc>
                <a:spcPct val="100000"/>
              </a:lnSpc>
            </a:pPr>
            <a:r>
              <a:rPr lang="en-GB" dirty="0" smtClean="0"/>
              <a:t>Broadcast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 smtClean="0"/>
              <a:t>Broadcast </a:t>
            </a:r>
            <a:r>
              <a:rPr lang="en-US" sz="2400" dirty="0"/>
              <a:t>variable will make your small data set available on each </a:t>
            </a:r>
            <a:r>
              <a:rPr lang="en-US" sz="2400" dirty="0" smtClean="0"/>
              <a:t>node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hich </a:t>
            </a:r>
            <a:r>
              <a:rPr lang="en-US" sz="2400" dirty="0"/>
              <a:t>can be used to cache a value in memory on all nodes</a:t>
            </a:r>
            <a:endParaRPr lang="en-GB" sz="2400" dirty="0" smtClean="0"/>
          </a:p>
          <a:p>
            <a:pPr lvl="1" algn="just">
              <a:lnSpc>
                <a:spcPct val="100000"/>
              </a:lnSpc>
            </a:pPr>
            <a:r>
              <a:rPr lang="en-GB" dirty="0" smtClean="0"/>
              <a:t>Accumulator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/>
              <a:t>Accumulators are global variables to the executors that can only be added through an associative and commutative </a:t>
            </a:r>
            <a:r>
              <a:rPr lang="en-US" sz="2400" dirty="0" smtClean="0"/>
              <a:t>operation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/>
              <a:t>variables that are only </a:t>
            </a:r>
            <a:r>
              <a:rPr lang="en-US" sz="2400" dirty="0" smtClean="0"/>
              <a:t>added </a:t>
            </a:r>
            <a:r>
              <a:rPr lang="en-US" sz="2400" dirty="0"/>
              <a:t>to, such as counters and sums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80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Level of Parallelism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GB" dirty="0" smtClean="0"/>
          </a:p>
          <a:p>
            <a:pPr fontAlgn="base">
              <a:lnSpc>
                <a:spcPct val="150000"/>
              </a:lnSpc>
            </a:pPr>
            <a:r>
              <a:rPr lang="en-US" sz="2400" dirty="0"/>
              <a:t>Every </a:t>
            </a:r>
            <a:r>
              <a:rPr lang="en-US" sz="2400" dirty="0" smtClean="0"/>
              <a:t>partition </a:t>
            </a:r>
            <a:r>
              <a:rPr lang="en-US" sz="2400" dirty="0"/>
              <a:t>task requires a single core for processing</a:t>
            </a:r>
            <a:r>
              <a:rPr lang="en-US" sz="2400" dirty="0" smtClean="0"/>
              <a:t>.</a:t>
            </a:r>
            <a:endParaRPr lang="en-US" sz="2400" dirty="0"/>
          </a:p>
          <a:p>
            <a:pPr fontAlgn="base">
              <a:lnSpc>
                <a:spcPct val="150000"/>
              </a:lnSpc>
            </a:pPr>
            <a:r>
              <a:rPr lang="en-US" sz="2400" dirty="0"/>
              <a:t>There are two ways to maintain the parallelism:</a:t>
            </a:r>
          </a:p>
          <a:p>
            <a:pPr lvl="1" fontAlgn="base">
              <a:lnSpc>
                <a:spcPct val="150000"/>
              </a:lnSpc>
            </a:pPr>
            <a:r>
              <a:rPr lang="en-US" b="1" dirty="0"/>
              <a:t>Repartition:</a:t>
            </a:r>
            <a:r>
              <a:rPr lang="en-US" dirty="0"/>
              <a:t> Gives equal number of partitions with high shuffling</a:t>
            </a:r>
          </a:p>
          <a:p>
            <a:pPr lvl="1" fontAlgn="base">
              <a:lnSpc>
                <a:spcPct val="150000"/>
              </a:lnSpc>
            </a:pPr>
            <a:r>
              <a:rPr lang="en-US" b="1" dirty="0"/>
              <a:t>Coalesce:</a:t>
            </a:r>
            <a:r>
              <a:rPr lang="en-US" dirty="0"/>
              <a:t> Generally reduces the number of partitions with less </a:t>
            </a:r>
            <a:r>
              <a:rPr lang="en-US" dirty="0" smtClean="0"/>
              <a:t>shuffling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0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05" y="1173618"/>
            <a:ext cx="10515600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7200" dirty="0" smtClean="0"/>
              <a:t>THANK YOU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6631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6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Why </a:t>
            </a:r>
            <a:r>
              <a:rPr lang="en-US" b="1" dirty="0"/>
              <a:t>its optimization is important?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Adapting </a:t>
            </a:r>
            <a:r>
              <a:rPr lang="en-US" sz="2400" dirty="0"/>
              <a:t>processes to perfect their features, while staying within their </a:t>
            </a:r>
            <a:r>
              <a:rPr lang="en-US" sz="2400" dirty="0" smtClean="0"/>
              <a:t>limits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inimize </a:t>
            </a:r>
            <a:r>
              <a:rPr lang="en-US" sz="2400" dirty="0"/>
              <a:t>costs and maximize </a:t>
            </a:r>
            <a:r>
              <a:rPr lang="en-US" sz="2400" dirty="0" smtClean="0"/>
              <a:t>performance, productivity</a:t>
            </a:r>
            <a:r>
              <a:rPr lang="en-US" sz="2400" dirty="0"/>
              <a:t>, and </a:t>
            </a:r>
            <a:r>
              <a:rPr lang="en-US" sz="2400" dirty="0" smtClean="0"/>
              <a:t>efficiency</a:t>
            </a:r>
          </a:p>
          <a:p>
            <a:r>
              <a:rPr lang="en-US" sz="2400" dirty="0"/>
              <a:t>The three rules of </a:t>
            </a:r>
            <a:r>
              <a:rPr lang="en-US" sz="2400" dirty="0" smtClean="0"/>
              <a:t>optimization 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it work </a:t>
            </a:r>
            <a:r>
              <a:rPr lang="en-US" dirty="0" smtClean="0"/>
              <a:t>first</a:t>
            </a:r>
            <a:endParaRPr lang="en-US" dirty="0"/>
          </a:p>
          <a:p>
            <a:pPr lvl="1"/>
            <a:r>
              <a:rPr lang="en-US" dirty="0" smtClean="0"/>
              <a:t>Work </a:t>
            </a:r>
            <a:r>
              <a:rPr lang="en-US" dirty="0"/>
              <a:t>from the user's point of </a:t>
            </a:r>
            <a:r>
              <a:rPr lang="en-US" dirty="0" smtClean="0"/>
              <a:t>view</a:t>
            </a:r>
            <a:endParaRPr lang="en-US" dirty="0"/>
          </a:p>
          <a:p>
            <a:pPr lvl="1"/>
            <a:r>
              <a:rPr lang="en-US" dirty="0" smtClean="0"/>
              <a:t>Keep </a:t>
            </a:r>
            <a:r>
              <a:rPr lang="en-US" dirty="0"/>
              <a:t>the code </a:t>
            </a:r>
            <a:r>
              <a:rPr lang="en-US" dirty="0" smtClean="0"/>
              <a:t>readable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538"/>
            <a:ext cx="10515600" cy="8116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</a:t>
            </a:r>
            <a:r>
              <a:rPr lang="en-US" sz="4000" b="1" dirty="0" smtClean="0"/>
              <a:t>ommon </a:t>
            </a:r>
            <a:r>
              <a:rPr lang="en-US" sz="4000" b="1" dirty="0"/>
              <a:t>performance problems when using Spark 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2594"/>
            <a:ext cx="10515600" cy="5732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 smtClean="0"/>
              <a:t>Spill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temporary files to disk when running out of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RDD is first moved from RAM to disk and then back to RAM just to avoid Out Of Memory (OOM)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Spill </a:t>
            </a:r>
            <a:r>
              <a:rPr lang="en-US" dirty="0"/>
              <a:t>(Memory): the size of data in memory for spilled </a:t>
            </a:r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Spill </a:t>
            </a:r>
            <a:r>
              <a:rPr lang="en-US" dirty="0"/>
              <a:t>(Disk): the size of data on the disk for the spilled </a:t>
            </a:r>
            <a:r>
              <a:rPr lang="en-US" dirty="0" smtClean="0"/>
              <a:t>partition</a:t>
            </a:r>
          </a:p>
          <a:p>
            <a:pPr marL="457200" lvl="1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/>
              <a:t>Skew</a:t>
            </a:r>
          </a:p>
          <a:p>
            <a:pPr lvl="1"/>
            <a:r>
              <a:rPr lang="en-US" dirty="0" smtClean="0"/>
              <a:t>Imbalance </a:t>
            </a:r>
            <a:r>
              <a:rPr lang="en-US" dirty="0"/>
              <a:t>in size between the different </a:t>
            </a:r>
            <a:r>
              <a:rPr lang="en-US" dirty="0" smtClean="0"/>
              <a:t>partitions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Storage</a:t>
            </a:r>
          </a:p>
          <a:p>
            <a:pPr lvl="1"/>
            <a:r>
              <a:rPr lang="en-GB" dirty="0"/>
              <a:t>D</a:t>
            </a:r>
            <a:r>
              <a:rPr lang="en-US" dirty="0" err="1"/>
              <a:t>ata</a:t>
            </a:r>
            <a:r>
              <a:rPr lang="en-US" dirty="0"/>
              <a:t> is stored on disk in a non-optimal </a:t>
            </a:r>
            <a:r>
              <a:rPr lang="en-US" dirty="0" smtClean="0"/>
              <a:t>way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problems associated with Storage are: Tiny Files, Scanning and Schemas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6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78203"/>
            <a:ext cx="10515600" cy="49409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Serialization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problems associated with the distribution of code across </a:t>
            </a:r>
            <a:r>
              <a:rPr lang="en-US" dirty="0" smtClean="0"/>
              <a:t>clusters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code is serialized, sent to the executors, and then </a:t>
            </a:r>
            <a:r>
              <a:rPr lang="en-US" dirty="0" err="1" smtClean="0"/>
              <a:t>deserialized</a:t>
            </a:r>
            <a:r>
              <a:rPr lang="en-US" dirty="0" smtClean="0"/>
              <a:t>.</a:t>
            </a:r>
            <a:endParaRPr lang="en-GB" sz="24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 smtClean="0"/>
              <a:t>Shuffle</a:t>
            </a:r>
            <a:endParaRPr lang="en-GB" sz="2400" dirty="0"/>
          </a:p>
          <a:p>
            <a:pPr lvl="1">
              <a:lnSpc>
                <a:spcPct val="100000"/>
              </a:lnSpc>
            </a:pPr>
            <a:r>
              <a:rPr lang="en-GB" dirty="0"/>
              <a:t>Moving </a:t>
            </a:r>
            <a:r>
              <a:rPr lang="en-US" dirty="0"/>
              <a:t>data between </a:t>
            </a:r>
            <a:r>
              <a:rPr lang="en-US" dirty="0" smtClean="0"/>
              <a:t>executors when </a:t>
            </a:r>
            <a:r>
              <a:rPr lang="en-GB" dirty="0"/>
              <a:t>p</a:t>
            </a:r>
            <a:r>
              <a:rPr lang="en-GB" dirty="0" smtClean="0"/>
              <a:t>erforming </a:t>
            </a:r>
            <a:r>
              <a:rPr lang="en-GB" dirty="0"/>
              <a:t>wide </a:t>
            </a:r>
            <a:r>
              <a:rPr lang="en-GB" dirty="0" smtClean="0"/>
              <a:t>transformations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Mishandling of shuffle problems can result in </a:t>
            </a:r>
            <a:r>
              <a:rPr lang="en-US" dirty="0" smtClean="0"/>
              <a:t>Skew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Prefilter data to reduce its size before shuffling</a:t>
            </a:r>
            <a:r>
              <a:rPr lang="en-US" dirty="0" smtClean="0"/>
              <a:t>.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When working with small tables, Broadcast Hash </a:t>
            </a:r>
            <a:r>
              <a:rPr lang="en-US" dirty="0" smtClean="0"/>
              <a:t>Join.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For big tables use </a:t>
            </a:r>
            <a:r>
              <a:rPr lang="en-US" dirty="0" smtClean="0"/>
              <a:t>SortMergeJoin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28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37"/>
            <a:ext cx="10515600" cy="967754"/>
          </a:xfrm>
        </p:spPr>
        <p:txBody>
          <a:bodyPr/>
          <a:lstStyle/>
          <a:p>
            <a:pPr algn="ctr"/>
            <a:r>
              <a:rPr lang="en-GB" b="1" dirty="0" smtClean="0"/>
              <a:t>Optimization techniques in spark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090"/>
            <a:ext cx="10515600" cy="48343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to modify the settings and </a:t>
            </a:r>
            <a:r>
              <a:rPr lang="en-US" sz="2400" dirty="0" smtClean="0"/>
              <a:t>properties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resources are utilized properly and the jobs are executed </a:t>
            </a:r>
            <a:r>
              <a:rPr lang="en-US" sz="2400" dirty="0" smtClean="0"/>
              <a:t>quickly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Most </a:t>
            </a:r>
            <a:r>
              <a:rPr lang="en-US" sz="2400" dirty="0"/>
              <a:t>p</a:t>
            </a:r>
            <a:r>
              <a:rPr lang="en-US" sz="2400" dirty="0" smtClean="0"/>
              <a:t>opular techniques are 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Serialization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Caching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API selection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Garbage Collection Optimizer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Memory </a:t>
            </a:r>
            <a:r>
              <a:rPr lang="en-GB" dirty="0" smtClean="0"/>
              <a:t>Management 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File </a:t>
            </a:r>
            <a:r>
              <a:rPr lang="en-GB" dirty="0"/>
              <a:t>Format selection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Advance </a:t>
            </a:r>
            <a:r>
              <a:rPr lang="en-GB" dirty="0" smtClean="0"/>
              <a:t>Variable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Level of Parallelism</a:t>
            </a:r>
            <a:endParaRPr lang="en-GB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824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439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Data Serialization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695"/>
            <a:ext cx="10515600" cy="4869373"/>
          </a:xfrm>
        </p:spPr>
        <p:txBody>
          <a:bodyPr/>
          <a:lstStyle/>
          <a:p>
            <a:r>
              <a:rPr lang="en-GB" sz="2400" dirty="0" smtClean="0"/>
              <a:t>Convert in-memory object to another format</a:t>
            </a:r>
          </a:p>
          <a:p>
            <a:r>
              <a:rPr lang="en-GB" sz="2400" dirty="0" smtClean="0"/>
              <a:t>Improves performance of distributed applications</a:t>
            </a:r>
          </a:p>
          <a:p>
            <a:r>
              <a:rPr lang="en-US" sz="2400" dirty="0" smtClean="0"/>
              <a:t>Spark </a:t>
            </a:r>
            <a:r>
              <a:rPr lang="en-US" sz="2400" dirty="0"/>
              <a:t>uses the Java </a:t>
            </a:r>
            <a:r>
              <a:rPr lang="en-US" sz="2400" dirty="0" err="1" smtClean="0"/>
              <a:t>serializer</a:t>
            </a:r>
            <a:r>
              <a:rPr lang="en-US" sz="2400" dirty="0" smtClean="0"/>
              <a:t> and </a:t>
            </a:r>
            <a:r>
              <a:rPr lang="en-GB" sz="2400" dirty="0" err="1"/>
              <a:t>Kryo</a:t>
            </a:r>
            <a:r>
              <a:rPr lang="en-GB" sz="2400" dirty="0"/>
              <a:t> </a:t>
            </a:r>
            <a:r>
              <a:rPr lang="en-GB" sz="2400" dirty="0" err="1" smtClean="0"/>
              <a:t>serializer</a:t>
            </a:r>
            <a:endParaRPr lang="en-GB" sz="2400" dirty="0" smtClean="0"/>
          </a:p>
          <a:p>
            <a:pPr marL="457200" lvl="1" indent="0">
              <a:buNone/>
            </a:pPr>
            <a:r>
              <a:rPr lang="en-GB" b="1" dirty="0" smtClean="0"/>
              <a:t>Java </a:t>
            </a:r>
            <a:r>
              <a:rPr lang="en-GB" b="1" dirty="0" err="1" smtClean="0"/>
              <a:t>Serializer</a:t>
            </a:r>
            <a:endParaRPr lang="en-GB" b="1" dirty="0" smtClean="0"/>
          </a:p>
          <a:p>
            <a:pPr lvl="1"/>
            <a:r>
              <a:rPr lang="en-US" dirty="0"/>
              <a:t>The </a:t>
            </a:r>
            <a:r>
              <a:rPr lang="en-US" dirty="0" err="1"/>
              <a:t>ObjectOutputStream</a:t>
            </a:r>
            <a:r>
              <a:rPr lang="en-US" dirty="0"/>
              <a:t> framework is used for serializing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java.io.Externalizable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used to control the performance of the serialization.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offers lightweight </a:t>
            </a:r>
            <a:r>
              <a:rPr lang="en-US" dirty="0" smtClean="0"/>
              <a:t>persistence</a:t>
            </a:r>
          </a:p>
          <a:p>
            <a:pPr marL="457200" lvl="1" indent="0">
              <a:buNone/>
            </a:pPr>
            <a:r>
              <a:rPr lang="en-US" b="1" dirty="0" err="1" smtClean="0"/>
              <a:t>Kryo</a:t>
            </a:r>
            <a:r>
              <a:rPr lang="en-US" b="1" dirty="0" smtClean="0"/>
              <a:t> </a:t>
            </a:r>
            <a:r>
              <a:rPr lang="en-US" b="1" dirty="0" err="1" smtClean="0"/>
              <a:t>Serializer</a:t>
            </a:r>
            <a:endParaRPr lang="en-US" b="1" dirty="0" smtClean="0"/>
          </a:p>
          <a:p>
            <a:pPr lvl="1"/>
            <a:r>
              <a:rPr lang="en-US" dirty="0"/>
              <a:t>library (v4) for serializing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Faster than Java serialization and </a:t>
            </a:r>
            <a:r>
              <a:rPr lang="en-US" dirty="0"/>
              <a:t>is a more compact process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7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Caching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when the data is required more </a:t>
            </a:r>
            <a:r>
              <a:rPr lang="en-US" sz="2400" dirty="0" smtClean="0"/>
              <a:t>often</a:t>
            </a:r>
          </a:p>
          <a:p>
            <a:r>
              <a:rPr lang="en-US" sz="2400" dirty="0"/>
              <a:t>Cache() and persist() are the methods used in this </a:t>
            </a:r>
            <a:r>
              <a:rPr lang="en-US" sz="2400" dirty="0" smtClean="0"/>
              <a:t>technique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ache</a:t>
            </a:r>
            <a:r>
              <a:rPr lang="en-US" sz="2400" dirty="0"/>
              <a:t>() </a:t>
            </a:r>
            <a:r>
              <a:rPr lang="en-GB" sz="2400" dirty="0"/>
              <a:t>– Always in </a:t>
            </a:r>
            <a:r>
              <a:rPr lang="en-GB" sz="2400" dirty="0" smtClean="0"/>
              <a:t>Memory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ersist</a:t>
            </a:r>
            <a:r>
              <a:rPr lang="en-US" sz="2400" dirty="0"/>
              <a:t>() </a:t>
            </a:r>
            <a:r>
              <a:rPr lang="en-GB" sz="2400" dirty="0"/>
              <a:t>– Memory and </a:t>
            </a:r>
            <a:r>
              <a:rPr lang="en-GB" sz="2400" dirty="0" smtClean="0"/>
              <a:t>disks</a:t>
            </a:r>
          </a:p>
          <a:p>
            <a:r>
              <a:rPr lang="en-US" sz="2400" dirty="0" smtClean="0"/>
              <a:t>It can </a:t>
            </a:r>
            <a:r>
              <a:rPr lang="en-US" sz="2400" dirty="0"/>
              <a:t>help in reducing costs and saving time as repeated computations are </a:t>
            </a:r>
            <a:r>
              <a:rPr lang="en-US" sz="2400" dirty="0" smtClean="0"/>
              <a:t>used</a:t>
            </a:r>
            <a:endParaRPr lang="en-GB" dirty="0" smtClean="0"/>
          </a:p>
          <a:p>
            <a:r>
              <a:rPr lang="en-US" sz="2400" dirty="0" smtClean="0"/>
              <a:t>It is useful </a:t>
            </a:r>
            <a:r>
              <a:rPr lang="en-US" sz="2400" dirty="0"/>
              <a:t>when you want to store a small data set that is being used frequently in your program.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24388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API Selection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r>
              <a:rPr lang="en-GB" sz="2400" dirty="0"/>
              <a:t>T</a:t>
            </a:r>
            <a:r>
              <a:rPr lang="en-GB" sz="2400" dirty="0" smtClean="0"/>
              <a:t>hree </a:t>
            </a:r>
            <a:r>
              <a:rPr lang="en-GB" sz="2400" dirty="0"/>
              <a:t>types of </a:t>
            </a:r>
            <a:r>
              <a:rPr lang="en-GB" sz="2400" dirty="0" smtClean="0"/>
              <a:t>API :</a:t>
            </a:r>
          </a:p>
          <a:p>
            <a:pPr lvl="1" algn="just"/>
            <a:r>
              <a:rPr lang="en-US" dirty="0"/>
              <a:t>RDD is used for low level operation with less </a:t>
            </a:r>
            <a:r>
              <a:rPr lang="en-US" dirty="0" smtClean="0"/>
              <a:t>optimization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DataFrame is best choice in most cases due to its catalyst optimizer and low garbage collection (GC) overhead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r>
              <a:rPr lang="en-US" dirty="0"/>
              <a:t>Dataset is highly type safe and use encoders.  It uses Tungsten for serialization in binary format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Garbage Collection Optimizer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JVM garbage collection can be a problem when you have large collection of unused objects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2 type of collectors – G1 </a:t>
            </a:r>
            <a:r>
              <a:rPr lang="en-US" sz="2400" dirty="0"/>
              <a:t>collector </a:t>
            </a:r>
            <a:r>
              <a:rPr lang="en-GB" sz="2400" dirty="0" smtClean="0"/>
              <a:t>&amp; GC </a:t>
            </a:r>
            <a:r>
              <a:rPr lang="en-US" sz="2400" dirty="0"/>
              <a:t>tuning 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G1 collector manages growing </a:t>
            </a:r>
            <a:r>
              <a:rPr lang="en-US" dirty="0" smtClean="0"/>
              <a:t>heaps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GC tuning </a:t>
            </a:r>
            <a:r>
              <a:rPr lang="en-US" dirty="0"/>
              <a:t>is essential according to the generated logs, to control the unexpected behavior of </a:t>
            </a:r>
            <a:r>
              <a:rPr lang="en-US" dirty="0" smtClean="0"/>
              <a:t>applications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 </a:t>
            </a:r>
            <a:r>
              <a:rPr lang="en-US" dirty="0" smtClean="0"/>
              <a:t>Collect </a:t>
            </a:r>
            <a:r>
              <a:rPr lang="en-US" dirty="0"/>
              <a:t>statistics by selecting the option in your Spark submit verbose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G1GC helps to decrease the execution time of the jobs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26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574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Spark Optimization Technique</vt:lpstr>
      <vt:lpstr> Why its optimization is important? </vt:lpstr>
      <vt:lpstr>Common performance problems when using Spark </vt:lpstr>
      <vt:lpstr>PowerPoint Presentation</vt:lpstr>
      <vt:lpstr>Optimization techniques in spark</vt:lpstr>
      <vt:lpstr>Data Serialization</vt:lpstr>
      <vt:lpstr>Caching</vt:lpstr>
      <vt:lpstr>API Selection</vt:lpstr>
      <vt:lpstr>Garbage Collection Optimizer</vt:lpstr>
      <vt:lpstr>Memory Management</vt:lpstr>
      <vt:lpstr>File Format Selection</vt:lpstr>
      <vt:lpstr>Advance variable</vt:lpstr>
      <vt:lpstr>Level of Parallelism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Optimization Technique</dc:title>
  <dc:creator>Microsoft account</dc:creator>
  <cp:lastModifiedBy>Microsoft account</cp:lastModifiedBy>
  <cp:revision>36</cp:revision>
  <dcterms:created xsi:type="dcterms:W3CDTF">2023-07-18T16:09:21Z</dcterms:created>
  <dcterms:modified xsi:type="dcterms:W3CDTF">2023-07-21T15:49:49Z</dcterms:modified>
</cp:coreProperties>
</file>