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erif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Roboto Serif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RobotoSerifMedium-bold.fntdata"/><Relationship Id="rId27" Type="http://schemas.openxmlformats.org/officeDocument/2006/relationships/font" Target="fonts/RobotoSerif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erif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Serif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Serif-regular.fntdata"/><Relationship Id="rId14" Type="http://schemas.openxmlformats.org/officeDocument/2006/relationships/slide" Target="slides/slide9.xml"/><Relationship Id="rId17" Type="http://schemas.openxmlformats.org/officeDocument/2006/relationships/font" Target="fonts/RobotoSerif-italic.fntdata"/><Relationship Id="rId16" Type="http://schemas.openxmlformats.org/officeDocument/2006/relationships/font" Target="fonts/RobotoSerif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obotoSerif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a18c383b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a18c383b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a18c383b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a18c383b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a4e80e31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a4e80e31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a4e80e31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a4e80e31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a4e80e31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a4e80e31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a4e80e315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a4e80e31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a4e80e315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a4e80e31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a4e80e315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a4e80e31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5850" y="252925"/>
            <a:ext cx="8832300" cy="28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Formación en Ciberseguridad - NetGuard Solutions</a:t>
            </a:r>
            <a:endParaRPr b="1" sz="4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87625"/>
            <a:ext cx="8520600" cy="7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49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Protegiendo nuestros datos, protegiendo nuestro futuro</a:t>
            </a:r>
            <a:endParaRPr sz="24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pic>
        <p:nvPicPr>
          <p:cNvPr id="56" name="Google Shape;56;p13" title="ChatGPT Image 9 abr 2025, 19_18_0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9126" y="3880226"/>
            <a:ext cx="1022674" cy="102267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097875" y="4015550"/>
            <a:ext cx="20304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155850" y="117800"/>
            <a:ext cx="8832300" cy="15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¿Por qué es importante la ciberseguridad?</a:t>
            </a:r>
            <a:endParaRPr b="1" sz="4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-1324925" y="2882788"/>
            <a:ext cx="8520600" cy="7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29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Impacto en NetGuard Solutions</a:t>
            </a:r>
            <a:endParaRPr sz="22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pic>
        <p:nvPicPr>
          <p:cNvPr id="64" name="Google Shape;64;p14" title="ChatGPT Image 9 abr 2025, 19_18_0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9626" y="3895251"/>
            <a:ext cx="1022674" cy="10226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097875" y="4015550"/>
            <a:ext cx="20304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10500" y="1846800"/>
            <a:ext cx="4489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El 95% de los ciberataques se deben a errores humanos”</a:t>
            </a:r>
            <a:endParaRPr sz="21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915925" y="3675400"/>
            <a:ext cx="45945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Pérdida de datos, daño reputacional, costes económicos</a:t>
            </a:r>
            <a:endParaRPr sz="18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68" name="Google Shape;68;p14" title="como-potenciar-el-trabajo-en-equipo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0000" y="1741778"/>
            <a:ext cx="2109624" cy="1405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ctrTitle"/>
          </p:nvPr>
        </p:nvSpPr>
        <p:spPr>
          <a:xfrm>
            <a:off x="155850" y="155200"/>
            <a:ext cx="8832300" cy="15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¿Por qué es importante la ciberseguridad?</a:t>
            </a:r>
            <a:endParaRPr b="1" sz="4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155850" y="1809200"/>
            <a:ext cx="8520600" cy="289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4015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90"/>
              <a:buFont typeface="Roboto Serif Medium"/>
              <a:buChar char="-"/>
            </a:pPr>
            <a:r>
              <a:rPr lang="en" sz="229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Concienciar sobre riesgos</a:t>
            </a:r>
            <a:endParaRPr sz="22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74015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90"/>
              <a:buFont typeface="Roboto Serif Medium"/>
              <a:buChar char="-"/>
            </a:pPr>
            <a:r>
              <a:rPr lang="en" sz="229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Cumplir políticas de seguridad</a:t>
            </a:r>
            <a:endParaRPr sz="22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74015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90"/>
              <a:buFont typeface="Roboto Serif Medium"/>
              <a:buChar char="-"/>
            </a:pPr>
            <a:r>
              <a:rPr lang="en" sz="229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Detectar y responder a incidentes</a:t>
            </a:r>
            <a:endParaRPr sz="22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74015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90"/>
              <a:buFont typeface="Roboto Serif Medium"/>
              <a:buChar char="-"/>
            </a:pPr>
            <a:r>
              <a:rPr lang="en" sz="229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Reducir ataques de phishing, malware, etc</a:t>
            </a:r>
            <a:endParaRPr sz="22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74015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90"/>
              <a:buFont typeface="Roboto Serif Medium"/>
              <a:buChar char="-"/>
            </a:pPr>
            <a:r>
              <a:rPr lang="en" sz="229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Crear cultura de seguridad</a:t>
            </a:r>
            <a:endParaRPr sz="22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pic>
        <p:nvPicPr>
          <p:cNvPr id="75" name="Google Shape;75;p15" title="ChatGPT Image 9 abr 2025, 19_18_0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9626" y="3895251"/>
            <a:ext cx="1022674" cy="10226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097875" y="4015550"/>
            <a:ext cx="20304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155850" y="155200"/>
            <a:ext cx="8832300" cy="9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Amenazas más comunes</a:t>
            </a:r>
            <a:endParaRPr b="1" sz="4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377525" y="1282300"/>
            <a:ext cx="1856100" cy="503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8453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Serif Medium"/>
              <a:buChar char="-"/>
            </a:pPr>
            <a:r>
              <a:rPr lang="en" sz="629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Phishing</a:t>
            </a:r>
            <a:endParaRPr sz="62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pic>
        <p:nvPicPr>
          <p:cNvPr id="83" name="Google Shape;83;p16" title="ChatGPT Image 9 abr 2025, 19_18_0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9626" y="3895251"/>
            <a:ext cx="1022674" cy="10226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097875" y="4015550"/>
            <a:ext cx="20304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3625" y="1116700"/>
            <a:ext cx="2571700" cy="147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8775" y="2787376"/>
            <a:ext cx="2355924" cy="8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-62925" y="2787375"/>
            <a:ext cx="30516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565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90"/>
              <a:buFont typeface="Roboto Serif Medium"/>
              <a:buChar char="-"/>
            </a:pPr>
            <a:r>
              <a:rPr lang="en" sz="159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Malware/Ramsonware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5387325" y="889425"/>
            <a:ext cx="2225700" cy="18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29565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90"/>
              <a:buFont typeface="Roboto Serif Medium"/>
              <a:buChar char="-"/>
            </a:pPr>
            <a:r>
              <a:rPr lang="en" sz="159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Ingenieria social</a:t>
            </a:r>
            <a:endParaRPr sz="15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29565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90"/>
              <a:buFont typeface="Roboto Serif Medium"/>
              <a:buChar char="-"/>
            </a:pPr>
            <a:r>
              <a:rPr lang="en" sz="159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Robo de cookies, credenciales</a:t>
            </a:r>
            <a:endParaRPr sz="15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0962" y="3768026"/>
            <a:ext cx="1118425" cy="11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23425" y="2025226"/>
            <a:ext cx="1910250" cy="9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ctrTitle"/>
          </p:nvPr>
        </p:nvSpPr>
        <p:spPr>
          <a:xfrm>
            <a:off x="155850" y="100150"/>
            <a:ext cx="8832300" cy="85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Política de seguridad interna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342325" y="1062063"/>
            <a:ext cx="3541500" cy="54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9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3 Pilares clave</a:t>
            </a:r>
            <a:endParaRPr sz="25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pic>
        <p:nvPicPr>
          <p:cNvPr id="97" name="Google Shape;97;p17" title="ChatGPT Image 9 abr 2025, 19_18_0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9626" y="3895251"/>
            <a:ext cx="1022674" cy="102267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1097875" y="4015550"/>
            <a:ext cx="20304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593275" y="1715000"/>
            <a:ext cx="3446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erif"/>
              <a:buAutoNum type="arabicPeriod"/>
            </a:pPr>
            <a:r>
              <a:rPr lang="en" sz="18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Contraseñas seguras</a:t>
            </a:r>
            <a:endParaRPr sz="18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2262425" y="2384300"/>
            <a:ext cx="48369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Requisitos: 12 caracteres, mayúscuas, símbolos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Prohibido: Compartir contraseñas o reutilizarlas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ctrTitle"/>
          </p:nvPr>
        </p:nvSpPr>
        <p:spPr>
          <a:xfrm>
            <a:off x="155850" y="100150"/>
            <a:ext cx="8832300" cy="85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Política de seguridad interna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18" title="ChatGPT Image 9 abr 2025, 19_18_0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9626" y="3895251"/>
            <a:ext cx="1022674" cy="102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1097875" y="4015550"/>
            <a:ext cx="20304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2578225" y="1083350"/>
            <a:ext cx="3446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2. Uso de dispositivos</a:t>
            </a:r>
            <a:endParaRPr sz="22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2153550" y="1582350"/>
            <a:ext cx="48369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" sz="2100">
                <a:solidFill>
                  <a:schemeClr val="lt1"/>
                </a:solidFill>
              </a:rPr>
              <a:t>No conectar USB desconocidos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" sz="2100">
                <a:solidFill>
                  <a:schemeClr val="lt1"/>
                </a:solidFill>
              </a:rPr>
              <a:t>Bloquear equipos al ausentarse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2578225" y="2875625"/>
            <a:ext cx="3446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3. Gestión de accesos</a:t>
            </a:r>
            <a:endParaRPr sz="22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2153550" y="3374700"/>
            <a:ext cx="48369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-"/>
            </a:pPr>
            <a:r>
              <a:rPr lang="en" sz="2200">
                <a:solidFill>
                  <a:schemeClr val="lt1"/>
                </a:solidFill>
              </a:rPr>
              <a:t>Acceso mínimo necesario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ctrTitle"/>
          </p:nvPr>
        </p:nvSpPr>
        <p:spPr>
          <a:xfrm>
            <a:off x="155850" y="100150"/>
            <a:ext cx="8832300" cy="85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Simulaciones Prácticas</a:t>
            </a:r>
            <a:endParaRPr b="1"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19" title="ChatGPT Image 9 abr 2025, 19_18_0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9626" y="3895251"/>
            <a:ext cx="1022674" cy="102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1097875" y="4015550"/>
            <a:ext cx="20304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2578225" y="1083350"/>
            <a:ext cx="4339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Roboto Serif"/>
                <a:ea typeface="Roboto Serif"/>
                <a:cs typeface="Roboto Serif"/>
                <a:sym typeface="Roboto Serif"/>
              </a:rPr>
              <a:t>Ejercicio de Phishing</a:t>
            </a:r>
            <a:endParaRPr sz="26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2153550" y="1582350"/>
            <a:ext cx="4836900" cy="1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-"/>
            </a:pPr>
            <a:r>
              <a:rPr lang="en" sz="2300">
                <a:solidFill>
                  <a:schemeClr val="lt1"/>
                </a:solidFill>
              </a:rPr>
              <a:t>Si dudas, no hagas click. Reporta el equipo de seguridad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2578225" y="2875625"/>
            <a:ext cx="34461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4525" y="2875625"/>
            <a:ext cx="3394297" cy="21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ctrTitle"/>
          </p:nvPr>
        </p:nvSpPr>
        <p:spPr>
          <a:xfrm>
            <a:off x="155850" y="155200"/>
            <a:ext cx="8832300" cy="92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¿Cómo reportar un incidente?</a:t>
            </a:r>
            <a:endParaRPr b="1" sz="4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155850" y="1809200"/>
            <a:ext cx="8520600" cy="2890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015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90"/>
              <a:buFont typeface="Roboto Serif Medium"/>
              <a:buChar char="-"/>
            </a:pPr>
            <a:r>
              <a:rPr lang="en" sz="229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Detén la actividad sospechosa (cerrar sesión/apagar equipo)</a:t>
            </a:r>
            <a:endParaRPr sz="22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74015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90"/>
              <a:buFont typeface="Roboto Serif Medium"/>
              <a:buChar char="-"/>
            </a:pPr>
            <a:r>
              <a:rPr lang="en" sz="229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Contacta al equipo de seguridad: soporte-ciberseguridad@netguard.com</a:t>
            </a:r>
            <a:endParaRPr sz="22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74015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90"/>
              <a:buFont typeface="Roboto Serif Medium"/>
              <a:buChar char="-"/>
            </a:pPr>
            <a:r>
              <a:rPr lang="en" sz="229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Proporciona detalles: hora tipo de incidente, capturas de pantalla</a:t>
            </a:r>
            <a:endParaRPr sz="22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pic>
        <p:nvPicPr>
          <p:cNvPr id="129" name="Google Shape;129;p20" title="ChatGPT Image 9 abr 2025, 19_18_0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9626" y="3895251"/>
            <a:ext cx="1022674" cy="102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1097875" y="4015550"/>
            <a:ext cx="20304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ctrTitle"/>
          </p:nvPr>
        </p:nvSpPr>
        <p:spPr>
          <a:xfrm>
            <a:off x="155850" y="155200"/>
            <a:ext cx="8832300" cy="92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Buenas prácticas diarias</a:t>
            </a:r>
            <a:endParaRPr b="1" sz="4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1"/>
          <p:cNvSpPr txBox="1"/>
          <p:nvPr>
            <p:ph idx="1" type="subTitle"/>
          </p:nvPr>
        </p:nvSpPr>
        <p:spPr>
          <a:xfrm>
            <a:off x="155850" y="1809200"/>
            <a:ext cx="8520600" cy="304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015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90"/>
              <a:buFont typeface="Roboto Serif Medium"/>
              <a:buChar char="-"/>
            </a:pPr>
            <a:r>
              <a:rPr lang="en" sz="229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Verificar remitentes de correos</a:t>
            </a:r>
            <a:endParaRPr sz="22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74015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90"/>
              <a:buFont typeface="Roboto Serif Medium"/>
              <a:buChar char="-"/>
            </a:pPr>
            <a:r>
              <a:rPr lang="en" sz="229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Actualizar software regularmente</a:t>
            </a:r>
            <a:endParaRPr sz="22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74015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90"/>
              <a:buFont typeface="Roboto Serif Medium"/>
              <a:buChar char="-"/>
            </a:pPr>
            <a:r>
              <a:rPr lang="en" sz="229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Usar VPN en redes públicas</a:t>
            </a:r>
            <a:endParaRPr sz="22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74015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90"/>
              <a:buFont typeface="Roboto Serif Medium"/>
              <a:buChar char="-"/>
            </a:pPr>
            <a:r>
              <a:rPr lang="en" sz="2290">
                <a:solidFill>
                  <a:schemeClr val="lt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No descargar archivos desconocidos</a:t>
            </a:r>
            <a:endParaRPr sz="2290">
              <a:solidFill>
                <a:schemeClr val="lt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pic>
        <p:nvPicPr>
          <p:cNvPr id="137" name="Google Shape;137;p21" title="ChatGPT Image 9 abr 2025, 19_18_0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9626" y="3895251"/>
            <a:ext cx="1022674" cy="1022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1097875" y="4015550"/>
            <a:ext cx="20304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