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es utilizado para añadir interactividad a páginas web, procesar datos, así como crear distintos tipos de aplicaciones (aplicaciones móviles, aplicaciones de escritorio, juegos, etc.)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código anterior cambia el texto de ambos párrafos a "new text".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0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Prácticamente, todos los atributos de un elemento pueden ser cambiados utilizando JavaScript.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código anterior modifica el color y ancho del texto en el elemento div.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establecer y modificar todas las propiedades CSS utilizando JavaScript.  Sólo recuerda, que no puedes utilizar guiones (-) en los nombres de las propiedades: estos son reemplazados con versiones “camelCase”, donde las palabras compuestas comienzan con una letra mayúscula.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 la propiedad background-color debe ser referida como backgroundColor.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scripts externos no pueden contener etiquetas &lt;script&gt;.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incluir una referencia a un script externo en la sección &lt;head&gt; o &lt;body&gt;, cualquiera que prefieras.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código se comportará como si estuviera localizado exactamente donde la etiqueta &lt;script&gt; está localizada.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el código JavaScript en un archivo externo tiene las siguientes ventajas: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Separa el HTML y el código.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Hace más fácil la lectura del código HTML y el JavaScript así como su mantenimiento.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Archivos JavaScript en caché puede acelerar la carga de las páginas.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código anterior crea un nuevo párrafo y lo añade al elemento div existente de la página.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código anterior, el párrafo con id="p1" es removido de la página.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forma alternativa para lograr el mismo resultado sería utilizar la propiedad parentNode para obtener el padre del elemento que queremos remover: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child = document.getElementById("p1");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child.parentNode.removeChild(child);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código anterior crea un nuevo elemento "párrafo" que reemplaza al párrafo "p1" existente.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1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Estaremos animando la caja roja para hacer que se mueva al lado derecho del contenedor.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función move() incrementa la propiedad left del elemento "box" en uno cada vez que es llamada.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1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Felicitaciones, ¡acabas de crear tu primera animación en JavaScript!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eventos correspondientes pueden ser añadidos a elementos HTML como atributos.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 &lt;p onclick="someFunc()"&gt;some text&lt;/p&gt;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1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que no utilizas el prefijo "on" para estos eventos; utiliza "click" en lugar de "onclick".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1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8" name="Google Shape;1048;p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de hacer clic sobre el botón, una alerta se despliega con un número aleatorio y el "listener" del evento es removido.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Explorer versión 8 e inferior no soporta los métodos addEventListener() y removeEventListener(). Sin embargo, puedes utilizar el método document.attachEvent() para agregar manejadores de evento en Internet Explorer.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1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1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9" name="Google Shape;1069;p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Capturing" va hacia abajo del DOM.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"Bubbling" va hacia arriba del DOM.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1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comentarios son usados para describir y explicar lo que el código está haciendo.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6" name="Google Shape;1076;p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particularmente útil cuando tienes el mismo evento manejado por múltiples elementos en la jerarquía del DOM.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p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¡Hemos creado un deslizador de imágenes funcional!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1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2" name="Google Shape;1092;p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utilizar tres imágenes de ejemplo que hemos cargado en nuestro servidor. Puedes utilizar cualquier número de imágenes.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variable num retiene la imagen actual. Los clics en los botones "Next" y "Prev" son manejados por sus correspondientes funciones, las cuales cambian el origen de la imagen al siguiente/anterior en el arreglo.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1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p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formulario no será enviado si su evento onsubmit retorna false.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1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es sensible a mayúsculas. Por ejemplo, las variables lastName y lastname, son dos variables diferentes.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JavaScript, el signo de igualdad (=) es llamado el operador de "asignación", a diferencia de un operador "igual que".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x = y asignará el valor de "y" a "x".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variables es útil de muchas formas. Puedes tener miles de líneas de código que pueden incluir a la variable 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cambies el valor de x una vez, automáticamente cambiará en todas partes donde la hayas utilizado.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variables es útil de muchas formas. Puedes tener miles de líneas de código que pueden incluir a la variable 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cambies el valor de x una vez, automáticamente cambiará en todas partes donde la hayas utilizado.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guiones no están permitidos en JavaScript.  Es un símbolo reservado para las substracciones.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te familiarices más con JavaScript, recordar estas palabras claves será mucho más fácil.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 y como se ve en el dibujo anterior, el método alert() en JavaScript es utilizado para generar una ventana de alerta emergente que contiene la información contenida entre los paréntesis.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está en letras minúsculas. Utilizar letras mayúsculas (If o IF) generará un error.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expresión switch es evaluada una vez. El valor de la expresión es comparado con los valores de cada case. Si hay una coincidencia, el bloque asociado de código es ejecutado.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obtener el mismo resultado con múltiples declaraciones if...else, pero la declaración switch es más efectiva en tales situaciones.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tener tantas declaraciones case como sean necesarias.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puedes ver, el bucle clásico for tiene tres componentes, o declaraciones.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omites la declaración 2, tienes que proveer un break dentro del bucle. De otra forma, el bucle nunca terminaría.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condición puede ser cualquier declaración condicional que retorne verdadero o falso.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bucle continuará siendo ejecutado mientras i sea menor o igual que 10. Cada vez que el bucle se ejecuta, i será incrementada por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olvidas incrementar la variable utilizada en la condición, el bucle nunca terminará.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Asegúrate que la condición en un bloque while eventualmente se vuelva falsa.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desplegará los valores desde 0 hasta 10.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el punto y coma utilizado al final del bucle do...while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bucle será siempre ejecutado al menos una vez, aún si la condición es falsa, porque el bloque de código es ejecutado antes de que la condición sea evaluada.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función en JavaScript es ejecutada cuando "algo" la invoca, o la llama.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nombres de las funciones pueden contener letras, dígitos, guiones bajos, y signos de dólar (mismas reglas que para las variables).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 recuerda finalizar la declaración con un punto y coma después de llamar la función.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 como con las variables, a los parámetros se les deben dar nombres, que son separados por comas dentro de los paréntesis.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función toma un parámetro, que es llamado name. Cuando llames a la función, provee el valor del parámetro (argumento) entre paréntesis.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argumentos de funciones son los valores reales pasados a (y recibidos por) la función.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permitirá ejecutar el código de la función utilizando los valores introducidos en los argumentos.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ejemplo anterior se define la función myFunc que toma dos parámetros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de definir la función, puedes llamarla tantas veces como necesites.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en JavaScript no validan el número de argumentos recibidos.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una función es llamada con argumentos omitidos (menos de los declarados), los valores omitidos son tomados como undefined (indefinido), lo que indica que a una variable no le ha sido asignado un valor.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JavaScript llega hasta una declaración return, la función detiene su ejecución.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retornas ningún valor desde la función, la misma retornará undefined.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Saltos de línea con \n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cuidado cuando utilices ventanas de alerta, ya que el usuario sólo podrá continuar utilizando la página después de hacer clic en OK.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buena idea colocar los scripts al final del elemento &lt;body&gt;.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puede mejorar el tiempo de carga, ya que el despliegue de la página HTML no es bloqueado por la carga de los scripts.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objetos en JavaScript son contenedores para valores con nombre.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propiedad incorporada length en JavaScript es utilizada para contar el número de caracteres en una propiedad o cadena de texto.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métodos son funciones que han sido guardadas como propiedades de objetos.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palabra clave this refiere al objeto actual.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que this no es una variable. Es una palabra clave, y su valor no puede ser cambiado.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y p2 son ahora objetos del tipo person. Sus propiedades son asignadas a los valores correspondientes.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importa cómo el objeto sea creado, la sintaxis para acceder a las propiedades y métodos no cambia.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atributo "language" está deprecado, y no debería ser utilizado.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ejemplo anterior, hemos definido un método llamado changeName para nuestra persona, que es una función, que toma un parámetro name y se lo asigna a la propiedad name del objeto.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this.nombre se refiere a la propiedad nombre del objeto.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puedes ver, hemos asignado la propiedad yearOfBirth del objeto a la función bornYear.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palabra clave this es utilizada para acceder a la propiedad age del objeto, que va a llamar el método.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presente que no es necesario escribir los paréntesis de la función cuando es asignada a un objeto.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al método por el nombre de la propiedad que especificaste en la función constructora, en lugar del nombre de la función.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sintaxis declara un arreglo llamado courses, el cual registra tres valores, o elementos.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es el primer elemento en un arreglo. [1] es el segundo. Los índices de un arreglo comienzan con 0.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arreglo courses tiene sólo tres elementos, por lo que el 10º índice, que sería el elemento numero 11, no existe (está indefinido).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arreglo en un tipo especial de objeto.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arreglo utiliza números para acceder sus elementos, y un objeto utiliza nombre para acceder a sus miembros.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añadir tantos elementos como necesites.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acceder y modificar los elementos del arreglo utilizando el número de índice, tal y como hiciste anteriormente.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de literal de arreglo es la manera recomendada para declarar arreglos.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atributo "type": &lt;script type="text/javascipt"&gt; tampoco es ya requerido, ya que JavaScript es el lenguaje para escribir scripts en HTML por defecto.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propiedad length es siempre uno más que el mayor índice del arreglo.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arreglo está vacío, la propiedad length retorna 0.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arreglo courses resultante contiene 4 elementos (HTML, CSS, JS, C++).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operación concat no afecta a los arreglos c1 y c2 – sólo retorna la concatenación resultante como un nuevo arreglo.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utilizar JavaScript para manipular el DOM de una página de forma dinámica para añadir, borrar y modificar elementos.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entender las relaciones entre los elementos en un documento HTML con el fin de ser capaz de manipularlos con JavaScript.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9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propiedad innerHTML puede ser utilizada en casi todos los elementos HTML para modificar su contenido.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la propiedad length del arreglo para iterar a través de todos los elementos seleccionados en el ejemplo anterior.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22.png"/><Relationship Id="rId4" Type="http://schemas.openxmlformats.org/officeDocument/2006/relationships/image" Target="../media/image13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1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2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2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28.png"/><Relationship Id="rId4" Type="http://schemas.openxmlformats.org/officeDocument/2006/relationships/image" Target="../media/image14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2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25.png"/><Relationship Id="rId4" Type="http://schemas.openxmlformats.org/officeDocument/2006/relationships/image" Target="../media/image129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3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4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3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34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44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3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35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37.png"/><Relationship Id="rId4" Type="http://schemas.openxmlformats.org/officeDocument/2006/relationships/image" Target="../media/image14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45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4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49.png"/><Relationship Id="rId4" Type="http://schemas.openxmlformats.org/officeDocument/2006/relationships/image" Target="../media/image13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40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58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65.png"/><Relationship Id="rId4" Type="http://schemas.openxmlformats.org/officeDocument/2006/relationships/image" Target="../media/image15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6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56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4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50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55.png"/><Relationship Id="rId4" Type="http://schemas.openxmlformats.org/officeDocument/2006/relationships/image" Target="../media/image151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60.png"/><Relationship Id="rId4" Type="http://schemas.openxmlformats.org/officeDocument/2006/relationships/image" Target="../media/image157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59.png"/><Relationship Id="rId4" Type="http://schemas.openxmlformats.org/officeDocument/2006/relationships/image" Target="../media/image161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54.png"/><Relationship Id="rId4" Type="http://schemas.openxmlformats.org/officeDocument/2006/relationships/image" Target="../media/image163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53.png"/><Relationship Id="rId4" Type="http://schemas.openxmlformats.org/officeDocument/2006/relationships/image" Target="../media/image16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6.png"/><Relationship Id="rId4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Relationship Id="rId4" Type="http://schemas.openxmlformats.org/officeDocument/2006/relationships/image" Target="../media/image54.png"/><Relationship Id="rId5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6.png"/><Relationship Id="rId4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2.png"/><Relationship Id="rId4" Type="http://schemas.openxmlformats.org/officeDocument/2006/relationships/image" Target="../media/image6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1.png"/><Relationship Id="rId4" Type="http://schemas.openxmlformats.org/officeDocument/2006/relationships/image" Target="../media/image8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5.png"/><Relationship Id="rId4" Type="http://schemas.openxmlformats.org/officeDocument/2006/relationships/image" Target="../media/image7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8.png"/><Relationship Id="rId4" Type="http://schemas.openxmlformats.org/officeDocument/2006/relationships/image" Target="../media/image9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9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5.png"/><Relationship Id="rId4" Type="http://schemas.openxmlformats.org/officeDocument/2006/relationships/image" Target="../media/image1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9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1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10.png"/><Relationship Id="rId4" Type="http://schemas.openxmlformats.org/officeDocument/2006/relationships/image" Target="../media/image11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1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0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0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0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1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1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3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32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2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23.png"/><Relationship Id="rId4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s-CO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Bienvenido a JavaScript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es uno de los lenguajes de programación más populares en el mundo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externo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código en JavaScript puede colocarse también en archivos externos.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scripts externos son útiles y prácticos cuando el mismo código es utilizado en una variedad diferente de páginas web.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archivos JavaScript tienen la extensión .js.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continuación, hemos creado un nuevo archivo de texto, y los hemos nombrado demo.js.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439" y="4330411"/>
            <a:ext cx="5227906" cy="17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8" name="Google Shape;868;p1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9" name="Google Shape;869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666875"/>
            <a:ext cx="8510442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1666875"/>
            <a:ext cx="8453506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Trabajando con DOM</a:t>
            </a:r>
            <a:endParaRPr/>
          </a:p>
        </p:txBody>
      </p:sp>
      <p:sp>
        <p:nvSpPr>
          <p:cNvPr id="876" name="Google Shape;876;p1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Cada elemento en el DOM tiene una serie de propiedades y métodos que proveen información acerca de sus relaciones entre sí: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element.childNodes retorna un arreglo que contiene los nodos hijos de un elemento.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element.firstChild retorna el primer nodo hijo de un elemento.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element.lastChild retorna el primer nodo hijo de un elemento.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Trabajando con DOM</a:t>
            </a:r>
            <a:endParaRPr/>
          </a:p>
        </p:txBody>
      </p:sp>
      <p:sp>
        <p:nvSpPr>
          <p:cNvPr id="882" name="Google Shape;882;p1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element.hasChildNodes retorna verdadero si un elemento tiene al menos un nodo hijo, de lo contrario retorna falso.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element.nextSibling retorna el siguiente nodo que se encuentre al mismo nivel en el árbol DOM.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element.previousSibling retorna el nodo anterior que se encuentre al mismo nivel en el árbol DOM.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element.parentNode retorna el nodo padre de un elemento.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Podemos, por ejemplo, seleccionar todos los nodos hijos de un elemento y cambiar su contenido.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384" y="914401"/>
            <a:ext cx="9089441" cy="44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466849"/>
            <a:ext cx="12170477" cy="366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Podemos cambiar el atributo href de un enlace:</a:t>
            </a:r>
            <a:endParaRPr/>
          </a:p>
        </p:txBody>
      </p:sp>
      <p:pic>
        <p:nvPicPr>
          <p:cNvPr id="900" name="Google Shape;900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974875"/>
            <a:ext cx="8149910" cy="22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605" y="1193799"/>
            <a:ext cx="10719884" cy="444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1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791" y="2365374"/>
            <a:ext cx="5849887" cy="267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Modificando el estilo</a:t>
            </a:r>
            <a:endParaRPr/>
          </a:p>
        </p:txBody>
      </p:sp>
      <p:sp>
        <p:nvSpPr>
          <p:cNvPr id="913" name="Google Shape;913;p1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estilo de los elemento HTML también puede ser modificado utilizando JavaScript.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Puedes acceder a todos los atributos utilizando el objeto style del elemento.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ejemplo:</a:t>
            </a:r>
            <a:endParaRPr/>
          </a:p>
        </p:txBody>
      </p:sp>
      <p:pic>
        <p:nvPicPr>
          <p:cNvPr id="914" name="Google Shape;914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694723"/>
            <a:ext cx="8596387" cy="287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08" y="1746251"/>
            <a:ext cx="11742147" cy="337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08" y="1746251"/>
            <a:ext cx="11593973" cy="378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Creando elementos</a:t>
            </a:r>
            <a:endParaRPr/>
          </a:p>
        </p:txBody>
      </p:sp>
      <p:sp>
        <p:nvSpPr>
          <p:cNvPr id="926" name="Google Shape;926;p126"/>
          <p:cNvSpPr txBox="1"/>
          <p:nvPr>
            <p:ph idx="1" type="body"/>
          </p:nvPr>
        </p:nvSpPr>
        <p:spPr>
          <a:xfrm>
            <a:off x="712875" y="21891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los métodos siguientes para crear nuevos nodos: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elemento.cloneNode() clona un elemento y retorna el nodo resultante.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document.createElement(elemento) crea un nuevo nodo con el elemento correspondiente.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document.createTextNode(texto) crea un nuevo nodo de texto.</a:t>
            </a:r>
            <a:endParaRPr/>
          </a:p>
        </p:txBody>
      </p:sp>
      <p:pic>
        <p:nvPicPr>
          <p:cNvPr id="927" name="Google Shape;927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127299"/>
            <a:ext cx="7780866" cy="203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externo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utilizar scripts externos, coloca el nombre del script in el atributo src (source) de la etiqueta &lt;script&gt;.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 aquí un ejemplo: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806" y="3352183"/>
            <a:ext cx="6436303" cy="30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789" y="3643908"/>
            <a:ext cx="8612213" cy="239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7"/>
          <p:cNvSpPr txBox="1"/>
          <p:nvPr>
            <p:ph idx="1" type="body"/>
          </p:nvPr>
        </p:nvSpPr>
        <p:spPr>
          <a:xfrm>
            <a:off x="648759" y="4746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código anterior creará un nuevo nodo de texto, pero no aparecerá en el documento hasta que lo añadas a un elemento existente con alguno de los siguientes métodos: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elemento.appendChild(newNode) añade un nuevo nodo hijo a un elemento como el último de sus hijos.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elemento.insertBefore(node1, node2) inserta node1 como un hijo antes del node2.</a:t>
            </a:r>
            <a:endParaRPr/>
          </a:p>
        </p:txBody>
      </p:sp>
      <p:pic>
        <p:nvPicPr>
          <p:cNvPr id="934" name="Google Shape;934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4" y="2686049"/>
            <a:ext cx="7286626" cy="397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Removiendo elementos</a:t>
            </a:r>
            <a:endParaRPr/>
          </a:p>
        </p:txBody>
      </p:sp>
      <p:sp>
        <p:nvSpPr>
          <p:cNvPr id="941" name="Google Shape;941;p1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remover un elemento HTML, debes seleccionar el padre del elemento y utilizar el método removeChild(node).</a:t>
            </a:r>
            <a:endParaRPr/>
          </a:p>
        </p:txBody>
      </p:sp>
      <p:pic>
        <p:nvPicPr>
          <p:cNvPr id="942" name="Google Shape;942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943225"/>
            <a:ext cx="6873006" cy="350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Reemplazando elementos</a:t>
            </a:r>
            <a:endParaRPr/>
          </a:p>
        </p:txBody>
      </p:sp>
      <p:sp>
        <p:nvSpPr>
          <p:cNvPr id="949" name="Google Shape;949;p129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reemplazar un elemento HTML, se utiliza el método elemento.replaceChild(newNode, oldNode).</a:t>
            </a:r>
            <a:endParaRPr/>
          </a:p>
        </p:txBody>
      </p:sp>
      <p:pic>
        <p:nvPicPr>
          <p:cNvPr id="950" name="Google Shape;950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32439"/>
            <a:ext cx="6194954" cy="373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Animaciones</a:t>
            </a:r>
            <a:endParaRPr/>
          </a:p>
        </p:txBody>
      </p:sp>
      <p:sp>
        <p:nvSpPr>
          <p:cNvPr id="956" name="Google Shape;956;p130"/>
          <p:cNvSpPr txBox="1"/>
          <p:nvPr>
            <p:ph idx="1" type="body"/>
          </p:nvPr>
        </p:nvSpPr>
        <p:spPr>
          <a:xfrm>
            <a:off x="677334" y="13593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Ahora que sabemos cómo seleccionar y cambiar elementos del DOM, podemos crear una animación simple.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Vamos a crear una página HTML sencilla con un elemento "box" que será animado utilizando JS.</a:t>
            </a:r>
            <a:endParaRPr/>
          </a:p>
        </p:txBody>
      </p:sp>
      <p:pic>
        <p:nvPicPr>
          <p:cNvPr id="957" name="Google Shape;957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825" y="2399638"/>
            <a:ext cx="39814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31"/>
          <p:cNvSpPr txBox="1"/>
          <p:nvPr>
            <p:ph idx="1" type="body"/>
          </p:nvPr>
        </p:nvSpPr>
        <p:spPr>
          <a:xfrm>
            <a:off x="691621" y="546102"/>
            <a:ext cx="8766704" cy="411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Nuestro elemento "box" está dentro de un elemento "container". Fíjate en el atributo "position" (posición) utilizado por los elementos: para el contenedor es "relative" (relativa) y para la box es "absolute" (absoluta).  Esto nos permite crear la animación relativa al contenedor. </a:t>
            </a:r>
            <a:endParaRPr/>
          </a:p>
        </p:txBody>
      </p:sp>
      <p:pic>
        <p:nvPicPr>
          <p:cNvPr id="964" name="Google Shape;964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820" y="1881187"/>
            <a:ext cx="7152217" cy="45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Animaciones</a:t>
            </a:r>
            <a:endParaRPr/>
          </a:p>
        </p:txBody>
      </p:sp>
      <p:sp>
        <p:nvSpPr>
          <p:cNvPr id="971" name="Google Shape;971;p1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b="0" i="0" lang="es-CO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crear una animación, debemos cambiar las propiedades de un elemento a pequeños intervalos de tiempo. Podemos lograr esto utilizando el método setInterval(), el cual nos permite crear un cronómetro y llamar una función para cambiar propiedades repetidamente a intervalos definidos (en milisegundos).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b="0" i="0" lang="es-CO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b="0" i="0" lang="es-CO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Este código crea un cronómetro que llama la función move() cada 500 milisegundos.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b="0" i="0" lang="es-CO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Ahora necesitamos definir la función move(), que modifica la posición de la caja.</a:t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2" name="Google Shape;972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643313"/>
            <a:ext cx="6123516" cy="125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Animaciones</a:t>
            </a:r>
            <a:endParaRPr/>
          </a:p>
        </p:txBody>
      </p:sp>
      <p:sp>
        <p:nvSpPr>
          <p:cNvPr id="978" name="Google Shape;978;p1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siguiente código define un cronómetro que llama la función move() cada 10 milisegundos: 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Sin embargo, esto hace que nuestra caja se mueva hacia la derecha por siempre. Para detener la animación cuando la caja alcance el final del contenedor, añadimos una validación sencilla a la función move() y utilizamos el método clearInterval() para detener el cronómetro.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9" name="Google Shape;979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47974"/>
            <a:ext cx="5223404" cy="16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34"/>
          <p:cNvSpPr txBox="1"/>
          <p:nvPr>
            <p:ph idx="1" type="body"/>
          </p:nvPr>
        </p:nvSpPr>
        <p:spPr>
          <a:xfrm>
            <a:off x="677334" y="2500313"/>
            <a:ext cx="8596668" cy="354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el atributo "left" de la caja llega al valor de 150, la caja alcanzará el final del contenedor, basado en que el ancho del contenedor es 200 y el ancho de la caja es 50.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código final:</a:t>
            </a:r>
            <a:endParaRPr/>
          </a:p>
        </p:txBody>
      </p:sp>
      <p:pic>
        <p:nvPicPr>
          <p:cNvPr id="986" name="Google Shape;986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49" y="238125"/>
            <a:ext cx="4243389" cy="226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49" y="3805238"/>
            <a:ext cx="4243389" cy="283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/>
          </a:p>
        </p:txBody>
      </p:sp>
      <p:sp>
        <p:nvSpPr>
          <p:cNvPr id="994" name="Google Shape;994;p1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Puedes escribir código JavaScript que se ejecute cuando un evento ocurra, como cuando un usuario hace clic en un elemento HTML, mueve el ratón, o envía un formulario.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un evento ocurre en un elemento objetivo, una función "handler" (manejadora) es ejecutada.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 HTML comunes incluyen: 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0" name="Google Shape;1000;p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7" y="609600"/>
            <a:ext cx="7519911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248" y="1656051"/>
            <a:ext cx="6591300" cy="305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248" y="1656051"/>
            <a:ext cx="65913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Manejando eventos</a:t>
            </a:r>
            <a:endParaRPr/>
          </a:p>
        </p:txBody>
      </p:sp>
      <p:sp>
        <p:nvSpPr>
          <p:cNvPr id="1006" name="Google Shape;1006;p1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Vamos a desplegar una ventana emergente de alerta cuando el usuario haga clic sobre un botón específico:</a:t>
            </a:r>
            <a:endParaRPr/>
          </a:p>
        </p:txBody>
      </p:sp>
      <p:pic>
        <p:nvPicPr>
          <p:cNvPr id="1007" name="Google Shape;1007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066" y="3191454"/>
            <a:ext cx="7718610" cy="255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Manejando eventos</a:t>
            </a:r>
            <a:endParaRPr/>
          </a:p>
        </p:txBody>
      </p:sp>
      <p:sp>
        <p:nvSpPr>
          <p:cNvPr id="1013" name="Google Shape;1013;p138"/>
          <p:cNvSpPr txBox="1"/>
          <p:nvPr>
            <p:ph idx="1" type="body"/>
          </p:nvPr>
        </p:nvSpPr>
        <p:spPr>
          <a:xfrm>
            <a:off x="677334" y="21891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manejadores de eventos pueden ser asignados a los elementos.</a:t>
            </a:r>
            <a:endParaRPr/>
          </a:p>
        </p:txBody>
      </p:sp>
      <p:pic>
        <p:nvPicPr>
          <p:cNvPr id="1014" name="Google Shape;1014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214687"/>
            <a:ext cx="7110568" cy="190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/>
          </a:p>
        </p:txBody>
      </p:sp>
      <p:sp>
        <p:nvSpPr>
          <p:cNvPr id="1020" name="Google Shape;1020;p1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eventos onload y onunload son desencadenados cuando el usuario entra o sale de la página. Esto puede ser útil cuando se realizan acciones después que la página es cargada. 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Similarmente, el evento window.onload puede ser utilizado para ejecutar código después de que toda la página ha sido cargada.</a:t>
            </a:r>
            <a:endParaRPr/>
          </a:p>
        </p:txBody>
      </p:sp>
      <p:pic>
        <p:nvPicPr>
          <p:cNvPr id="1021" name="Google Shape;1021;p139"/>
          <p:cNvPicPr preferRelativeResize="0"/>
          <p:nvPr/>
        </p:nvPicPr>
        <p:blipFill rotWithShape="1">
          <a:blip r:embed="rId3">
            <a:alphaModFix/>
          </a:blip>
          <a:srcRect b="41999" l="0" r="0" t="0"/>
          <a:stretch/>
        </p:blipFill>
        <p:spPr>
          <a:xfrm>
            <a:off x="677334" y="3124200"/>
            <a:ext cx="4897244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5006312"/>
            <a:ext cx="4690015" cy="13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8" name="Google Shape;1028;p1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evento 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onchange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es usado principalmente en "textboxes" (campos de texto). El manipulador del evento es llamado cuando el texto dentro de un textbox cambia y el elemento pierde el foco.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es-CO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</p:txBody>
      </p:sp>
      <p:pic>
        <p:nvPicPr>
          <p:cNvPr id="1029" name="Google Shape;1029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538537"/>
            <a:ext cx="7370388" cy="2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Notificadores de eventos</a:t>
            </a:r>
            <a:endParaRPr/>
          </a:p>
        </p:txBody>
      </p:sp>
      <p:sp>
        <p:nvSpPr>
          <p:cNvPr id="1035" name="Google Shape;1035;p141"/>
          <p:cNvSpPr txBox="1"/>
          <p:nvPr>
            <p:ph idx="1" type="body"/>
          </p:nvPr>
        </p:nvSpPr>
        <p:spPr>
          <a:xfrm>
            <a:off x="677334" y="1500189"/>
            <a:ext cx="8596668" cy="535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addEventListener() registra un manejador de evento a un elemento sin sobrescribir manejadores existentes. Puedes añadir muchos manejadores de evento a un mismo elemento.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puedes añadir muchos manejadores de evento del mismo tipo a un mismo elemento, p.ej., dos eventos "click".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primer parámetro es el tipo de evento (como "click" o "mousedown").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segundo parámetro es la función que queremos llamar cuando el evento ocurre.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tercer parámetro es un valor booleano especificando si se utiliza "bubbling" o "capturing" al manejar los eventos. Este parámetro es opcional, y será descrito en la próxima lección.</a:t>
            </a:r>
            <a:endParaRPr/>
          </a:p>
        </p:txBody>
      </p:sp>
      <p:pic>
        <p:nvPicPr>
          <p:cNvPr id="1036" name="Google Shape;1036;p141"/>
          <p:cNvPicPr preferRelativeResize="0"/>
          <p:nvPr/>
        </p:nvPicPr>
        <p:blipFill rotWithShape="1">
          <a:blip r:embed="rId3">
            <a:alphaModFix/>
          </a:blip>
          <a:srcRect b="35011" l="0" r="0" t="20975"/>
          <a:stretch/>
        </p:blipFill>
        <p:spPr>
          <a:xfrm>
            <a:off x="677334" y="3229436"/>
            <a:ext cx="8032020" cy="6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3" name="Google Shape;1043;p1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339056"/>
            <a:ext cx="7884111" cy="215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142"/>
          <p:cNvSpPr/>
          <p:nvPr/>
        </p:nvSpPr>
        <p:spPr>
          <a:xfrm>
            <a:off x="637703" y="3638847"/>
            <a:ext cx="79237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Este código añade dos "listeners" (notificadores) de evento al elemento.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Podemos remover uno de los "listeners":</a:t>
            </a:r>
            <a:endParaRPr/>
          </a:p>
        </p:txBody>
      </p:sp>
      <p:pic>
        <p:nvPicPr>
          <p:cNvPr id="1045" name="Google Shape;1045;p142"/>
          <p:cNvPicPr preferRelativeResize="0"/>
          <p:nvPr/>
        </p:nvPicPr>
        <p:blipFill rotWithShape="1">
          <a:blip r:embed="rId4">
            <a:alphaModFix/>
          </a:blip>
          <a:srcRect b="0" l="1817" r="4098" t="0"/>
          <a:stretch/>
        </p:blipFill>
        <p:spPr>
          <a:xfrm>
            <a:off x="677334" y="4220368"/>
            <a:ext cx="7884109" cy="83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Ejercicio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2" name="Google Shape;1052;p143"/>
          <p:cNvSpPr txBox="1"/>
          <p:nvPr>
            <p:ph idx="1" type="body"/>
          </p:nvPr>
        </p:nvSpPr>
        <p:spPr>
          <a:xfrm>
            <a:off x="677334" y="1385888"/>
            <a:ext cx="8596668" cy="465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Vamos a crear un manejador de evento que cree una alert con un numero aleatorio y luego se remueve a si mismo después de ser ejecutado:</a:t>
            </a:r>
            <a:endParaRPr/>
          </a:p>
        </p:txBody>
      </p:sp>
      <p:pic>
        <p:nvPicPr>
          <p:cNvPr id="1053" name="Google Shape;1053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592388"/>
            <a:ext cx="8180916" cy="387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Propagación de Eventos</a:t>
            </a:r>
            <a:endParaRPr/>
          </a:p>
        </p:txBody>
      </p:sp>
      <p:sp>
        <p:nvSpPr>
          <p:cNvPr id="1060" name="Google Shape;1060;p144"/>
          <p:cNvSpPr txBox="1"/>
          <p:nvPr>
            <p:ph idx="1" type="body"/>
          </p:nvPr>
        </p:nvSpPr>
        <p:spPr>
          <a:xfrm>
            <a:off x="677334" y="1930401"/>
            <a:ext cx="8596668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Hay dos formas en que se propagan los eventos en el DOM del HTML: "bubbling" y "capturing".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propagación de eventos permite la definición del orden del elemento cuando un evento ocurre. Si tienes un elemento </a:t>
            </a:r>
            <a:r>
              <a:rPr b="1" i="0" lang="es-CO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 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dentro de un elemento 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y el usuario hace click en el elemento 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¿cuál de los eventos "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click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de los elementos debe ser manejado primero?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Propagación de Eventos</a:t>
            </a:r>
            <a:endParaRPr/>
          </a:p>
        </p:txBody>
      </p:sp>
      <p:sp>
        <p:nvSpPr>
          <p:cNvPr id="1066" name="Google Shape;1066;p1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"</a:t>
            </a:r>
            <a:r>
              <a:rPr b="1" i="0" lang="es-CO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bubbling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", el evento del elemento más interno es manejado primero y después el evento del elemento externo es manejado. El evento “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click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” del elemento 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 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 manejado primero, seguido por el evento "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click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del elemento 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Propagación de Eventos</a:t>
            </a:r>
            <a:endParaRPr/>
          </a:p>
        </p:txBody>
      </p:sp>
      <p:sp>
        <p:nvSpPr>
          <p:cNvPr id="1073" name="Google Shape;1073;p14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"</a:t>
            </a:r>
            <a:r>
              <a:rPr b="1" i="0" lang="es-CO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capturing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", el evento del elemento más externo es manejado primero y luego el interno. El evento "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click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del elemento 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 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 manejado primero, seguido del evento "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click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del elemento 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Comentarios en JavaScript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todas las declaraciones JavaScript son "ejecutadas".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código después de barras inclinadas dobles //, o entre /* y */, es tratado como un comentario.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comentarios son ignorados, y no son ejecutados.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Comentarios de una sola línea utilizan barras inclinadas dobles. 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741" y="4648925"/>
            <a:ext cx="6010275" cy="2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2740" y="4822161"/>
            <a:ext cx="6010275" cy="1972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Capturing vs. Bubbling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0" name="Google Shape;1080;p147"/>
          <p:cNvSpPr txBox="1"/>
          <p:nvPr>
            <p:ph idx="1" type="body"/>
          </p:nvPr>
        </p:nvSpPr>
        <p:spPr>
          <a:xfrm>
            <a:off x="677334" y="1770743"/>
            <a:ext cx="8596668" cy="4270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addEventListener() te permite especificar el tipo de propagación con el parámetro "useCapture".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valor por defecto es "</a:t>
            </a:r>
            <a:r>
              <a:rPr b="1" i="0" lang="es-CO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(falso), lo que significa que "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bubbling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 es el tipo de propagación a utilizar; cuando el valor es "true" (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verdadero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), el evento utilizará la propagación "</a:t>
            </a:r>
            <a:r>
              <a:rPr b="1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capturing</a:t>
            </a: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".</a:t>
            </a:r>
            <a:endParaRPr/>
          </a:p>
        </p:txBody>
      </p:sp>
      <p:pic>
        <p:nvPicPr>
          <p:cNvPr id="1081" name="Google Shape;1081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384" y="3703184"/>
            <a:ext cx="8606618" cy="210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Deslizador de imágenes</a:t>
            </a:r>
            <a:endParaRPr/>
          </a:p>
        </p:txBody>
      </p:sp>
      <p:sp>
        <p:nvSpPr>
          <p:cNvPr id="1088" name="Google Shape;1088;p14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Ahora podemos crear un deslizador de imágenes como proyecto de ejemplo. Las imágenes serán cambiadas utilizando botones de "Next" y "Prev".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Ahora, vamos a crear nuestro HTML, que incluirá una imagen y dos botones de navegación: </a:t>
            </a:r>
            <a:endParaRPr/>
          </a:p>
        </p:txBody>
      </p:sp>
      <p:pic>
        <p:nvPicPr>
          <p:cNvPr id="1089" name="Google Shape;1089;p148"/>
          <p:cNvPicPr preferRelativeResize="0"/>
          <p:nvPr/>
        </p:nvPicPr>
        <p:blipFill rotWithShape="1">
          <a:blip r:embed="rId3">
            <a:alphaModFix/>
          </a:blip>
          <a:srcRect b="0" l="732" r="-1" t="0"/>
          <a:stretch/>
        </p:blipFill>
        <p:spPr>
          <a:xfrm>
            <a:off x="677334" y="3786195"/>
            <a:ext cx="8533773" cy="177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Deslizador de imágenes</a:t>
            </a:r>
            <a:endParaRPr/>
          </a:p>
        </p:txBody>
      </p:sp>
      <p:pic>
        <p:nvPicPr>
          <p:cNvPr id="1096" name="Google Shape;1096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308" y="1334085"/>
            <a:ext cx="6120720" cy="552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Validación de formularios</a:t>
            </a:r>
            <a:endParaRPr/>
          </a:p>
        </p:txBody>
      </p:sp>
      <p:sp>
        <p:nvSpPr>
          <p:cNvPr id="1102" name="Google Shape;1102;p1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HTML5 añade algunos atributos que permiten la validación de formularios. Por ejemplo, el atributo required puede añadirse a un campo de entrada para que sea obligatorio rellenarlo.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Validaciones más complejas pueden ser hechas usando JavaScript.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elemento "form" tiene un evento "onsubmit" que puede ser manejado para ejecutar validación.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ejemplo, vamos a crear un formulario con dos entradas y un botón. El texto en ambos campos debe ser el mismo y no pueden estar en blanco para pasar la validación. 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Validación de formularios</a:t>
            </a:r>
            <a:endParaRPr/>
          </a:p>
        </p:txBody>
      </p:sp>
      <p:pic>
        <p:nvPicPr>
          <p:cNvPr id="1109" name="Google Shape;1109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2" y="1369030"/>
            <a:ext cx="6086323" cy="166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151"/>
          <p:cNvSpPr/>
          <p:nvPr/>
        </p:nvSpPr>
        <p:spPr>
          <a:xfrm flipH="1">
            <a:off x="677330" y="3129054"/>
            <a:ext cx="60863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Ahora necesitamos definir la función validate():</a:t>
            </a:r>
            <a:endParaRPr/>
          </a:p>
        </p:txBody>
      </p:sp>
      <p:pic>
        <p:nvPicPr>
          <p:cNvPr id="1111" name="Google Shape;1111;p151"/>
          <p:cNvPicPr preferRelativeResize="0"/>
          <p:nvPr/>
        </p:nvPicPr>
        <p:blipFill rotWithShape="1">
          <a:blip r:embed="rId4">
            <a:alphaModFix/>
          </a:blip>
          <a:srcRect b="0" l="470" r="0" t="0"/>
          <a:stretch/>
        </p:blipFill>
        <p:spPr>
          <a:xfrm>
            <a:off x="677330" y="3592541"/>
            <a:ext cx="7166430" cy="306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5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s-CO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Preguntas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57" y="1468892"/>
            <a:ext cx="10390405" cy="33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153"/>
          <p:cNvPicPr preferRelativeResize="0"/>
          <p:nvPr/>
        </p:nvPicPr>
        <p:blipFill rotWithShape="1">
          <a:blip r:embed="rId4">
            <a:alphaModFix/>
          </a:blip>
          <a:srcRect b="0" l="2080" r="0" t="0"/>
          <a:stretch/>
        </p:blipFill>
        <p:spPr>
          <a:xfrm>
            <a:off x="319314" y="1468892"/>
            <a:ext cx="10332347" cy="339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84" y="975859"/>
            <a:ext cx="9754544" cy="535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984" y="975859"/>
            <a:ext cx="9754544" cy="5352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89" y="1102406"/>
            <a:ext cx="8724982" cy="450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89" y="1102406"/>
            <a:ext cx="8614888" cy="450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55" y="2491240"/>
            <a:ext cx="11003583" cy="212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55" y="2491239"/>
            <a:ext cx="10932135" cy="190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421" y="1605828"/>
            <a:ext cx="719137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8421" y="1605828"/>
            <a:ext cx="71818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Tarea	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6" name="Google Shape;1146;p15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Desarrollar una calculador que cumpla con la mayor cantidad de funcionalidades de una calculadora de escritorio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mínimos 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Debe manejar una interface grafica en html, con css y java script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Debe manejar las operaciones básicas (suma, multiplicación, división, resta)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Debe manejar Eventos, Animaciones y DOM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12150" l="0" r="0" t="0"/>
          <a:stretch/>
        </p:blipFill>
        <p:spPr>
          <a:xfrm>
            <a:off x="293974" y="2197674"/>
            <a:ext cx="11261422" cy="234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974" y="2197674"/>
            <a:ext cx="11261423" cy="234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546" y="1439140"/>
            <a:ext cx="8713540" cy="400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546" y="1439140"/>
            <a:ext cx="8713540" cy="40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variables son contenedores para registrar datos. El valor de una variable puede cambiar a lo largo del programa.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Utilice la palabra clave var para declarar una variable: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846" y="3600046"/>
            <a:ext cx="5395684" cy="23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signo de igualdad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JavaScript, el signo de igualdad (=) es llamado el operador de "asignación", a diferencia de un operador "igual que".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ejemplo, x = y asignará el valor de "y" a "x".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Utilizando variables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710354" y="217444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Vamos asignar un valor a una variable y desplegarlo en el navegador.</a:t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348" y="2724582"/>
            <a:ext cx="4082566" cy="18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277" y="2729128"/>
            <a:ext cx="9650288" cy="239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Tu primer JavaScript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Vamos a comenzar añadiendo JavaScript a una página web.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código JavaScript en la web se encuentra dentro del documento HTML.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HTML, el código JavaScript debe ser insertado entre las etiquetas &lt;script&gt; y &lt;/script&gt;: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8714" y="1717965"/>
            <a:ext cx="3354011" cy="148243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Nombrando variables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677334" y="1302326"/>
            <a:ext cx="8596668" cy="51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nombres de variables en JavaScript son sensibles a mayúsculas. En el siguiente ejemplo cambiamos x a mayúsculas: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Este código no producirá ninguna salida como resultado, ya que x y X son dos variables diferentes.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Reglas para nombres: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El primer carácter debe ser una letra, un guión bajo (_), o un signo de dólar ($). Los caracteres siguientes pueden ser letras, dígitos, guiones bajos o signos de dólar.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Los números no son permitidos como primer carácter.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Los nombres de variables no pueden incluir un operador matemático o lógico en el nombre. Por ejemplo, 2*algo o esto+esto;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Los nombres en JavaScript no deben contener espacios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07" y="1152524"/>
            <a:ext cx="9390636" cy="47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07" y="1152525"/>
            <a:ext cx="9390636" cy="4763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Nombrando variables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Hay algunas otras reglas a seguir cuando nombras tus variables en JavaScript: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No debes usar ningún símbolo especial, como mi#num, num%, Etc.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Asegúrate que no utilices ninguna de las siguientes palabras reservadas por JavaScript.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09600"/>
            <a:ext cx="9827004" cy="543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041" y="2371778"/>
            <a:ext cx="3760064" cy="144481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declaración if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677334" y="1773383"/>
            <a:ext cx="8596668" cy="4267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if para especificar un bloque de código que será ejecutado si una condición específica es verdadera.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declaraciones serán ejecutadas sólo si la condición específica es verdadera.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9041" y="4599709"/>
            <a:ext cx="5004970" cy="18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34" y="2480628"/>
            <a:ext cx="8480521" cy="400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declaración if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Este es otro ejemplo de una declaración condicional falsa.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Como la condición evalúa a falso, la declaración de alerta es omitida y el programa continúa con la línea después de la llave de cierre de la declaración if.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0" name="Google Shape;3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37" y="3257549"/>
            <a:ext cx="7213850" cy="215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declaración else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la declaración else para especificar un bloque de código que será ejecutado si la condición es falsa.</a:t>
            </a:r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661" y="3157999"/>
            <a:ext cx="6982197" cy="257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Switch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los casos donde necesitas evaluar múltiples condiciones, utilizar declaraciones if else para cada condición podría no ser la mejor solución.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declaración switch es utilizada para ejecutar diferentes acciones basadas en diferentes condiciones.</a:t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799" y="3242410"/>
            <a:ext cx="4033839" cy="341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declaración switch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2" name="Google Shape;3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877633"/>
            <a:ext cx="4633913" cy="444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palabra clave break</a:t>
            </a:r>
            <a:endParaRPr/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el código JavaScript llega a un break, se rompe la secuencia de un bloque switch.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Esto detendrá la ejecución de código adicional y evaluaciones de "case" dentro del bloque.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485" y="468923"/>
            <a:ext cx="7974623" cy="607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Formateando texto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 igual que en HTML, podemos usar etiquetas para formatear el texto en JavaScript.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ejemplo, podemos desplegar el texto como un encabezado.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578" y="3435637"/>
            <a:ext cx="6873805" cy="2835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578" y="3435637"/>
            <a:ext cx="69437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palabra clave default</a:t>
            </a:r>
            <a:endParaRPr/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677334" y="159788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palabra clave default especifica el código a ejecutar si no hay ninguna coincidencia</a:t>
            </a:r>
            <a:endParaRPr/>
          </a:p>
        </p:txBody>
      </p:sp>
      <p:pic>
        <p:nvPicPr>
          <p:cNvPr id="362" name="Google Shape;36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107" y="2216759"/>
            <a:ext cx="5425816" cy="459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Bucles</a:t>
            </a:r>
            <a:endParaRPr/>
          </a:p>
        </p:txBody>
      </p:sp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677334" y="159788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bucles pueden ejecutar un bloque de código un número de veces. Son útiles en los casos en que quieras ejecutar el mismo código repetidamente, añadiendo valores diferentes cada vez.</a:t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tiene tres tipos de bucles: for, while, y do while.</a:t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bucle for es usado comúnmente cuando creamos un bucle.</a:t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s-CO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sintaxis:</a:t>
            </a:r>
            <a:endParaRPr/>
          </a:p>
        </p:txBody>
      </p:sp>
      <p:pic>
        <p:nvPicPr>
          <p:cNvPr id="370" name="Google Shape;3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798278"/>
            <a:ext cx="11201532" cy="266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489" y="934914"/>
            <a:ext cx="10097233" cy="50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639" y="930151"/>
            <a:ext cx="9936536" cy="504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307" y="2338754"/>
            <a:ext cx="5644722" cy="192844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bucle For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ejemplo a continuación crea un bucle for que imprime números del 1 al 5.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ejemplo, Declaración 1 establece una variable antes de que el bucle comience (var i = 1).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2 define la condición para que el bucle for se ejecute (i debe ser menor o igual que 5).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3 incrementa el valor (i++) cada vez que el bloque de código en el bucle ha sido ejecutado.: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4" name="Google Shape;384;p50"/>
          <p:cNvPicPr preferRelativeResize="0"/>
          <p:nvPr/>
        </p:nvPicPr>
        <p:blipFill rotWithShape="1">
          <a:blip r:embed="rId4">
            <a:alphaModFix/>
          </a:blip>
          <a:srcRect b="0" l="2322" r="3550" t="4746"/>
          <a:stretch/>
        </p:blipFill>
        <p:spPr>
          <a:xfrm>
            <a:off x="677334" y="1852247"/>
            <a:ext cx="9612923" cy="41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958" y="1109661"/>
            <a:ext cx="10641568" cy="482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bucle For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677334" y="1672493"/>
            <a:ext cx="8596668" cy="435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 declaración 2 retorna verdadero, el bucle comenzará una y otra vez, si retorna falso, el bucle terminará.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2 es también opcional.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3 es utilizada para cambiar la variable inicial. Puede hacer cualquier cosa, incluyendo incrementos negativos (i--), incrementos positivos (i = i + 15), o cualquier otra cosa.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3 es también opcional, y puede ser omitida si tú incrementas tus valores dentro del bucle.</a:t>
            </a:r>
            <a:endParaRPr/>
          </a:p>
        </p:txBody>
      </p:sp>
      <p:pic>
        <p:nvPicPr>
          <p:cNvPr id="397" name="Google Shape;3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991" y="4266781"/>
            <a:ext cx="4813259" cy="2298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79" y="1891874"/>
            <a:ext cx="10284151" cy="286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178" y="1891874"/>
            <a:ext cx="10086379" cy="286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bucle While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677334" y="1930401"/>
            <a:ext cx="8596668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bucle while repite un bloque de código, mientras una condición especificada sea verdadera.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Sintaxis:</a:t>
            </a:r>
            <a:endParaRPr/>
          </a:p>
        </p:txBody>
      </p:sp>
      <p:pic>
        <p:nvPicPr>
          <p:cNvPr id="411" name="Google Shape;41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770" y="3259747"/>
            <a:ext cx="5598293" cy="206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25719"/>
            <a:ext cx="8301567" cy="50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2125" y="438149"/>
            <a:ext cx="6345116" cy="605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bucle Do...While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5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bucle do...while es una variante del bucle while. Este bucle ejecutará el código una vez, antes de validar si la condición es verdadera, y entonces se repetirá el bucle mientras la condición sea verdadera.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Sintaxis:</a:t>
            </a:r>
            <a:endParaRPr/>
          </a:p>
        </p:txBody>
      </p:sp>
      <p:pic>
        <p:nvPicPr>
          <p:cNvPr id="426" name="Google Shape;4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49" y="3023822"/>
            <a:ext cx="4526573" cy="192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69" y="1744915"/>
            <a:ext cx="8478300" cy="487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469" y="1718460"/>
            <a:ext cx="8079716" cy="453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1480271"/>
            <a:ext cx="718185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3075" y="1480271"/>
            <a:ext cx="75152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endParaRPr/>
          </a:p>
        </p:txBody>
      </p:sp>
      <p:sp>
        <p:nvSpPr>
          <p:cNvPr id="434" name="Google Shape;434;p5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declaración break "salta fuera" de un bucle y continúa ejecutando el código posterior al bucle.</a:t>
            </a:r>
            <a:endParaRPr/>
          </a:p>
        </p:txBody>
      </p:sp>
      <p:pic>
        <p:nvPicPr>
          <p:cNvPr id="435" name="Google Shape;43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077" y="3246558"/>
            <a:ext cx="6559107" cy="28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9076" y="3246558"/>
            <a:ext cx="6559107" cy="292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Funciones en JavaScript</a:t>
            </a:r>
            <a:endParaRPr/>
          </a:p>
        </p:txBody>
      </p:sp>
      <p:sp>
        <p:nvSpPr>
          <p:cNvPr id="443" name="Google Shape;443;p5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función en JavaScript es un bloque de código designado para ejecutar una tarea en particular.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principales ventajas de usar funciones son: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Reusar el código: Define el código una sóla vez, y úsalo muchas veces.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Usa el mismo código muchas veces con argumentos diferentes.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Definiendo una función</a:t>
            </a:r>
            <a:endParaRPr/>
          </a:p>
        </p:txBody>
      </p:sp>
      <p:sp>
        <p:nvSpPr>
          <p:cNvPr id="450" name="Google Shape;450;p5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definir una función en JavaScript, utiliza la palabra clave function, seguida por el nombre, seguido por un conjunto de paréntesis.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código a ser ejecutado por la función es colocado dentro de llaves {}.</a:t>
            </a:r>
            <a:endParaRPr/>
          </a:p>
        </p:txBody>
      </p:sp>
      <p:pic>
        <p:nvPicPr>
          <p:cNvPr id="451" name="Google Shape;45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400521"/>
            <a:ext cx="5653128" cy="216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Llamando una función</a:t>
            </a:r>
            <a:endParaRPr/>
          </a:p>
        </p:txBody>
      </p:sp>
      <p:sp>
        <p:nvSpPr>
          <p:cNvPr id="458" name="Google Shape;458;p6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ejecutar una función, necesitas llamarla.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llamar una función, comienza con el nombre de la función, luego continúa con los argumentos entre paréntesis.</a:t>
            </a:r>
            <a:endParaRPr/>
          </a:p>
        </p:txBody>
      </p:sp>
      <p:pic>
        <p:nvPicPr>
          <p:cNvPr id="459" name="Google Shape;45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757" y="3400887"/>
            <a:ext cx="7055333" cy="345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Llamando funciones</a:t>
            </a:r>
            <a:endParaRPr/>
          </a:p>
        </p:txBody>
      </p:sp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vez que la función es definida, JavaScript permite llamarla cuantas veces lo desees.</a:t>
            </a:r>
            <a:endParaRPr/>
          </a:p>
        </p:txBody>
      </p:sp>
      <p:pic>
        <p:nvPicPr>
          <p:cNvPr id="466" name="Google Shape;4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841" y="2582551"/>
            <a:ext cx="4682635" cy="42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Parámetros de funciones</a:t>
            </a:r>
            <a:endParaRPr/>
          </a:p>
        </p:txBody>
      </p:sp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funciones pueden tomar parámetros.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parámetros de funciones son los nombres listados en la definición de la posición.</a:t>
            </a:r>
            <a:endParaRPr/>
          </a:p>
        </p:txBody>
      </p:sp>
      <p:pic>
        <p:nvPicPr>
          <p:cNvPr id="474" name="Google Shape;47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323492"/>
            <a:ext cx="8232204" cy="223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Usando parámetros</a:t>
            </a:r>
            <a:endParaRPr/>
          </a:p>
        </p:txBody>
      </p:sp>
      <p:sp>
        <p:nvSpPr>
          <p:cNvPr id="481" name="Google Shape;481;p6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Después de definir los parámetros, los puedes utilizar dentro de tu función.</a:t>
            </a:r>
            <a:endParaRPr/>
          </a:p>
        </p:txBody>
      </p:sp>
      <p:pic>
        <p:nvPicPr>
          <p:cNvPr id="482" name="Google Shape;48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483" y="2801018"/>
            <a:ext cx="6090872" cy="324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Parámetros de funciones</a:t>
            </a:r>
            <a:endParaRPr/>
          </a:p>
        </p:txBody>
      </p:sp>
      <p:sp>
        <p:nvSpPr>
          <p:cNvPr id="489" name="Google Shape;489;p6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JavaScript puedes definir una función y pasarle diferentes parámetros (argumentos).</a:t>
            </a:r>
            <a:endParaRPr/>
          </a:p>
        </p:txBody>
      </p:sp>
      <p:pic>
        <p:nvPicPr>
          <p:cNvPr id="490" name="Google Shape;49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396" y="3142150"/>
            <a:ext cx="5528896" cy="295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Múltiples parámetros</a:t>
            </a:r>
            <a:endParaRPr/>
          </a:p>
        </p:txBody>
      </p:sp>
      <p:sp>
        <p:nvSpPr>
          <p:cNvPr id="497" name="Google Shape;497;p6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Puedes definir múltiples parámetros para una función separándolos con comas</a:t>
            </a:r>
            <a:endParaRPr/>
          </a:p>
        </p:txBody>
      </p:sp>
      <p:pic>
        <p:nvPicPr>
          <p:cNvPr id="498" name="Google Shape;4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420" y="3033345"/>
            <a:ext cx="6160809" cy="238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Múltiples parámetros</a:t>
            </a:r>
            <a:endParaRPr/>
          </a:p>
        </p:txBody>
      </p:sp>
      <p:sp>
        <p:nvSpPr>
          <p:cNvPr id="504" name="Google Shape;504;p6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parámetros son utilizados dentro de la definición de la función</a:t>
            </a:r>
            <a:endParaRPr/>
          </a:p>
        </p:txBody>
      </p:sp>
      <p:pic>
        <p:nvPicPr>
          <p:cNvPr id="505" name="Google Shape;50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100020"/>
            <a:ext cx="8795381" cy="154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en la sección &lt;head&gt;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Puedes colocar cualquier cantidad de "scripts" (secuencias de comandos) en un documento HTML.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Normalmente, la etiqueta script es colocada en la sección "head" del documento HTML: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300" y="3524694"/>
            <a:ext cx="3534208" cy="292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Múltiples parámetros</a:t>
            </a:r>
            <a:endParaRPr/>
          </a:p>
        </p:txBody>
      </p:sp>
      <p:sp>
        <p:nvSpPr>
          <p:cNvPr id="512" name="Google Shape;512;p6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llames a la función, coloca los argumentos en el mismo orden en el que los definiste.</a:t>
            </a:r>
            <a:endParaRPr/>
          </a:p>
        </p:txBody>
      </p:sp>
      <p:pic>
        <p:nvPicPr>
          <p:cNvPr id="513" name="Google Shape;51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204429"/>
            <a:ext cx="8596668" cy="244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Retorno de función</a:t>
            </a:r>
            <a:endParaRPr/>
          </a:p>
        </p:txBody>
      </p:sp>
      <p:sp>
        <p:nvSpPr>
          <p:cNvPr id="520" name="Google Shape;520;p6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función puede tener una declaración return opcional.  Ésta se utiliza para retornar un valor desde una función.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Esta declaración es útil cuando hacemos cálculos que requieren un resultado.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Retorno de función</a:t>
            </a:r>
            <a:endParaRPr/>
          </a:p>
        </p:txBody>
      </p:sp>
      <p:sp>
        <p:nvSpPr>
          <p:cNvPr id="527" name="Google Shape;527;p6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la declaración return para retorna un valor.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ejemplo, vamos a calcular el producto de dos números, y retornar el resultado.</a:t>
            </a:r>
            <a:endParaRPr/>
          </a:p>
        </p:txBody>
      </p:sp>
      <p:pic>
        <p:nvPicPr>
          <p:cNvPr id="528" name="Google Shape;52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738" y="3708372"/>
            <a:ext cx="5793859" cy="277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8738" y="3630848"/>
            <a:ext cx="5793859" cy="294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ventanas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Google Shape;535;p7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ofrece tres tipos de ventanas emergentes: ventana de Alert (Alerta), Prompt (ventana de Solicitud), y Confirm (ventana de Confirmación).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Ventana de alerta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ventana de alerta es utilizada cuando quieres asegurarte que la información llegue hasta el usuario.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aparece una ventana de alerta, el usuario debe hacer clic en OK para proceder.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Ventana de alerta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7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función alert toma un sólo parámetro, el cual es el texto a desplegar en la ventana emergente.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 </a:t>
            </a:r>
            <a:endParaRPr/>
          </a:p>
        </p:txBody>
      </p:sp>
      <p:pic>
        <p:nvPicPr>
          <p:cNvPr id="543" name="Google Shape;54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889959"/>
            <a:ext cx="9521743" cy="1655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" y="3541598"/>
            <a:ext cx="9521743" cy="292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Ventana de solicitud</a:t>
            </a:r>
            <a:endParaRPr/>
          </a:p>
        </p:txBody>
      </p:sp>
      <p:sp>
        <p:nvSpPr>
          <p:cNvPr id="551" name="Google Shape;551;p7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ventana de solicitud es utilizada usualmente para que el usuario ingrese un valor antes de ingresar a la página.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se despliega una ventana de solicitud, el usuario tendrá que hacer clic en OK o Cancel para poder proceder después de introducir el valor de entrada.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 el usuario hace clic en OK, la ventana retorna el valor introducido. Si el usuario hace clic en Cancel, la ventana retorna null.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Ventana de solicitud	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7" name="Google Shape;557;p73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prompt() toma dos parámetros.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El primero es la etiqueta, que es la que quieres desplegar dentro del campo de texto.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El segundo es la cadena para desplegar dentro del campo de texto por defecto (opcional).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58" name="Google Shape;55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100975"/>
            <a:ext cx="6266717" cy="181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3805238"/>
            <a:ext cx="8596668" cy="305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Ventana de confirmación	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5" name="Google Shape;565;p7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ventana de confirmación es utilizada comúnmente para permitir al usuario validar o aceptar algo.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una ventada de confirmación emerge, el usuario debe hacer clic en OK o Cancel para poder proceder.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 el usuario hace clic en OK, la ventana retornará verdadero. Si el usuario hace clic en Cancel, la ventana retornará falso.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</a:t>
            </a:r>
            <a:endParaRPr/>
          </a:p>
        </p:txBody>
      </p:sp>
      <p:pic>
        <p:nvPicPr>
          <p:cNvPr id="566" name="Google Shape;56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4100974"/>
            <a:ext cx="7430779" cy="253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2" y="1930399"/>
            <a:ext cx="9123159" cy="44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589" y="1027236"/>
            <a:ext cx="10590411" cy="492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589" y="1027236"/>
            <a:ext cx="10590411" cy="486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9" name="Google Shape;57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012" y="2352674"/>
            <a:ext cx="4924425" cy="392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en la sección &lt;body&gt;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Alternativamente, se puede incluir JavaScript en la etiqueta &lt;body&gt;.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387" y="2971366"/>
            <a:ext cx="4833985" cy="297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581149"/>
            <a:ext cx="7727766" cy="360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761999"/>
            <a:ext cx="6967537" cy="495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423988"/>
            <a:ext cx="899200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299" y="766762"/>
            <a:ext cx="8988285" cy="459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2205037"/>
            <a:ext cx="11731254" cy="219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78" y="2405062"/>
            <a:ext cx="12077022" cy="230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957263"/>
            <a:ext cx="10031117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2" y="385762"/>
            <a:ext cx="7229476" cy="574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312" y="319086"/>
            <a:ext cx="6893509" cy="57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 en JavaScript</a:t>
            </a:r>
            <a:endParaRPr/>
          </a:p>
        </p:txBody>
      </p:sp>
      <p:sp>
        <p:nvSpPr>
          <p:cNvPr id="631" name="Google Shape;631;p8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variables en JavaScript son contenedores para valores y data.  Los objetos también son variables, pero ellos pueden contener muchas variables.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Piensa en los objetos como una lista de valores que son escritos como pares name:value (nombre:valor), con los nombres y los valores separados por dos puntos.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 </a:t>
            </a:r>
            <a:endParaRPr/>
          </a:p>
        </p:txBody>
      </p:sp>
      <p:pic>
        <p:nvPicPr>
          <p:cNvPr id="632" name="Google Shape;632;p86"/>
          <p:cNvPicPr preferRelativeResize="0"/>
          <p:nvPr/>
        </p:nvPicPr>
        <p:blipFill rotWithShape="1">
          <a:blip r:embed="rId3">
            <a:alphaModFix/>
          </a:blip>
          <a:srcRect b="0" l="0" r="7885" t="0"/>
          <a:stretch/>
        </p:blipFill>
        <p:spPr>
          <a:xfrm>
            <a:off x="800100" y="4174461"/>
            <a:ext cx="6843714" cy="224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099" y="4103486"/>
            <a:ext cx="7000876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887" y="1717098"/>
            <a:ext cx="8372528" cy="371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0887" y="1717097"/>
            <a:ext cx="8372528" cy="3912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Propiedades de objetos</a:t>
            </a:r>
            <a:endParaRPr/>
          </a:p>
        </p:txBody>
      </p:sp>
      <p:sp>
        <p:nvSpPr>
          <p:cNvPr id="640" name="Google Shape;640;p8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1" name="Google Shape;64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160589"/>
            <a:ext cx="7136553" cy="388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propiedad incorporada length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8" name="Google Shape;64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324225"/>
            <a:ext cx="9062322" cy="214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 de objetos</a:t>
            </a:r>
            <a:endParaRPr/>
          </a:p>
        </p:txBody>
      </p:sp>
      <p:sp>
        <p:nvSpPr>
          <p:cNvPr id="655" name="Google Shape;655;p8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la siguiente sintaxis para acceder al método del objeto.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Tal y como ya sabes, document.write() despliega data. La función write() realmente es un método del objeto document.</a:t>
            </a:r>
            <a:endParaRPr/>
          </a:p>
        </p:txBody>
      </p:sp>
      <p:pic>
        <p:nvPicPr>
          <p:cNvPr id="656" name="Google Shape;65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634" y="2472482"/>
            <a:ext cx="4909079" cy="162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4796761"/>
            <a:ext cx="6791325" cy="190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constructor de objetos</a:t>
            </a:r>
            <a:endParaRPr/>
          </a:p>
        </p:txBody>
      </p:sp>
      <p:sp>
        <p:nvSpPr>
          <p:cNvPr id="663" name="Google Shape;663;p9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la lección anterior, creamos un objeto utilizando la sintaxis de literal de objeto (o inicializador).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Esto te permite crear un único objeto.  Algunas veces, necesitamos configurar un "tipo de objeto" que pueda ser usado para crear un número de objetos de un mismo tipo.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forma estándar para crear un "tipo de objeto" es utilizando una función constructora de objetos.</a:t>
            </a:r>
            <a:endParaRPr/>
          </a:p>
        </p:txBody>
      </p:sp>
      <p:pic>
        <p:nvPicPr>
          <p:cNvPr id="664" name="Google Shape;66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67025"/>
            <a:ext cx="713222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constructor de objetos</a:t>
            </a:r>
            <a:endParaRPr/>
          </a:p>
        </p:txBody>
      </p:sp>
      <p:sp>
        <p:nvSpPr>
          <p:cNvPr id="671" name="Google Shape;671;p9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función anterior (persona) es un constructor de objeto, que toma parámetros y los asigna a las propiedades del objeto.</a:t>
            </a:r>
            <a:endParaRPr/>
          </a:p>
        </p:txBody>
      </p:sp>
      <p:pic>
        <p:nvPicPr>
          <p:cNvPr id="672" name="Google Shape;67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153047"/>
            <a:ext cx="5329237" cy="194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Creando objetos</a:t>
            </a:r>
            <a:endParaRPr/>
          </a:p>
        </p:txBody>
      </p:sp>
      <p:sp>
        <p:nvSpPr>
          <p:cNvPr id="679" name="Google Shape;679;p9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vez que tengas un constructor de objetos, puedes utilizar la palabra clave new para crear nuevos objetos del mismo tipo.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0" name="Google Shape;680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154629"/>
            <a:ext cx="5480579" cy="189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Creando objetos</a:t>
            </a:r>
            <a:endParaRPr/>
          </a:p>
        </p:txBody>
      </p:sp>
      <p:sp>
        <p:nvSpPr>
          <p:cNvPr id="686" name="Google Shape;686;p9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Creando objetos</a:t>
            </a:r>
            <a:endParaRPr/>
          </a:p>
        </p:txBody>
      </p:sp>
      <p:pic>
        <p:nvPicPr>
          <p:cNvPr id="687" name="Google Shape;68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600323"/>
            <a:ext cx="6352116" cy="239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Accede a las propiedades del objeto utilizando la sintaxis de punto, como hiciste anteriormente.</a:t>
            </a:r>
            <a:endParaRPr/>
          </a:p>
        </p:txBody>
      </p:sp>
      <p:pic>
        <p:nvPicPr>
          <p:cNvPr id="693" name="Google Shape;69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38" y="3048000"/>
            <a:ext cx="68961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Inicialización de objetos</a:t>
            </a:r>
            <a:endParaRPr/>
          </a:p>
        </p:txBody>
      </p:sp>
      <p:sp>
        <p:nvSpPr>
          <p:cNvPr id="699" name="Google Shape;699;p9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la sintaxis de literal de objetos o inicializador para crear un sólo objeto.</a:t>
            </a:r>
            <a:endParaRPr/>
          </a:p>
        </p:txBody>
      </p:sp>
      <p:pic>
        <p:nvPicPr>
          <p:cNvPr id="700" name="Google Shape;70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76549"/>
            <a:ext cx="7493198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Utilizando inicializadores de objetos</a:t>
            </a:r>
            <a:endParaRPr/>
          </a:p>
        </p:txBody>
      </p:sp>
      <p:sp>
        <p:nvSpPr>
          <p:cNvPr id="707" name="Google Shape;707;p9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espacios y saltos de línea no son importantes. La definición de un objeto puede expandirse múltiples líneas. </a:t>
            </a:r>
            <a:endParaRPr/>
          </a:p>
        </p:txBody>
      </p:sp>
      <p:pic>
        <p:nvPicPr>
          <p:cNvPr id="708" name="Google Shape;70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947988"/>
            <a:ext cx="3238500" cy="319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5287" y="3457574"/>
            <a:ext cx="6032376" cy="20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etiqueta &lt;script&gt;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etiqueta &lt;script&gt; puede incluir dos atributos, "language" y "type", que especifican el tipo de script: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246770"/>
            <a:ext cx="8931303" cy="1708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</a:t>
            </a:r>
            <a:endParaRPr/>
          </a:p>
        </p:txBody>
      </p:sp>
      <p:sp>
        <p:nvSpPr>
          <p:cNvPr id="715" name="Google Shape;715;p9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métodos son funciones que se guardan como propiedades de un objeto.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la siguiente sintaxis para crear un método de objeto: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Accede a un método de objeto utilizando la sintaxis siguiente:</a:t>
            </a:r>
            <a:endParaRPr/>
          </a:p>
        </p:txBody>
      </p:sp>
      <p:pic>
        <p:nvPicPr>
          <p:cNvPr id="716" name="Google Shape;71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324" y="3000375"/>
            <a:ext cx="4884127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8323" y="4820906"/>
            <a:ext cx="4884127" cy="157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8"/>
          <p:cNvSpPr txBox="1"/>
          <p:nvPr>
            <p:ph idx="1" type="body"/>
          </p:nvPr>
        </p:nvSpPr>
        <p:spPr>
          <a:xfrm>
            <a:off x="677334" y="685801"/>
            <a:ext cx="8596668" cy="535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 método es una función, que pertenece a un objeto. Puede ser referenciada utilizando la palabra clave this.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palabra clave this es utilizada como una referencia al objeto actual, lo que significa que puedes utilizarla para acceder a las propiedades y métodos de los objetos.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definición de métodos se realiza dentro del constructor de la función.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ejemplo:</a:t>
            </a:r>
            <a:endParaRPr/>
          </a:p>
        </p:txBody>
      </p:sp>
      <p:pic>
        <p:nvPicPr>
          <p:cNvPr id="723" name="Google Shape;72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2781300"/>
            <a:ext cx="5880629" cy="3870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</a:t>
            </a:r>
            <a:endParaRPr/>
          </a:p>
        </p:txBody>
      </p:sp>
      <p:sp>
        <p:nvSpPr>
          <p:cNvPr id="730" name="Google Shape;730;p9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puedes definir la función fuera del constructor y asociarla con el objeto.</a:t>
            </a:r>
            <a:endParaRPr/>
          </a:p>
        </p:txBody>
      </p:sp>
      <p:pic>
        <p:nvPicPr>
          <p:cNvPr id="731" name="Google Shape;731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47974"/>
            <a:ext cx="5513512" cy="286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</a:t>
            </a:r>
            <a:endParaRPr/>
          </a:p>
        </p:txBody>
      </p:sp>
      <p:sp>
        <p:nvSpPr>
          <p:cNvPr id="738" name="Google Shape;738;p10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Llama al método como siempre.</a:t>
            </a:r>
            <a:endParaRPr/>
          </a:p>
        </p:txBody>
      </p:sp>
      <p:pic>
        <p:nvPicPr>
          <p:cNvPr id="739" name="Google Shape;73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509836"/>
            <a:ext cx="4772252" cy="40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Arreglos en JavaScript</a:t>
            </a:r>
            <a:endParaRPr/>
          </a:p>
        </p:txBody>
      </p:sp>
      <p:sp>
        <p:nvSpPr>
          <p:cNvPr id="746" name="Google Shape;746;p10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arreglos registran múltiples valores en un sola variable.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registrar tres nombres de cursos, necesitas tres variables.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Pero, ¿qué pasa si tienes 500 cursos? La solución es un arreglo.</a:t>
            </a:r>
            <a:endParaRPr/>
          </a:p>
        </p:txBody>
      </p:sp>
      <p:pic>
        <p:nvPicPr>
          <p:cNvPr id="747" name="Google Shape;747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28924"/>
            <a:ext cx="3573591" cy="158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54" y="5083172"/>
            <a:ext cx="6322684" cy="146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Accediendo a un arreglo</a:t>
            </a:r>
            <a:endParaRPr/>
          </a:p>
        </p:txBody>
      </p:sp>
      <p:sp>
        <p:nvSpPr>
          <p:cNvPr id="755" name="Google Shape;755;p10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Haces referencia a un elemento de un arreglo por medio el número de índice escrito entre corchetes.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siguiente declaración accede el valor del primer elemento en courses y cambia el valor del segundo elemento.</a:t>
            </a:r>
            <a:endParaRPr/>
          </a:p>
        </p:txBody>
      </p:sp>
      <p:pic>
        <p:nvPicPr>
          <p:cNvPr id="756" name="Google Shape;756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819524"/>
            <a:ext cx="8150650" cy="17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Accediendo a un arreglo</a:t>
            </a:r>
            <a:endParaRPr/>
          </a:p>
        </p:txBody>
      </p:sp>
      <p:sp>
        <p:nvSpPr>
          <p:cNvPr id="763" name="Google Shape;763;p10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Intentar acceder a un índice fuera del arreglo, retorna el valor undefined (indefinido).</a:t>
            </a:r>
            <a:endParaRPr/>
          </a:p>
        </p:txBody>
      </p:sp>
      <p:pic>
        <p:nvPicPr>
          <p:cNvPr id="764" name="Google Shape;764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090862"/>
            <a:ext cx="6573859" cy="16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Creando arreglos</a:t>
            </a:r>
            <a:endParaRPr/>
          </a:p>
        </p:txBody>
      </p:sp>
      <p:sp>
        <p:nvSpPr>
          <p:cNvPr id="771" name="Google Shape;771;p10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puedes declarar un arreglo, indicando el número de elementos que contendrá, y añadiendo los elementos posteriormente.</a:t>
            </a:r>
            <a:endParaRPr/>
          </a:p>
        </p:txBody>
      </p:sp>
      <p:pic>
        <p:nvPicPr>
          <p:cNvPr id="772" name="Google Shape;77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90836"/>
            <a:ext cx="4880504" cy="202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Creando arreglos</a:t>
            </a:r>
            <a:endParaRPr/>
          </a:p>
        </p:txBody>
      </p:sp>
      <p:sp>
        <p:nvSpPr>
          <p:cNvPr id="779" name="Google Shape;779;p10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arreglos en JavaScript son dinámicos, por lo que puedes declarar un arreglo y no pasarle ningún argumento con el constructor Array(). Posteriormente, puedes añadir los elementos de forma dinámica.</a:t>
            </a:r>
            <a:endParaRPr/>
          </a:p>
        </p:txBody>
      </p:sp>
      <p:pic>
        <p:nvPicPr>
          <p:cNvPr id="780" name="Google Shape;78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271837"/>
            <a:ext cx="4737629" cy="232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Literales de arreglos</a:t>
            </a:r>
            <a:endParaRPr/>
          </a:p>
        </p:txBody>
      </p:sp>
      <p:sp>
        <p:nvSpPr>
          <p:cNvPr id="787" name="Google Shape;787;p10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mayor simplicidad, legibilidad, y velocidad de ejecución, también puedes declarar arreglos utilizando la sintaxis de literal de arreglos.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resultado es el mismo arreglo como el que fue creado con la sintaxis new Array().</a:t>
            </a:r>
            <a:endParaRPr/>
          </a:p>
        </p:txBody>
      </p:sp>
      <p:pic>
        <p:nvPicPr>
          <p:cNvPr id="788" name="Google Shape;788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015124"/>
            <a:ext cx="7376071" cy="185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alert()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el siguiente ejemplo, hemos creado una ventana de alerta dentro de una etiqueta script, utilizando la función alert().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477" y="3141085"/>
            <a:ext cx="5133052" cy="258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7605" y="2947987"/>
            <a:ext cx="70961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propiedad length</a:t>
            </a:r>
            <a:b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5" name="Google Shape;795;p10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arreglos en JavaScript tienen propiedades y métodos útiles integrados de manera estándar.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propiedad length (longitud) de un arreglo retorna el número de sus elementos.</a:t>
            </a:r>
            <a:endParaRPr/>
          </a:p>
        </p:txBody>
      </p:sp>
      <p:pic>
        <p:nvPicPr>
          <p:cNvPr id="796" name="Google Shape;796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705687"/>
            <a:ext cx="5546351" cy="17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Combinando arreglos</a:t>
            </a:r>
            <a:endParaRPr/>
          </a:p>
        </p:txBody>
      </p:sp>
      <p:sp>
        <p:nvSpPr>
          <p:cNvPr id="802" name="Google Shape;802;p10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concat() de JavaScript te permite juntar arreglos y crear un arreglo completamente nuevo.</a:t>
            </a:r>
            <a:endParaRPr/>
          </a:p>
        </p:txBody>
      </p:sp>
      <p:pic>
        <p:nvPicPr>
          <p:cNvPr id="803" name="Google Shape;803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152775"/>
            <a:ext cx="6593681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DOM</a:t>
            </a:r>
            <a:endParaRPr/>
          </a:p>
        </p:txBody>
      </p:sp>
      <p:sp>
        <p:nvSpPr>
          <p:cNvPr id="810" name="Google Shape;810;p10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abres cualquier página web en el navegador, el código HTML de la página es cargado y reproducido visualmente en la pantalla.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lograr esto, el navegador construye el Modelo de Objetos del Documento (Document Object Model en inglés) de la página, que es un modelo orientado a objetos de su estructura lógica.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DOM (por sus siglas en inglés) de un documento HTML puede ser representado como un conjunto de cajas anidadas: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143000"/>
            <a:ext cx="95440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árbol del DOM</a:t>
            </a:r>
            <a:endParaRPr/>
          </a:p>
        </p:txBody>
      </p:sp>
      <p:sp>
        <p:nvSpPr>
          <p:cNvPr id="823" name="Google Shape;823;p1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DOM representa un documento como una estructura de árbol.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elementos HTML se convierten en nodos interrelacionados en el árbol.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Todos esos nodos en el árbol tienen algún tipo de relación entre ellos.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nodos pueden tener nodos hijos (child en inglés). Los nodos en el mismo nivel del árbol son llamados hermanos (siblings en inglés).</a:t>
            </a:r>
            <a:endParaRPr/>
          </a:p>
        </p:txBody>
      </p:sp>
      <p:pic>
        <p:nvPicPr>
          <p:cNvPr id="824" name="Google Shape;824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291012"/>
            <a:ext cx="7864636" cy="21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El objeto "document"</a:t>
            </a:r>
            <a:endParaRPr/>
          </a:p>
        </p:txBody>
      </p:sp>
      <p:sp>
        <p:nvSpPr>
          <p:cNvPr id="831" name="Google Shape;831;p1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Hay un objeto "document" predefinido en JavaScript, que puede ser utilizado para acceder a todos los elementos del DOM.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otras palabras, el objeto "document" es el dueño (o raíz) de todos los objetos en tu página web.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tanto, si quieres acceder objetos en una página HTML, siempre comienza accediendo al objeto "document".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ejemplo:</a:t>
            </a:r>
            <a:endParaRPr/>
          </a:p>
        </p:txBody>
      </p:sp>
      <p:pic>
        <p:nvPicPr>
          <p:cNvPr id="832" name="Google Shape;832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586287"/>
            <a:ext cx="8127684" cy="227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Seleccionando elementos</a:t>
            </a:r>
            <a:endParaRPr/>
          </a:p>
        </p:txBody>
      </p:sp>
      <p:sp>
        <p:nvSpPr>
          <p:cNvPr id="838" name="Google Shape;838;p1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Todos los elementos HTML son objetos, y como ya sabemos, cada objeto tiene propiedades y métodos.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objeto "document" tiene métodos que te permiten seleccionar el elemento HTML deseado.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Estos tres métodos son los más comúnmente utilizados para seleccionar elementos HTML: </a:t>
            </a:r>
            <a:endParaRPr/>
          </a:p>
        </p:txBody>
      </p:sp>
      <p:pic>
        <p:nvPicPr>
          <p:cNvPr id="839" name="Google Shape;839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229100"/>
            <a:ext cx="5509154" cy="272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Seleccionando elementos</a:t>
            </a:r>
            <a:endParaRPr/>
          </a:p>
        </p:txBody>
      </p:sp>
      <p:sp>
        <p:nvSpPr>
          <p:cNvPr id="845" name="Google Shape;845;p1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 el siguiente ejemplo, el método getElementById es utilizado para seleccionar el elemento con id="demo" y cambiar su contenido</a:t>
            </a:r>
            <a:endParaRPr/>
          </a:p>
        </p:txBody>
      </p:sp>
      <p:pic>
        <p:nvPicPr>
          <p:cNvPr id="846" name="Google Shape;846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143249"/>
            <a:ext cx="8238716" cy="165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CO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Seleccionando elementos</a:t>
            </a:r>
            <a:endParaRPr/>
          </a:p>
        </p:txBody>
      </p:sp>
      <p:sp>
        <p:nvSpPr>
          <p:cNvPr id="852" name="Google Shape;852;p1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getElementsByClassName() encuentra todos los elementos por nombre de clase y los retorna como un arreglo.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ejemplo, si nuestra página HTML contiene tres elementos con class="demo", el siguiente código retornaría todos esos elementos como un arreglo: </a:t>
            </a:r>
            <a:endParaRPr/>
          </a:p>
        </p:txBody>
      </p:sp>
      <p:pic>
        <p:nvPicPr>
          <p:cNvPr id="853" name="Google Shape;85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4100975"/>
            <a:ext cx="9137437" cy="18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0" name="Google Shape;860;p1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Similarmente, el método getElementsByTagName retorna todos los elementos de la etiqueta especificada como un arreglo.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siguiente ejemplo obtiene todos los elementos "p" (párrafos) de la página y cambia su contenido:</a:t>
            </a:r>
            <a:endParaRPr/>
          </a:p>
        </p:txBody>
      </p:sp>
      <p:pic>
        <p:nvPicPr>
          <p:cNvPr id="861" name="Google Shape;861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591" y="3567112"/>
            <a:ext cx="6652154" cy="29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016" y="3686376"/>
            <a:ext cx="9916276" cy="270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