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Inter"/>
      <p:regular r:id="rId11"/>
      <p:bold r:id="rId12"/>
    </p:embeddedFont>
    <p:embeddedFont>
      <p:font typeface="Outfit"/>
      <p:regular r:id="rId13"/>
      <p:bold r:id="rId14"/>
    </p:embeddedFont>
    <p:embeddedFont>
      <p:font typeface="Outfit Medium"/>
      <p:regular r:id="rId15"/>
      <p:bold r:id="rId16"/>
    </p:embeddedFont>
    <p:embeddedFont>
      <p:font typeface="Outfit SemiBold"/>
      <p:regular r:id="rId17"/>
      <p:bold r:id="rId18"/>
    </p:embeddedFont>
    <p:embeddedFont>
      <p:font typeface="Inter Medium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57">
          <p15:clr>
            <a:srgbClr val="A4A3A4"/>
          </p15:clr>
        </p15:guide>
        <p15:guide id="2" pos="2880">
          <p15:clr>
            <a:srgbClr val="A4A3A4"/>
          </p15:clr>
        </p15:guide>
        <p15:guide id="3" pos="268">
          <p15:clr>
            <a:srgbClr val="9AA0A6"/>
          </p15:clr>
        </p15:guide>
        <p15:guide id="4" pos="5613">
          <p15:clr>
            <a:srgbClr val="9AA0A6"/>
          </p15:clr>
        </p15:guide>
        <p15:guide id="5" orient="horz" pos="720">
          <p15:clr>
            <a:srgbClr val="9AA0A6"/>
          </p15:clr>
        </p15:guide>
        <p15:guide id="6" orient="horz" pos="2992">
          <p15:clr>
            <a:srgbClr val="9AA0A6"/>
          </p15:clr>
        </p15:guide>
        <p15:guide id="7" pos="4186">
          <p15:clr>
            <a:srgbClr val="9AA0A6"/>
          </p15:clr>
        </p15:guide>
        <p15:guide id="8" pos="15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57" orient="horz"/>
        <p:guide pos="2880"/>
        <p:guide pos="268"/>
        <p:guide pos="5613"/>
        <p:guide pos="720" orient="horz"/>
        <p:guide pos="2992" orient="horz"/>
        <p:guide pos="4186"/>
        <p:guide pos="15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Medium-bold.fntdata"/><Relationship Id="rId11" Type="http://schemas.openxmlformats.org/officeDocument/2006/relationships/font" Target="fonts/Inter-regular.fntdata"/><Relationship Id="rId10" Type="http://schemas.openxmlformats.org/officeDocument/2006/relationships/slide" Target="slides/slide4.xml"/><Relationship Id="rId13" Type="http://schemas.openxmlformats.org/officeDocument/2006/relationships/font" Target="fonts/Outfit-regular.fntdata"/><Relationship Id="rId12" Type="http://schemas.openxmlformats.org/officeDocument/2006/relationships/font" Target="fonts/Int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utfitMedium-regular.fntdata"/><Relationship Id="rId14" Type="http://schemas.openxmlformats.org/officeDocument/2006/relationships/font" Target="fonts/Outfit-bold.fntdata"/><Relationship Id="rId17" Type="http://schemas.openxmlformats.org/officeDocument/2006/relationships/font" Target="fonts/OutfitSemiBold-regular.fntdata"/><Relationship Id="rId16" Type="http://schemas.openxmlformats.org/officeDocument/2006/relationships/font" Target="fonts/OutfitMedium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InterMedium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utfit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99c59c5d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199c59c5d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a823adff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1a823adff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81c740165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181c74016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pico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63125" y="870200"/>
            <a:ext cx="3679800" cy="2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63125" y="3430775"/>
            <a:ext cx="329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della sezione e descrizione 1">
  <p:cSld name="SECTION_TITLE_AND_DESCRIPTION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" type="subTitle"/>
          </p:nvPr>
        </p:nvSpPr>
        <p:spPr>
          <a:xfrm>
            <a:off x="311700" y="16456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311700" y="2207875"/>
            <a:ext cx="38370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0" name="Google Shape;60;p12"/>
          <p:cNvSpPr/>
          <p:nvPr>
            <p:ph idx="3" type="pic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311700" y="956125"/>
            <a:ext cx="452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2"/>
          <p:cNvSpPr/>
          <p:nvPr/>
        </p:nvSpPr>
        <p:spPr>
          <a:xfrm>
            <a:off x="4495800" y="-73750"/>
            <a:ext cx="1096900" cy="530020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rgbClr val="10102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63125" y="870200"/>
            <a:ext cx="3679800" cy="2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63125" y="3430775"/>
            <a:ext cx="329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4"/>
          <p:cNvSpPr/>
          <p:nvPr>
            <p:ph idx="2" type="pic"/>
          </p:nvPr>
        </p:nvSpPr>
        <p:spPr>
          <a:xfrm>
            <a:off x="4277025" y="-36875"/>
            <a:ext cx="5982300" cy="5281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4"/>
          <p:cNvSpPr/>
          <p:nvPr/>
        </p:nvSpPr>
        <p:spPr>
          <a:xfrm flipH="1" rot="10800000">
            <a:off x="4175635" y="-82850"/>
            <a:ext cx="1098765" cy="530921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3600"/>
              <a:buNone/>
              <a:defRPr sz="36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374" y="1056028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5343" y="1112653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6853" y="870170"/>
            <a:ext cx="2970684" cy="29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25863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1</a:t>
            </a:r>
            <a:endParaRPr b="1" i="0" sz="14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082175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2</a:t>
            </a:r>
            <a:endParaRPr b="1" i="0" sz="14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554838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3</a:t>
            </a:r>
            <a:endParaRPr b="1" i="0" sz="14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40175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196488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669150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265500" y="848025"/>
            <a:ext cx="40452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4200"/>
              <a:buNone/>
              <a:defRPr sz="42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265500" y="37248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50157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6" name="Google Shape;106;p20"/>
          <p:cNvSpPr/>
          <p:nvPr/>
        </p:nvSpPr>
        <p:spPr>
          <a:xfrm flipH="1" rot="10800000">
            <a:off x="4251835" y="-82850"/>
            <a:ext cx="1098765" cy="530921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della sezione e descrizione 1">
  <p:cSld name="SECTION_TITLE_AND_DESCRIPTION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311700" y="16456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311700" y="2207875"/>
            <a:ext cx="38370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1" name="Google Shape;111;p21"/>
          <p:cNvSpPr/>
          <p:nvPr>
            <p:ph idx="3" type="pic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956125"/>
            <a:ext cx="452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1"/>
          <p:cNvSpPr/>
          <p:nvPr/>
        </p:nvSpPr>
        <p:spPr>
          <a:xfrm>
            <a:off x="4495800" y="-73750"/>
            <a:ext cx="1096900" cy="530020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3600"/>
              <a:buNone/>
              <a:defRPr sz="36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310400" y="242935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sto-chiaro">
  <p:cSld name="CUSTOM_1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875" y="186900"/>
            <a:ext cx="1707850" cy="39522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lvl="1" rtl="0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 algn="r">
              <a:buNone/>
              <a:defRPr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374" y="1056028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5343" y="1112653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6853" y="870170"/>
            <a:ext cx="2970684" cy="29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/>
        </p:nvSpPr>
        <p:spPr>
          <a:xfrm>
            <a:off x="525863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1</a:t>
            </a:r>
            <a:endParaRPr b="1" i="0" sz="1400" u="none" cap="none" strike="noStrik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3082175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2</a:t>
            </a:r>
            <a:endParaRPr b="1" i="0" sz="1400" u="none" cap="none" strike="noStrik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9" name="Google Shape;29;p5"/>
          <p:cNvSpPr txBox="1"/>
          <p:nvPr/>
        </p:nvSpPr>
        <p:spPr>
          <a:xfrm>
            <a:off x="5554838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3</a:t>
            </a:r>
            <a:endParaRPr b="1" i="0" sz="1400" u="none" cap="none" strike="noStrik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640175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" name="Google Shape;31;p5"/>
          <p:cNvSpPr txBox="1"/>
          <p:nvPr/>
        </p:nvSpPr>
        <p:spPr>
          <a:xfrm>
            <a:off x="3196488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" name="Google Shape;32;p5"/>
          <p:cNvSpPr txBox="1"/>
          <p:nvPr/>
        </p:nvSpPr>
        <p:spPr>
          <a:xfrm>
            <a:off x="5669150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4800"/>
              <a:buNone/>
              <a:defRPr sz="4800">
                <a:solidFill>
                  <a:srgbClr val="00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265500" y="848025"/>
            <a:ext cx="40452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4200"/>
              <a:buNone/>
              <a:defRPr sz="42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265500" y="37248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50157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 rot="10800000">
            <a:off x="4251835" y="-82850"/>
            <a:ext cx="1098765" cy="530921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rgbClr val="101023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2923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0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Outfit"/>
              <a:buNone/>
              <a:defRPr b="1" i="0" sz="28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1800"/>
              <a:buFont typeface="Outfit Medium"/>
              <a:buChar char="●"/>
              <a:defRPr b="0" i="0" sz="1800" u="none" cap="none" strike="noStrik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2376"/>
              </a:buClr>
              <a:buSzPts val="1400"/>
              <a:buFont typeface="Outfit SemiBold"/>
              <a:buChar char="○"/>
              <a:defRPr b="0" i="0" sz="1400" u="none" cap="none" strike="noStrike">
                <a:solidFill>
                  <a:srgbClr val="CB2376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Outfit Medium"/>
              <a:buChar char="■"/>
              <a:defRPr b="0" i="0" sz="1400" u="none" cap="none" strike="noStrike">
                <a:solidFill>
                  <a:srgbClr val="00FFF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utfit Medium"/>
              <a:buChar char="●"/>
              <a:defRPr b="0" i="0" sz="1400" u="none" cap="none" strike="noStrik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4875" y="186901"/>
            <a:ext cx="1707858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Font typeface="Outfit"/>
              <a:buNone/>
              <a:defRPr b="1" i="0" sz="2800" u="none" cap="none" strike="noStrike">
                <a:solidFill>
                  <a:srgbClr val="9D1D8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1800"/>
              <a:buFont typeface="Outfit Medium"/>
              <a:buChar char="●"/>
              <a:defRPr b="0" i="0" sz="1800" u="none" cap="none" strike="noStrik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2376"/>
              </a:buClr>
              <a:buSzPts val="1400"/>
              <a:buFont typeface="Outfit SemiBold"/>
              <a:buChar char="○"/>
              <a:defRPr b="0" i="0" sz="1400" u="none" cap="none" strike="noStrike">
                <a:solidFill>
                  <a:srgbClr val="CB2376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 b="0" i="0" sz="14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utfit Medium"/>
              <a:buChar char="●"/>
              <a:defRPr b="0" i="0" sz="1400" u="none" cap="none" strike="noStrik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4875" y="186897"/>
            <a:ext cx="1707817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-75" y="2150850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32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Esercizio: creare un</a:t>
            </a:r>
            <a:endParaRPr b="1" sz="3200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layout responsive</a:t>
            </a:r>
            <a:endParaRPr b="1" sz="3200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Esercizio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  <p:sp>
        <p:nvSpPr>
          <p:cNvPr id="140" name="Google Shape;140;p27"/>
          <p:cNvSpPr txBox="1"/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b="0" lang="it" sz="1078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Formattazione avanzata con i CSS</a:t>
            </a:r>
            <a:endParaRPr b="0" sz="1078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424875" y="1143000"/>
            <a:ext cx="8301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L'esercizio mira a rendere responsive il file "articolo.html" già creato in precedenti esercitazioni.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A gusto e sensibilità dello sviluppatore dovranno essere aggiunte delle media queries per migliorare la fruizione del layout su schermi medi e grandi, adattando i contenuti in base a ciò che si vedrà.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Si consiglia di partire dal viewport minimo di 320px e, allargando manualmente lo schermo nell'anteprima responsive di DevTools, verificare i potenziali breakpoint.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Si suggerisce di valutare: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Grandezze e spaziature dei testi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Margin e padding dei macro contenitori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Formattazione della tabella e del form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Valutazione globale della pagina su schermi grandi (da 1200px in su)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Inoltre andrà inserita una media query per la stampa, in modo da ottenere un risultato simile al file «print.pdf» e all’anteprima qui di seguito: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Esercizio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  <p:sp>
        <p:nvSpPr>
          <p:cNvPr id="150" name="Google Shape;150;p28"/>
          <p:cNvSpPr txBox="1"/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b="0" lang="it" sz="1078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Formattazione avanzata con i CSS</a:t>
            </a:r>
            <a:endParaRPr b="0" sz="1078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8188" y="1143000"/>
            <a:ext cx="5094436" cy="36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ctrTitle"/>
          </p:nvPr>
        </p:nvSpPr>
        <p:spPr>
          <a:xfrm>
            <a:off x="347000" y="3885850"/>
            <a:ext cx="36798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r>
              <a:rPr lang="it" sz="3000"/>
              <a:t>GRAZIE</a:t>
            </a:r>
            <a:br>
              <a:rPr lang="it" sz="3000"/>
            </a:br>
            <a:r>
              <a:rPr lang="it" sz="1200"/>
              <a:t>Epicode</a:t>
            </a:r>
            <a:br>
              <a:rPr lang="it" sz="1200"/>
            </a:br>
            <a:endParaRPr b="0" sz="1200">
              <a:solidFill>
                <a:srgbClr val="5E5E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r>
              <a:t/>
            </a:r>
            <a:endParaRPr b="0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picode-scu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picode-chia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