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147374427" r:id="rId4"/>
    <p:sldId id="2147374428" r:id="rId5"/>
    <p:sldId id="2147374429" r:id="rId6"/>
    <p:sldId id="2147374397" r:id="rId7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/>
    <p:restoredTop sz="94637"/>
  </p:normalViewPr>
  <p:slideViewPr>
    <p:cSldViewPr snapToGrid="0">
      <p:cViewPr>
        <p:scale>
          <a:sx n="50" d="100"/>
          <a:sy n="50" d="100"/>
        </p:scale>
        <p:origin x="1380" y="4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6B30A-24FD-4E3C-962C-3A2D43A89B05}" type="datetimeFigureOut">
              <a:rPr lang="es-PE" smtClean="0"/>
              <a:t>13/05/2025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D280C-068D-46C9-9288-299FAE6616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97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7217" y="2381628"/>
            <a:ext cx="11077565" cy="196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BRSonoma-Regular"/>
                <a:cs typeface="BRSonoma-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BRSonoma-Regular"/>
                <a:cs typeface="BRSonoma-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BRSonoma-Regular"/>
                <a:cs typeface="BRSonoma-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Gradie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3186B49-EA11-AE44-A8F7-28653D5CE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F8A997C-5AEB-8468-7990-EABF98E057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1686" y="430060"/>
            <a:ext cx="4352365" cy="5782850"/>
          </a:xfrm>
          <a:prstGeom prst="roundRect">
            <a:avLst>
              <a:gd name="adj" fmla="val 4000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s-PE"/>
              <a:t>Clic para insertar imagen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E5CD0CE-2848-78BF-EF9B-2D50BF7DFD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7460" y="591670"/>
            <a:ext cx="4746812" cy="633786"/>
          </a:xfrm>
        </p:spPr>
        <p:txBody>
          <a:bodyPr>
            <a:noAutofit/>
          </a:bodyPr>
          <a:lstStyle>
            <a:lvl1pPr marL="0" indent="0" algn="l">
              <a:lnSpc>
                <a:spcPts val="1900"/>
              </a:lnSpc>
              <a:buNone/>
              <a:defRPr sz="1600"/>
            </a:lvl1pPr>
            <a:lvl2pPr marL="457224" indent="0" algn="ctr">
              <a:buNone/>
              <a:defRPr sz="2000"/>
            </a:lvl2pPr>
            <a:lvl3pPr marL="914449" indent="0" algn="ctr">
              <a:buNone/>
              <a:defRPr sz="1800"/>
            </a:lvl3pPr>
            <a:lvl4pPr marL="1371673" indent="0" algn="ctr">
              <a:buNone/>
              <a:defRPr sz="1600"/>
            </a:lvl4pPr>
            <a:lvl5pPr marL="1828898" indent="0" algn="ctr">
              <a:buNone/>
              <a:defRPr sz="1600"/>
            </a:lvl5pPr>
            <a:lvl6pPr marL="2286123" indent="0" algn="ctr">
              <a:buNone/>
              <a:defRPr sz="1600"/>
            </a:lvl6pPr>
            <a:lvl7pPr marL="2743347" indent="0" algn="ctr">
              <a:buNone/>
              <a:defRPr sz="1600"/>
            </a:lvl7pPr>
            <a:lvl8pPr marL="3200572" indent="0" algn="ctr">
              <a:buNone/>
              <a:defRPr sz="1600"/>
            </a:lvl8pPr>
            <a:lvl9pPr marL="3657796" indent="0" algn="ctr">
              <a:buNone/>
              <a:defRPr sz="1600"/>
            </a:lvl9pPr>
          </a:lstStyle>
          <a:p>
            <a:r>
              <a:rPr lang="es-MX"/>
              <a:t>Inserte el subtítulo de la presentación en un máximo de 2 líneas</a:t>
            </a:r>
            <a:endParaRPr lang="es-PE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0E3E0600-A089-DCEF-6CB3-EEB8D68F3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7460" y="1638341"/>
            <a:ext cx="6582855" cy="1790660"/>
          </a:xfrm>
        </p:spPr>
        <p:txBody>
          <a:bodyPr anchor="t" anchorCtr="0">
            <a:noAutofit/>
          </a:bodyPr>
          <a:lstStyle/>
          <a:p>
            <a:r>
              <a:rPr lang="es-MX"/>
              <a:t>Inserte aquí el título de la presentación en un máximo de 3 líneas</a:t>
            </a:r>
            <a:endParaRPr lang="es-PE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9D99F4-7212-4730-FDAC-2E09691ECE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268" t="44932" r="-1"/>
          <a:stretch/>
        </p:blipFill>
        <p:spPr>
          <a:xfrm>
            <a:off x="2592888" y="3081404"/>
            <a:ext cx="9599112" cy="3776597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BCC6B7A-BEED-860A-7E62-4A81A2D4BE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09962" y="592139"/>
            <a:ext cx="1002878" cy="633412"/>
          </a:xfrm>
        </p:spPr>
        <p:txBody>
          <a:bodyPr>
            <a:noAutofit/>
          </a:bodyPr>
          <a:lstStyle>
            <a:lvl1pPr marL="0" marR="0" indent="0" algn="r" defTabSz="91444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4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05.08.22</a:t>
            </a:r>
            <a:endParaRPr lang="es-PE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DDA834-EA2F-C8FE-6CD8-BC9E7FC87A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4932" r="78733"/>
          <a:stretch/>
        </p:blipFill>
        <p:spPr>
          <a:xfrm>
            <a:off x="0" y="3081402"/>
            <a:ext cx="2592888" cy="37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scriptivo">
  <p:cSld name="Título descriptiv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508833" y="1938467"/>
            <a:ext cx="9062400" cy="14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B7F9E"/>
              </a:buClr>
              <a:buSzPts val="2800"/>
              <a:buFont typeface="Lato Light"/>
              <a:buNone/>
              <a:defRPr>
                <a:solidFill>
                  <a:srgbClr val="7B7F9E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341900" y="3673200"/>
            <a:ext cx="9062400" cy="2118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189" lvl="0" indent="-30479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2F35"/>
              </a:buClr>
              <a:buSzPts val="1200"/>
              <a:buFont typeface="Lato Light"/>
              <a:buChar char="●"/>
              <a:defRPr sz="1400">
                <a:solidFill>
                  <a:srgbClr val="7B7F9E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378" lvl="1" indent="-317492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7B7F9E"/>
              </a:buClr>
              <a:buSzPts val="1400"/>
              <a:buFont typeface="Lato Light"/>
              <a:buChar char="○"/>
              <a:defRPr>
                <a:solidFill>
                  <a:srgbClr val="7B7F9E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566" lvl="2" indent="-317492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7B7F9E"/>
              </a:buClr>
              <a:buSzPts val="1400"/>
              <a:buFont typeface="Lato Light"/>
              <a:buChar char="■"/>
              <a:defRPr>
                <a:solidFill>
                  <a:srgbClr val="7B7F9E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754" lvl="3" indent="-317492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7B7F9E"/>
              </a:buClr>
              <a:buSzPts val="1400"/>
              <a:buFont typeface="Lato Light"/>
              <a:buChar char="●"/>
              <a:defRPr>
                <a:solidFill>
                  <a:srgbClr val="7B7F9E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5943" lvl="4" indent="-317492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7B7F9E"/>
              </a:buClr>
              <a:buSzPts val="1400"/>
              <a:buFont typeface="Lato Light"/>
              <a:buChar char="○"/>
              <a:defRPr>
                <a:solidFill>
                  <a:srgbClr val="7B7F9E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132" lvl="5" indent="-317492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7B7F9E"/>
              </a:buClr>
              <a:buSzPts val="1400"/>
              <a:buFont typeface="Lato Light"/>
              <a:buChar char="■"/>
              <a:defRPr>
                <a:solidFill>
                  <a:srgbClr val="7B7F9E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320" lvl="6" indent="-317492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7B7F9E"/>
              </a:buClr>
              <a:buSzPts val="1400"/>
              <a:buFont typeface="Lato Light"/>
              <a:buChar char="●"/>
              <a:defRPr>
                <a:solidFill>
                  <a:srgbClr val="7B7F9E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509" lvl="7" indent="-317492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7B7F9E"/>
              </a:buClr>
              <a:buSzPts val="1400"/>
              <a:buFont typeface="Lato Light"/>
              <a:buChar char="○"/>
              <a:defRPr>
                <a:solidFill>
                  <a:srgbClr val="7B7F9E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697" lvl="8" indent="-317492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7B7F9E"/>
              </a:buClr>
              <a:buSzPts val="1400"/>
              <a:buFont typeface="Lato Light"/>
              <a:buChar char="■"/>
              <a:defRPr>
                <a:solidFill>
                  <a:srgbClr val="7B7F9E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 idx="2"/>
          </p:nvPr>
        </p:nvSpPr>
        <p:spPr>
          <a:xfrm>
            <a:off x="1508833" y="1302533"/>
            <a:ext cx="7925600" cy="6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B2F35"/>
              </a:buClr>
              <a:buSzPts val="1800"/>
              <a:buFont typeface="Lato Light"/>
              <a:buNone/>
              <a:defRPr sz="1800">
                <a:solidFill>
                  <a:srgbClr val="EB2F3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84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1555" y="485419"/>
            <a:ext cx="11108888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BRSonoma-Regular"/>
                <a:cs typeface="BRSonoma-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677" y="3083471"/>
            <a:ext cx="9826645" cy="334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9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imac-front-end-challenge.netlify.app/api/plans.json" TargetMode="External"/><Relationship Id="rId4" Type="http://schemas.openxmlformats.org/officeDocument/2006/relationships/hyperlink" Target="https://rimac-front-end-challenge.netlify.app/api/user.js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0DB3D8C-F805-A9A2-B930-E4FE769A2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90" y="-97615"/>
            <a:ext cx="2194750" cy="1414395"/>
          </a:xfrm>
          <a:prstGeom prst="rect">
            <a:avLst/>
          </a:prstGeom>
        </p:spPr>
      </p:pic>
      <p:sp>
        <p:nvSpPr>
          <p:cNvPr id="3" name="object 9">
            <a:extLst>
              <a:ext uri="{FF2B5EF4-FFF2-40B4-BE49-F238E27FC236}">
                <a16:creationId xmlns:a16="http://schemas.microsoft.com/office/drawing/2014/main" id="{3E3DB626-B890-21D4-A1E3-2C8EAB8295FA}"/>
              </a:ext>
            </a:extLst>
          </p:cNvPr>
          <p:cNvSpPr txBox="1"/>
          <p:nvPr/>
        </p:nvSpPr>
        <p:spPr>
          <a:xfrm>
            <a:off x="1188001" y="1194185"/>
            <a:ext cx="10581574" cy="4585345"/>
          </a:xfrm>
          <a:prstGeom prst="rect">
            <a:avLst/>
          </a:prstGeom>
        </p:spPr>
        <p:txBody>
          <a:bodyPr vert="horz" wrap="square" lIns="0" tIns="10782" rIns="0" bIns="0" rtlCol="0" anchor="t">
            <a:spAutoFit/>
          </a:bodyPr>
          <a:lstStyle/>
          <a:p>
            <a:pPr marL="7620">
              <a:lnSpc>
                <a:spcPts val="5518"/>
              </a:lnSpc>
              <a:spcBef>
                <a:spcPts val="85"/>
              </a:spcBef>
            </a:pPr>
            <a:endParaRPr lang="es-PE" sz="5500" b="1" spc="-64" noProof="1">
              <a:solidFill>
                <a:schemeClr val="bg1"/>
              </a:solidFill>
              <a:latin typeface="Arial"/>
              <a:cs typeface="Arial"/>
            </a:endParaRPr>
          </a:p>
          <a:p>
            <a:endParaRPr lang="es-PE" sz="5500" b="1" spc="-64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s" sz="5500" b="1" spc="-64" dirty="0">
                <a:solidFill>
                  <a:schemeClr val="bg1"/>
                </a:solidFill>
                <a:latin typeface="Arial"/>
                <a:cs typeface="Arial"/>
              </a:rPr>
              <a:t>Frontend Challenge</a:t>
            </a:r>
            <a:endParaRPr lang="es-PE" sz="5500" b="1" spc="-64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s-PE" sz="5500" b="1" spc="-64" dirty="0">
              <a:solidFill>
                <a:schemeClr val="bg1"/>
              </a:solidFill>
              <a:latin typeface="Arial"/>
              <a:cs typeface="Arial"/>
            </a:endParaRPr>
          </a:p>
          <a:p>
            <a:pPr marL="7620">
              <a:lnSpc>
                <a:spcPts val="5518"/>
              </a:lnSpc>
              <a:spcBef>
                <a:spcPts val="85"/>
              </a:spcBef>
            </a:pPr>
            <a:endParaRPr lang="es-PE" sz="2911" b="1" spc="-64" dirty="0">
              <a:solidFill>
                <a:schemeClr val="bg1"/>
              </a:solidFill>
              <a:latin typeface="Arial"/>
              <a:cs typeface="Arial"/>
            </a:endParaRPr>
          </a:p>
          <a:p>
            <a:pPr marL="7620">
              <a:lnSpc>
                <a:spcPts val="5518"/>
              </a:lnSpc>
              <a:spcBef>
                <a:spcPts val="85"/>
              </a:spcBef>
            </a:pPr>
            <a:r>
              <a:rPr lang="es-PE" sz="2400" b="1" spc="-64" dirty="0">
                <a:solidFill>
                  <a:schemeClr val="bg1"/>
                </a:solidFill>
                <a:latin typeface="Arial"/>
                <a:cs typeface="Arial"/>
              </a:rPr>
              <a:t>2023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056B5A20-8444-884A-9D5C-FECDEE4C7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24" y="281075"/>
            <a:ext cx="5920105" cy="900246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2667000" algn="l"/>
                <a:tab pos="3619500" algn="l"/>
              </a:tabLst>
            </a:pPr>
            <a:r>
              <a:rPr lang="es-ES" sz="4500" b="1" dirty="0">
                <a:solidFill>
                  <a:srgbClr val="F7052C"/>
                </a:solidFill>
                <a:latin typeface="Rimac Display"/>
                <a:cs typeface="Rimac Display"/>
              </a:rPr>
              <a:t>Entregables</a:t>
            </a:r>
            <a:endParaRPr sz="4500" dirty="0">
              <a:latin typeface="Rimac Display"/>
              <a:cs typeface="Rimac Display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CDBD7B1-4B08-B036-0291-0A48DE5E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49" y="371158"/>
            <a:ext cx="1194920" cy="634039"/>
          </a:xfrm>
          <a:prstGeom prst="rect">
            <a:avLst/>
          </a:prstGeom>
        </p:spPr>
      </p:pic>
      <p:sp>
        <p:nvSpPr>
          <p:cNvPr id="25" name="Google Shape;249;p53">
            <a:extLst>
              <a:ext uri="{FF2B5EF4-FFF2-40B4-BE49-F238E27FC236}">
                <a16:creationId xmlns:a16="http://schemas.microsoft.com/office/drawing/2014/main" id="{D859F913-380C-E643-B2DE-253E4DA4D20D}"/>
              </a:ext>
            </a:extLst>
          </p:cNvPr>
          <p:cNvSpPr txBox="1">
            <a:spLocks/>
          </p:cNvSpPr>
          <p:nvPr/>
        </p:nvSpPr>
        <p:spPr>
          <a:xfrm>
            <a:off x="596124" y="2640125"/>
            <a:ext cx="9971992" cy="188245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304800">
              <a:lnSpc>
                <a:spcPct val="150000"/>
              </a:lnSpc>
              <a:buSzPts val="1200"/>
              <a:buFontTx/>
              <a:buChar char="●"/>
            </a:pPr>
            <a:r>
              <a:rPr lang="es-PE" sz="240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Link del repositorio del proyecto (GitHub, GitLab, Bitbucket, etc)</a:t>
            </a:r>
          </a:p>
          <a:p>
            <a:pPr marL="457200" indent="-304800">
              <a:lnSpc>
                <a:spcPct val="150000"/>
              </a:lnSpc>
              <a:buSzPts val="1200"/>
              <a:buFontTx/>
              <a:buChar char="●"/>
            </a:pPr>
            <a:r>
              <a:rPr lang="es-PE" sz="2400" kern="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Link del proyecto desplegado</a:t>
            </a:r>
          </a:p>
          <a:p>
            <a:pPr marL="457200" indent="-304800">
              <a:lnSpc>
                <a:spcPct val="150000"/>
              </a:lnSpc>
              <a:buSzPts val="1200"/>
              <a:buFontTx/>
              <a:buChar char="●"/>
            </a:pPr>
            <a:r>
              <a:rPr lang="es-PE" sz="2400" kern="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Sustentación del proyecto</a:t>
            </a:r>
            <a:endParaRPr lang="es-PE" sz="2400" kern="0" dirty="0"/>
          </a:p>
          <a:p>
            <a:pPr marL="457200" algn="l" rtl="0">
              <a:spcBef>
                <a:spcPts val="1600"/>
              </a:spcBef>
              <a:spcAft>
                <a:spcPts val="1600"/>
              </a:spcAft>
            </a:pPr>
            <a:endParaRPr lang="es-PE" sz="24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8D2647C7-1BE9-BE31-DED6-69A291DBC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24" y="281075"/>
            <a:ext cx="11065993" cy="1592744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2667000" algn="l"/>
                <a:tab pos="3619500" algn="l"/>
              </a:tabLst>
            </a:pPr>
            <a:r>
              <a:rPr lang="es-ES" sz="4500" b="1" dirty="0">
                <a:solidFill>
                  <a:srgbClr val="F7052C"/>
                </a:solidFill>
                <a:latin typeface="Rimac Display"/>
                <a:cs typeface="Rimac Display"/>
              </a:rPr>
              <a:t>Recursos para </a:t>
            </a:r>
            <a:r>
              <a:rPr lang="es-ES" sz="4500" b="1" dirty="0" smtClean="0">
                <a:solidFill>
                  <a:srgbClr val="F7052C"/>
                </a:solidFill>
                <a:latin typeface="Rimac Display"/>
                <a:cs typeface="Rimac Display"/>
              </a:rPr>
              <a:t>desarrollo</a:t>
            </a:r>
            <a:br>
              <a:rPr lang="es-ES" sz="4500" b="1" dirty="0" smtClean="0">
                <a:solidFill>
                  <a:srgbClr val="F7052C"/>
                </a:solidFill>
                <a:latin typeface="Rimac Display"/>
                <a:cs typeface="Rimac Display"/>
              </a:rPr>
            </a:br>
            <a:endParaRPr sz="4500" dirty="0">
              <a:solidFill>
                <a:schemeClr val="tx1"/>
              </a:solidFill>
              <a:latin typeface="Rimac Display"/>
              <a:cs typeface="Rimac Display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CDBD7B1-4B08-B036-0291-0A48DE5E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49" y="371158"/>
            <a:ext cx="1194920" cy="634039"/>
          </a:xfrm>
          <a:prstGeom prst="rect">
            <a:avLst/>
          </a:prstGeom>
        </p:spPr>
      </p:pic>
      <p:sp>
        <p:nvSpPr>
          <p:cNvPr id="11" name="Google Shape;249;p53">
            <a:extLst>
              <a:ext uri="{FF2B5EF4-FFF2-40B4-BE49-F238E27FC236}">
                <a16:creationId xmlns:a16="http://schemas.microsoft.com/office/drawing/2014/main" id="{E0A0EAE6-20E7-CE45-85B8-A1D3AB818B02}"/>
              </a:ext>
            </a:extLst>
          </p:cNvPr>
          <p:cNvSpPr txBox="1">
            <a:spLocks/>
          </p:cNvSpPr>
          <p:nvPr/>
        </p:nvSpPr>
        <p:spPr>
          <a:xfrm>
            <a:off x="615157" y="2096074"/>
            <a:ext cx="9971992" cy="3847172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304800">
              <a:lnSpc>
                <a:spcPct val="150000"/>
              </a:lnSpc>
              <a:buSzPts val="1200"/>
              <a:buFontTx/>
              <a:buChar char="●"/>
            </a:pPr>
            <a:r>
              <a:rPr lang="es-PE" sz="2400" spc="-30" dirty="0" err="1" smtClean="0">
                <a:solidFill>
                  <a:srgbClr val="002060"/>
                </a:solidFill>
                <a:latin typeface="BRSonoma-Regular" panose="01000000000000000000" pitchFamily="50" charset="0"/>
              </a:rPr>
              <a:t>Figma</a:t>
            </a:r>
            <a:endParaRPr lang="es-PE" sz="2400" spc="-30" dirty="0" smtClean="0">
              <a:solidFill>
                <a:srgbClr val="002060"/>
              </a:solidFill>
              <a:latin typeface="BRSonoma-Regular" panose="01000000000000000000" pitchFamily="50" charset="0"/>
            </a:endParaRPr>
          </a:p>
          <a:p>
            <a:pPr marL="152400">
              <a:lnSpc>
                <a:spcPct val="150000"/>
              </a:lnSpc>
              <a:buSzPts val="1200"/>
            </a:pPr>
            <a:r>
              <a:rPr lang="es-PE" sz="2400" spc="-30" dirty="0">
                <a:solidFill>
                  <a:srgbClr val="002060"/>
                </a:solidFill>
                <a:latin typeface="BRSonoma-Regular" panose="01000000000000000000" pitchFamily="50" charset="0"/>
              </a:rPr>
              <a:t> </a:t>
            </a:r>
            <a:r>
              <a:rPr lang="es-PE" sz="2400" spc="-30" dirty="0" smtClean="0">
                <a:solidFill>
                  <a:srgbClr val="002060"/>
                </a:solidFill>
                <a:latin typeface="BRSonoma-Regular" panose="01000000000000000000" pitchFamily="50" charset="0"/>
              </a:rPr>
              <a:t>www.figma.com/file/KGftIKxhcVm41kTKMsfTh2/Frontend-Challenge-2023 </a:t>
            </a:r>
            <a:r>
              <a:rPr lang="es-PE" sz="2400" u="sng" dirty="0">
                <a:solidFill>
                  <a:srgbClr val="002060"/>
                </a:solidFill>
              </a:rPr>
              <a:t/>
            </a:r>
            <a:br>
              <a:rPr lang="es-PE" sz="2400" u="sng" dirty="0">
                <a:solidFill>
                  <a:srgbClr val="002060"/>
                </a:solidFill>
              </a:rPr>
            </a:br>
            <a:r>
              <a:rPr lang="es-PE" sz="2400" kern="0" spc="-30" dirty="0" err="1" smtClean="0">
                <a:solidFill>
                  <a:srgbClr val="05031C"/>
                </a:solidFill>
                <a:latin typeface="BRSonoma-Regular" panose="01000000000000000000" pitchFamily="50" charset="0"/>
              </a:rPr>
              <a:t>APIs</a:t>
            </a:r>
            <a:r>
              <a:rPr lang="es-PE" sz="2400" kern="0" spc="-30" dirty="0" smtClean="0">
                <a:solidFill>
                  <a:srgbClr val="05031C"/>
                </a:solidFill>
                <a:latin typeface="BRSonoma-Regular" panose="01000000000000000000" pitchFamily="50" charset="0"/>
              </a:rPr>
              <a:t> </a:t>
            </a:r>
            <a:r>
              <a:rPr lang="es-PE" sz="2400" kern="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de consumo</a:t>
            </a:r>
            <a:br>
              <a:rPr lang="es-PE" sz="2400" kern="0" spc="-30" dirty="0">
                <a:solidFill>
                  <a:srgbClr val="05031C"/>
                </a:solidFill>
                <a:latin typeface="BRSonoma-Regular" panose="01000000000000000000" pitchFamily="50" charset="0"/>
              </a:rPr>
            </a:br>
            <a:r>
              <a:rPr lang="es-PE" sz="2400" kern="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user: </a:t>
            </a:r>
            <a:r>
              <a:rPr lang="es-PE" sz="2400" u="sng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s-PE" sz="2400" u="sng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rimac-front-end-challenge.netlify.app/api/user.json</a:t>
            </a:r>
            <a:r>
              <a:rPr lang="es-PE" sz="2400" u="sng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s-PE" sz="2400" u="sng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PE" sz="2400" kern="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plans: </a:t>
            </a:r>
            <a:r>
              <a:rPr lang="es-PE" sz="2400" u="sng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https://rimac-front-end-challenge.netlify.app/api/plans.json</a:t>
            </a:r>
            <a:endParaRPr lang="es-PE" sz="24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304800">
              <a:lnSpc>
                <a:spcPct val="150000"/>
              </a:lnSpc>
              <a:buSzPts val="1200"/>
              <a:buFontTx/>
              <a:buChar char="●"/>
            </a:pPr>
            <a:endParaRPr lang="es-PE" sz="2400" kern="0" spc="-30" dirty="0">
              <a:solidFill>
                <a:srgbClr val="05031C"/>
              </a:solidFill>
              <a:latin typeface="BRSonoma-Regular" panose="01000000000000000000" pitchFamily="50" charset="0"/>
            </a:endParaRPr>
          </a:p>
          <a:p>
            <a:pPr marL="457200" algn="l" rtl="0">
              <a:spcBef>
                <a:spcPts val="1600"/>
              </a:spcBef>
              <a:spcAft>
                <a:spcPts val="1600"/>
              </a:spcAft>
            </a:pPr>
            <a:endParaRPr lang="es-PE" sz="2400" kern="0" dirty="0"/>
          </a:p>
        </p:txBody>
      </p:sp>
    </p:spTree>
    <p:extLst>
      <p:ext uri="{BB962C8B-B14F-4D97-AF65-F5344CB8AC3E}">
        <p14:creationId xmlns:p14="http://schemas.microsoft.com/office/powerpoint/2010/main" val="321306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8D2647C7-1BE9-BE31-DED6-69A291DBC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-1309687"/>
            <a:ext cx="12192000" cy="68579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24" y="281075"/>
            <a:ext cx="5920105" cy="900246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2667000" algn="l"/>
                <a:tab pos="3619500" algn="l"/>
              </a:tabLst>
            </a:pPr>
            <a:r>
              <a:rPr lang="es-ES" sz="4500" b="1" dirty="0">
                <a:solidFill>
                  <a:srgbClr val="F7052C"/>
                </a:solidFill>
                <a:latin typeface="Rimac Display"/>
                <a:cs typeface="Rimac Display"/>
              </a:rPr>
              <a:t>Requerimientos</a:t>
            </a:r>
            <a:endParaRPr sz="4500" dirty="0">
              <a:latin typeface="Rimac Display"/>
              <a:cs typeface="Rimac Display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CDBD7B1-4B08-B036-0291-0A48DE5E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49" y="371158"/>
            <a:ext cx="1194920" cy="634039"/>
          </a:xfrm>
          <a:prstGeom prst="rect">
            <a:avLst/>
          </a:prstGeom>
        </p:spPr>
      </p:pic>
      <p:sp>
        <p:nvSpPr>
          <p:cNvPr id="23" name="Google Shape;247;p53">
            <a:extLst>
              <a:ext uri="{FF2B5EF4-FFF2-40B4-BE49-F238E27FC236}">
                <a16:creationId xmlns:a16="http://schemas.microsoft.com/office/drawing/2014/main" id="{64F078BA-8496-9D4F-AEA7-02816C305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50705" y="2008270"/>
            <a:ext cx="3757073" cy="15885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Char char="●"/>
            </a:pPr>
            <a:r>
              <a:rPr lang="es" kern="120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Deseable metodología BEM</a:t>
            </a:r>
            <a:endParaRPr kern="1200" spc="-30" dirty="0">
              <a:solidFill>
                <a:srgbClr val="05031C"/>
              </a:solidFill>
              <a:latin typeface="BRSonoma-Regular" panose="01000000000000000000" pitchFamily="50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Char char="●"/>
            </a:pPr>
            <a:r>
              <a:rPr lang="es" kern="120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Consumo y manejo adecuado del  APIs</a:t>
            </a:r>
            <a:endParaRPr kern="1200" spc="-30" dirty="0">
              <a:solidFill>
                <a:srgbClr val="05031C"/>
              </a:solidFill>
              <a:latin typeface="BRSonoma-Regular" panose="01000000000000000000" pitchFamily="50" charset="0"/>
            </a:endParaRPr>
          </a:p>
        </p:txBody>
      </p:sp>
      <p:sp>
        <p:nvSpPr>
          <p:cNvPr id="25" name="Google Shape;249;p53">
            <a:extLst>
              <a:ext uri="{FF2B5EF4-FFF2-40B4-BE49-F238E27FC236}">
                <a16:creationId xmlns:a16="http://schemas.microsoft.com/office/drawing/2014/main" id="{D859F913-380C-E643-B2DE-253E4DA4D20D}"/>
              </a:ext>
            </a:extLst>
          </p:cNvPr>
          <p:cNvSpPr txBox="1">
            <a:spLocks/>
          </p:cNvSpPr>
          <p:nvPr/>
        </p:nvSpPr>
        <p:spPr>
          <a:xfrm>
            <a:off x="469467" y="1997571"/>
            <a:ext cx="4488203" cy="3385637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Desarrollar con librería React.js (TypeScript opcional)</a:t>
            </a:r>
          </a:p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Creación de al menos 2 componentes</a:t>
            </a:r>
          </a:p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Uso de Sass o equivalentes</a:t>
            </a:r>
          </a:p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Código limpio y escalable</a:t>
            </a:r>
          </a:p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Respetar el Grid System Layout</a:t>
            </a:r>
          </a:p>
          <a:p>
            <a:pPr marL="457200" indent="-304800" algn="l" rtl="0">
              <a:buSzPts val="1200"/>
              <a:buFontTx/>
              <a:buChar char="●"/>
            </a:pPr>
            <a:endParaRPr lang="es-PE" kern="0" dirty="0"/>
          </a:p>
          <a:p>
            <a:pPr marL="457200" algn="l" rtl="0">
              <a:spcBef>
                <a:spcPts val="1600"/>
              </a:spcBef>
              <a:spcAft>
                <a:spcPts val="1600"/>
              </a:spcAft>
            </a:pPr>
            <a:endParaRPr lang="es-PE" kern="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311CEBF-EDEF-3842-898D-351A47678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249" y="4253759"/>
            <a:ext cx="1163527" cy="2258898"/>
          </a:xfrm>
          <a:prstGeom prst="rect">
            <a:avLst/>
          </a:prstGeom>
        </p:spPr>
      </p:pic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18FC48E7-ABE2-4E47-B8F4-B1AC7C8A13D0}"/>
              </a:ext>
            </a:extLst>
          </p:cNvPr>
          <p:cNvCxnSpPr>
            <a:cxnSpLocks/>
          </p:cNvCxnSpPr>
          <p:nvPr/>
        </p:nvCxnSpPr>
        <p:spPr>
          <a:xfrm>
            <a:off x="3979606" y="4423719"/>
            <a:ext cx="1571099" cy="827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8D2647C7-1BE9-BE31-DED6-69A291DBC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124" y="281075"/>
            <a:ext cx="5920105" cy="900246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2667000" algn="l"/>
                <a:tab pos="3619500" algn="l"/>
              </a:tabLst>
            </a:pPr>
            <a:r>
              <a:rPr lang="es-ES" sz="4500" b="1" dirty="0">
                <a:solidFill>
                  <a:srgbClr val="F7052C"/>
                </a:solidFill>
                <a:latin typeface="Rimac Display"/>
                <a:cs typeface="Rimac Display"/>
              </a:rPr>
              <a:t>Criterios de evaluación</a:t>
            </a:r>
            <a:endParaRPr sz="4500" dirty="0">
              <a:latin typeface="Rimac Display"/>
              <a:cs typeface="Rimac Display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CDBD7B1-4B08-B036-0291-0A48DE5E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49" y="371158"/>
            <a:ext cx="1194920" cy="634039"/>
          </a:xfrm>
          <a:prstGeom prst="rect">
            <a:avLst/>
          </a:prstGeom>
        </p:spPr>
      </p:pic>
      <p:sp>
        <p:nvSpPr>
          <p:cNvPr id="23" name="Google Shape;247;p53">
            <a:extLst>
              <a:ext uri="{FF2B5EF4-FFF2-40B4-BE49-F238E27FC236}">
                <a16:creationId xmlns:a16="http://schemas.microsoft.com/office/drawing/2014/main" id="{64F078BA-8496-9D4F-AEA7-02816C305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19796" y="2898140"/>
            <a:ext cx="3757073" cy="2934531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Char char="●"/>
            </a:pPr>
            <a:r>
              <a:rPr lang="es-ES" sz="2000" kern="120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HTML semántico</a:t>
            </a:r>
            <a:endParaRPr sz="2000" kern="1200" spc="-30" dirty="0">
              <a:solidFill>
                <a:srgbClr val="05031C"/>
              </a:solidFill>
              <a:latin typeface="BRSonoma-Regular" panose="01000000000000000000" pitchFamily="50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Char char="●"/>
            </a:pPr>
            <a:r>
              <a:rPr lang="es" sz="2000" kern="120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Manejo de Git y Github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Char char="●"/>
            </a:pPr>
            <a:r>
              <a:rPr lang="es" sz="2000" kern="1200" spc="-30" dirty="0">
                <a:solidFill>
                  <a:srgbClr val="C00000"/>
                </a:solidFill>
                <a:latin typeface="BRSonoma-Regular" panose="01000000000000000000" pitchFamily="50" charset="0"/>
              </a:rPr>
              <a:t>Clean code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Char char="●"/>
            </a:pPr>
            <a:r>
              <a:rPr lang="es" sz="2000" kern="1200" spc="-30" dirty="0">
                <a:solidFill>
                  <a:srgbClr val="C00000"/>
                </a:solidFill>
                <a:latin typeface="BRSonoma-Regular" panose="01000000000000000000" pitchFamily="50" charset="0"/>
              </a:rPr>
              <a:t>Performance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Char char="●"/>
            </a:pPr>
            <a:r>
              <a:rPr lang="es" sz="2000" kern="1200" spc="-30" dirty="0">
                <a:solidFill>
                  <a:srgbClr val="C00000"/>
                </a:solidFill>
                <a:latin typeface="BRSonoma-Regular" panose="01000000000000000000" pitchFamily="50" charset="0"/>
              </a:rPr>
              <a:t>React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Char char="●"/>
            </a:pPr>
            <a:r>
              <a:rPr lang="es" sz="2000" kern="1200" spc="-30" dirty="0">
                <a:solidFill>
                  <a:srgbClr val="C00000"/>
                </a:solidFill>
                <a:latin typeface="BRSonoma-Regular" panose="01000000000000000000" pitchFamily="50" charset="0"/>
              </a:rPr>
              <a:t>Diseño responsive</a:t>
            </a:r>
          </a:p>
        </p:txBody>
      </p:sp>
      <p:sp>
        <p:nvSpPr>
          <p:cNvPr id="25" name="Google Shape;249;p53">
            <a:extLst>
              <a:ext uri="{FF2B5EF4-FFF2-40B4-BE49-F238E27FC236}">
                <a16:creationId xmlns:a16="http://schemas.microsoft.com/office/drawing/2014/main" id="{D859F913-380C-E643-B2DE-253E4DA4D20D}"/>
              </a:ext>
            </a:extLst>
          </p:cNvPr>
          <p:cNvSpPr txBox="1">
            <a:spLocks/>
          </p:cNvSpPr>
          <p:nvPr/>
        </p:nvSpPr>
        <p:spPr>
          <a:xfrm>
            <a:off x="939317" y="2886908"/>
            <a:ext cx="4105123" cy="2945763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z="200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Pruebas unitarias</a:t>
            </a:r>
          </a:p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z="2000" spc="-30" dirty="0">
                <a:solidFill>
                  <a:srgbClr val="C00000"/>
                </a:solidFill>
                <a:latin typeface="BRSonoma-Regular" panose="01000000000000000000" pitchFamily="50" charset="0"/>
              </a:rPr>
              <a:t>Manejo de estados</a:t>
            </a:r>
          </a:p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z="200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Consumo de APIs</a:t>
            </a:r>
          </a:p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z="2000" spc="-30" dirty="0">
                <a:solidFill>
                  <a:srgbClr val="C00000"/>
                </a:solidFill>
                <a:latin typeface="BRSonoma-Regular" panose="01000000000000000000" pitchFamily="50" charset="0"/>
              </a:rPr>
              <a:t>Manejo de estilos</a:t>
            </a:r>
          </a:p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z="200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Validación de formularios</a:t>
            </a:r>
          </a:p>
          <a:p>
            <a:pPr marL="457200" indent="-304800" algn="l" rtl="0">
              <a:lnSpc>
                <a:spcPct val="150000"/>
              </a:lnSpc>
              <a:buSzPts val="1200"/>
              <a:buFontTx/>
              <a:buChar char="●"/>
            </a:pPr>
            <a:r>
              <a:rPr lang="es-PE" sz="2000" spc="-30" dirty="0">
                <a:solidFill>
                  <a:srgbClr val="05031C"/>
                </a:solidFill>
                <a:latin typeface="BRSonoma-Regular" panose="01000000000000000000" pitchFamily="50" charset="0"/>
              </a:rPr>
              <a:t>Estructura de carpetas</a:t>
            </a:r>
          </a:p>
          <a:p>
            <a:pPr marL="457200" indent="-304800" algn="l" rtl="0">
              <a:buSzPts val="1200"/>
              <a:buFontTx/>
              <a:buChar char="●"/>
            </a:pPr>
            <a:endParaRPr lang="es-PE" sz="2000" kern="0" dirty="0"/>
          </a:p>
          <a:p>
            <a:pPr marL="457200" algn="l" rtl="0">
              <a:spcBef>
                <a:spcPts val="1600"/>
              </a:spcBef>
              <a:spcAft>
                <a:spcPts val="1600"/>
              </a:spcAft>
            </a:pPr>
            <a:endParaRPr lang="es-PE" sz="2000" kern="0" dirty="0"/>
          </a:p>
        </p:txBody>
      </p:sp>
      <p:sp>
        <p:nvSpPr>
          <p:cNvPr id="7" name="Google Shape;247;p53">
            <a:extLst>
              <a:ext uri="{FF2B5EF4-FFF2-40B4-BE49-F238E27FC236}">
                <a16:creationId xmlns:a16="http://schemas.microsoft.com/office/drawing/2014/main" id="{FA4EA2A6-4549-F449-ABAC-0E4E2069B4C1}"/>
              </a:ext>
            </a:extLst>
          </p:cNvPr>
          <p:cNvSpPr txBox="1">
            <a:spLocks/>
          </p:cNvSpPr>
          <p:nvPr/>
        </p:nvSpPr>
        <p:spPr>
          <a:xfrm>
            <a:off x="596125" y="1462397"/>
            <a:ext cx="9410904" cy="1260256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52400">
              <a:lnSpc>
                <a:spcPct val="150000"/>
              </a:lnSpc>
              <a:buSzPts val="1200"/>
            </a:pPr>
            <a:r>
              <a:rPr lang="es-PE" sz="2000" dirty="0"/>
              <a:t>Consideraremos tu avance y complementaremos con preguntas técnicas sobre los puntos que no hayas alcanzado a resolver.</a:t>
            </a:r>
            <a:endParaRPr lang="es-ES" sz="2000" kern="1200" spc="-30" dirty="0">
              <a:solidFill>
                <a:srgbClr val="05031C"/>
              </a:solidFill>
              <a:latin typeface="BRSonoma-Regular" panose="01000000000000000000" pitchFamily="50" charset="0"/>
            </a:endParaRPr>
          </a:p>
        </p:txBody>
      </p:sp>
      <p:sp>
        <p:nvSpPr>
          <p:cNvPr id="8" name="Google Shape;247;p53">
            <a:extLst>
              <a:ext uri="{FF2B5EF4-FFF2-40B4-BE49-F238E27FC236}">
                <a16:creationId xmlns:a16="http://schemas.microsoft.com/office/drawing/2014/main" id="{57AC3582-ED93-3245-A375-BAD29C3266D1}"/>
              </a:ext>
            </a:extLst>
          </p:cNvPr>
          <p:cNvSpPr txBox="1">
            <a:spLocks/>
          </p:cNvSpPr>
          <p:nvPr/>
        </p:nvSpPr>
        <p:spPr>
          <a:xfrm>
            <a:off x="596125" y="6008158"/>
            <a:ext cx="9410904" cy="826033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52400">
              <a:lnSpc>
                <a:spcPct val="150000"/>
              </a:lnSpc>
              <a:buSzPts val="1200"/>
            </a:pPr>
            <a:r>
              <a:rPr lang="es-PE" sz="2000" dirty="0"/>
              <a:t>Valoramos más los puntos señalados en rojo</a:t>
            </a:r>
            <a:endParaRPr lang="es-ES" sz="2000" kern="1200" spc="-30" dirty="0">
              <a:solidFill>
                <a:srgbClr val="05031C"/>
              </a:solidFill>
              <a:latin typeface="BRSonoma-Regular" panose="01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161D5C-B792-4230-BA9D-79F4939A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73" y="2185362"/>
            <a:ext cx="6582855" cy="1790660"/>
          </a:xfrm>
        </p:spPr>
        <p:txBody>
          <a:bodyPr anchor="ctr"/>
          <a:lstStyle/>
          <a:p>
            <a:pPr algn="ctr"/>
            <a:r>
              <a:rPr lang="es-PE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Gracias</a:t>
            </a:r>
            <a:endParaRPr lang="es-P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0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17508</TotalTime>
  <Words>128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BRSonoma-Regular</vt:lpstr>
      <vt:lpstr>Calibri</vt:lpstr>
      <vt:lpstr>Lato Light</vt:lpstr>
      <vt:lpstr>Rimac Display</vt:lpstr>
      <vt:lpstr>Office Theme</vt:lpstr>
      <vt:lpstr>Presentación de PowerPoint</vt:lpstr>
      <vt:lpstr>Entregables</vt:lpstr>
      <vt:lpstr>Recursos para desarrollo </vt:lpstr>
      <vt:lpstr>Requerimientos</vt:lpstr>
      <vt:lpstr>Criterios de evaluación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RICARDO</dc:title>
  <dc:creator>Minoru Higa</dc:creator>
  <cp:lastModifiedBy>User</cp:lastModifiedBy>
  <cp:revision>29</cp:revision>
  <dcterms:created xsi:type="dcterms:W3CDTF">2022-09-01T23:52:58Z</dcterms:created>
  <dcterms:modified xsi:type="dcterms:W3CDTF">2025-05-13T17:43:38Z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Adobe Illustrator 26.4 (Windows)</vt:lpwstr>
  </property>
  <property fmtid="{D5CDD505-2E9C-101B-9397-08002B2CF9AE}" pid="4" name="LastSaved">
    <vt:filetime>2022-09-01T00:00:00Z</vt:filetime>
  </property>
  <property fmtid="{D5CDD505-2E9C-101B-9397-08002B2CF9AE}" pid="5" name="_AdHocReviewCycleID">
    <vt:i4>-5285964</vt:i4>
  </property>
  <property fmtid="{D5CDD505-2E9C-101B-9397-08002B2CF9AE}" pid="6" name="_NewReviewCycle">
    <vt:lpwstr/>
  </property>
  <property fmtid="{D5CDD505-2E9C-101B-9397-08002B2CF9AE}" pid="7" name="_EmailSubject">
    <vt:lpwstr>Actualización del Reto Técnico Frontend Rimac</vt:lpwstr>
  </property>
  <property fmtid="{D5CDD505-2E9C-101B-9397-08002B2CF9AE}" pid="8" name="_AuthorEmail">
    <vt:lpwstr>jllynch@indracompany.com</vt:lpwstr>
  </property>
  <property fmtid="{D5CDD505-2E9C-101B-9397-08002B2CF9AE}" pid="9" name="_AuthorEmailDisplayName">
    <vt:lpwstr>Lynch Salcedo, Jorge Luis</vt:lpwstr>
  </property>
</Properties>
</file>