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65" r:id="rId4"/>
    <p:sldId id="266" r:id="rId5"/>
    <p:sldId id="258" r:id="rId6"/>
    <p:sldId id="259" r:id="rId7"/>
    <p:sldId id="267" r:id="rId8"/>
    <p:sldId id="268" r:id="rId9"/>
    <p:sldId id="260" r:id="rId10"/>
    <p:sldId id="270" r:id="rId11"/>
    <p:sldId id="269" r:id="rId12"/>
    <p:sldId id="261"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44164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430201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08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189177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7122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379570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575238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397768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23459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01/05/2023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85061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070A2DD-2678-4F78-B020-B062BAC05ADC}" type="datetimeFigureOut">
              <a:rPr lang="es-ES" smtClean="0"/>
              <a:t>01/05/2023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54278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070A2DD-2678-4F78-B020-B062BAC05ADC}" type="datetimeFigureOut">
              <a:rPr lang="es-ES" smtClean="0"/>
              <a:t>01/05/2023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79559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070A2DD-2678-4F78-B020-B062BAC05ADC}" type="datetimeFigureOut">
              <a:rPr lang="es-ES" smtClean="0"/>
              <a:t>01/05/2023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71102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0A2DD-2678-4F78-B020-B062BAC05ADC}" type="datetimeFigureOut">
              <a:rPr lang="es-ES" smtClean="0"/>
              <a:t>01/05/2023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19346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0A2DD-2678-4F78-B020-B062BAC05ADC}" type="datetimeFigureOut">
              <a:rPr lang="es-ES" smtClean="0"/>
              <a:t>01/05/2023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44271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0A2DD-2678-4F78-B020-B062BAC05ADC}" type="datetimeFigureOut">
              <a:rPr lang="es-ES" smtClean="0"/>
              <a:t>01/05/2023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61053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70A2DD-2678-4F78-B020-B062BAC05ADC}" type="datetimeFigureOut">
              <a:rPr lang="es-ES" smtClean="0"/>
              <a:t>01/05/2023</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C19F96-5341-48CF-AA52-9B9052B8F6FA}" type="slidenum">
              <a:rPr lang="es-ES" smtClean="0"/>
              <a:t>‹Nº›</a:t>
            </a:fld>
            <a:endParaRPr lang="es-ES"/>
          </a:p>
        </p:txBody>
      </p:sp>
    </p:spTree>
    <p:extLst>
      <p:ext uri="{BB962C8B-B14F-4D97-AF65-F5344CB8AC3E}">
        <p14:creationId xmlns:p14="http://schemas.microsoft.com/office/powerpoint/2010/main" val="10162010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28F5E-9743-C15E-21E8-F19E471BB770}"/>
              </a:ext>
            </a:extLst>
          </p:cNvPr>
          <p:cNvSpPr>
            <a:spLocks noGrp="1"/>
          </p:cNvSpPr>
          <p:nvPr>
            <p:ph type="ctrTitle"/>
          </p:nvPr>
        </p:nvSpPr>
        <p:spPr/>
        <p:txBody>
          <a:bodyPr/>
          <a:lstStyle/>
          <a:p>
            <a:r>
              <a:rPr lang="es-ES" dirty="0">
                <a:effectLst/>
                <a:latin typeface="Arial" panose="020B0604020202020204" pitchFamily="34" charset="0"/>
              </a:rPr>
              <a:t>Enfoques Zero-</a:t>
            </a:r>
            <a:r>
              <a:rPr lang="es-ES" dirty="0" err="1">
                <a:effectLst/>
                <a:latin typeface="Arial" panose="020B0604020202020204" pitchFamily="34" charset="0"/>
              </a:rPr>
              <a:t>Shot</a:t>
            </a:r>
            <a:r>
              <a:rPr lang="es-ES" dirty="0">
                <a:effectLst/>
                <a:latin typeface="Arial" panose="020B0604020202020204" pitchFamily="34" charset="0"/>
              </a:rPr>
              <a:t> para la Extracción de Conocimiento a partir de</a:t>
            </a:r>
            <a:br>
              <a:rPr lang="es-ES" dirty="0"/>
            </a:br>
            <a:r>
              <a:rPr lang="es-ES" dirty="0">
                <a:effectLst/>
                <a:latin typeface="Arial" panose="020B0604020202020204" pitchFamily="34" charset="0"/>
              </a:rPr>
              <a:t>Lenguaje Natural</a:t>
            </a:r>
            <a:endParaRPr lang="es-ES" dirty="0"/>
          </a:p>
        </p:txBody>
      </p:sp>
      <p:sp>
        <p:nvSpPr>
          <p:cNvPr id="3" name="Subtítulo 2">
            <a:extLst>
              <a:ext uri="{FF2B5EF4-FFF2-40B4-BE49-F238E27FC236}">
                <a16:creationId xmlns:a16="http://schemas.microsoft.com/office/drawing/2014/main" id="{22A5DFF5-8598-B198-2849-019553843710}"/>
              </a:ext>
            </a:extLst>
          </p:cNvPr>
          <p:cNvSpPr>
            <a:spLocks noGrp="1"/>
          </p:cNvSpPr>
          <p:nvPr>
            <p:ph type="subTitle" idx="1"/>
          </p:nvPr>
        </p:nvSpPr>
        <p:spPr>
          <a:xfrm>
            <a:off x="1507067" y="4405397"/>
            <a:ext cx="7766936" cy="1096899"/>
          </a:xfrm>
        </p:spPr>
        <p:txBody>
          <a:bodyPr>
            <a:normAutofit lnSpcReduction="10000"/>
          </a:bodyPr>
          <a:lstStyle/>
          <a:p>
            <a:r>
              <a:rPr lang="es-ES" dirty="0"/>
              <a:t>Autor: Rolando Sánchez Ramos (C411)</a:t>
            </a:r>
          </a:p>
          <a:p>
            <a:r>
              <a:rPr lang="es-ES" dirty="0"/>
              <a:t>Tutor: Dr. Alejandro Piad </a:t>
            </a:r>
            <a:r>
              <a:rPr lang="es-ES" dirty="0" err="1"/>
              <a:t>Morffis</a:t>
            </a:r>
            <a:endParaRPr lang="es-ES" dirty="0"/>
          </a:p>
          <a:p>
            <a:r>
              <a:rPr lang="es-ES" dirty="0"/>
              <a:t>Jornada Científica Estudiantil – Evento Académico – MATCOM 2023</a:t>
            </a:r>
          </a:p>
        </p:txBody>
      </p:sp>
    </p:spTree>
    <p:extLst>
      <p:ext uri="{BB962C8B-B14F-4D97-AF65-F5344CB8AC3E}">
        <p14:creationId xmlns:p14="http://schemas.microsoft.com/office/powerpoint/2010/main" val="102409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E11BE-CF73-6CAE-BB44-2A210702E99E}"/>
              </a:ext>
            </a:extLst>
          </p:cNvPr>
          <p:cNvSpPr>
            <a:spLocks noGrp="1"/>
          </p:cNvSpPr>
          <p:nvPr>
            <p:ph type="title"/>
          </p:nvPr>
        </p:nvSpPr>
        <p:spPr/>
        <p:txBody>
          <a:bodyPr/>
          <a:lstStyle/>
          <a:p>
            <a:r>
              <a:rPr lang="es-ES" dirty="0"/>
              <a:t>Bases de datos sobre películas:</a:t>
            </a:r>
          </a:p>
        </p:txBody>
      </p:sp>
      <p:pic>
        <p:nvPicPr>
          <p:cNvPr id="5" name="Marcador de contenido 4">
            <a:extLst>
              <a:ext uri="{FF2B5EF4-FFF2-40B4-BE49-F238E27FC236}">
                <a16:creationId xmlns:a16="http://schemas.microsoft.com/office/drawing/2014/main" id="{EA40EECF-D33F-272E-49F9-D1E448CD6A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63486"/>
            <a:ext cx="7867283" cy="4198735"/>
          </a:xfrm>
        </p:spPr>
      </p:pic>
    </p:spTree>
    <p:extLst>
      <p:ext uri="{BB962C8B-B14F-4D97-AF65-F5344CB8AC3E}">
        <p14:creationId xmlns:p14="http://schemas.microsoft.com/office/powerpoint/2010/main" val="293882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34E9D-3569-1A94-E23E-BB15BFBCAFEA}"/>
              </a:ext>
            </a:extLst>
          </p:cNvPr>
          <p:cNvSpPr>
            <a:spLocks noGrp="1"/>
          </p:cNvSpPr>
          <p:nvPr>
            <p:ph type="title"/>
          </p:nvPr>
        </p:nvSpPr>
        <p:spPr/>
        <p:txBody>
          <a:bodyPr/>
          <a:lstStyle/>
          <a:p>
            <a:r>
              <a:rPr lang="es-ES" dirty="0"/>
              <a:t>Traducción de lenguaje natural a </a:t>
            </a:r>
            <a:r>
              <a:rPr lang="es-ES" dirty="0" err="1"/>
              <a:t>Cypher</a:t>
            </a:r>
            <a:r>
              <a:rPr lang="es-ES" dirty="0"/>
              <a:t>:</a:t>
            </a:r>
          </a:p>
        </p:txBody>
      </p:sp>
      <p:pic>
        <p:nvPicPr>
          <p:cNvPr id="5" name="Marcador de contenido 4">
            <a:extLst>
              <a:ext uri="{FF2B5EF4-FFF2-40B4-BE49-F238E27FC236}">
                <a16:creationId xmlns:a16="http://schemas.microsoft.com/office/drawing/2014/main" id="{ED12572C-72AF-CA65-6DCE-FD41845F0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18" y="2230016"/>
            <a:ext cx="9229859" cy="3320795"/>
          </a:xfrm>
        </p:spPr>
      </p:pic>
    </p:spTree>
    <p:extLst>
      <p:ext uri="{BB962C8B-B14F-4D97-AF65-F5344CB8AC3E}">
        <p14:creationId xmlns:p14="http://schemas.microsoft.com/office/powerpoint/2010/main" val="335626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19EE5-6C8C-807D-6582-EB5D125CAC6F}"/>
              </a:ext>
            </a:extLst>
          </p:cNvPr>
          <p:cNvSpPr>
            <a:spLocks noGrp="1"/>
          </p:cNvSpPr>
          <p:nvPr>
            <p:ph type="title"/>
          </p:nvPr>
        </p:nvSpPr>
        <p:spPr/>
        <p:txBody>
          <a:bodyPr/>
          <a:lstStyle/>
          <a:p>
            <a:r>
              <a:rPr lang="es-ES" dirty="0"/>
              <a:t>Resultados Experimentales:</a:t>
            </a:r>
          </a:p>
        </p:txBody>
      </p:sp>
      <p:sp>
        <p:nvSpPr>
          <p:cNvPr id="3" name="Marcador de contenido 2">
            <a:extLst>
              <a:ext uri="{FF2B5EF4-FFF2-40B4-BE49-F238E27FC236}">
                <a16:creationId xmlns:a16="http://schemas.microsoft.com/office/drawing/2014/main" id="{81CC431D-A5E0-A86C-89CF-34A6B10155B2}"/>
              </a:ext>
            </a:extLst>
          </p:cNvPr>
          <p:cNvSpPr>
            <a:spLocks noGrp="1"/>
          </p:cNvSpPr>
          <p:nvPr>
            <p:ph idx="1"/>
          </p:nvPr>
        </p:nvSpPr>
        <p:spPr>
          <a:xfrm>
            <a:off x="677334" y="1595535"/>
            <a:ext cx="8596668" cy="4445827"/>
          </a:xfrm>
        </p:spPr>
        <p:txBody>
          <a:bodyPr/>
          <a:lstStyle/>
          <a:p>
            <a:r>
              <a:rPr lang="es-ES" dirty="0"/>
              <a:t>Se generaron 108 pares sintéticos de la forma (lenguaje natural, código </a:t>
            </a:r>
            <a:r>
              <a:rPr lang="es-ES" dirty="0" err="1"/>
              <a:t>Cypher</a:t>
            </a:r>
            <a:r>
              <a:rPr lang="es-ES" dirty="0"/>
              <a:t>). Se comprobó que dichos pares correspondían semánticamente y se aseguró la correctitud sintáctica del código </a:t>
            </a:r>
            <a:r>
              <a:rPr lang="es-ES" dirty="0" err="1"/>
              <a:t>Cypher</a:t>
            </a:r>
            <a:r>
              <a:rPr lang="es-ES" dirty="0"/>
              <a:t> generado.</a:t>
            </a:r>
          </a:p>
          <a:p>
            <a:r>
              <a:rPr lang="es-ES" dirty="0"/>
              <a:t>Se definieron cuatro métricas de evaluación:</a:t>
            </a:r>
          </a:p>
          <a:p>
            <a:pPr lvl="1"/>
            <a:r>
              <a:rPr lang="es-ES" dirty="0"/>
              <a:t>Número de consultas de </a:t>
            </a:r>
            <a:r>
              <a:rPr lang="es-ES" dirty="0" err="1"/>
              <a:t>Cypher</a:t>
            </a:r>
            <a:r>
              <a:rPr lang="es-ES" dirty="0"/>
              <a:t> idénticamente generadas a las consultas de prueba (NIG).</a:t>
            </a:r>
          </a:p>
          <a:p>
            <a:pPr lvl="1"/>
            <a:r>
              <a:rPr lang="es-ES" dirty="0"/>
              <a:t>Número de consultas compiladas con éxito (NCE).</a:t>
            </a:r>
          </a:p>
          <a:p>
            <a:pPr lvl="1"/>
            <a:r>
              <a:rPr lang="es-ES" dirty="0"/>
              <a:t>Número de consultas con resultado correcto (NRC). </a:t>
            </a:r>
          </a:p>
        </p:txBody>
      </p:sp>
      <p:graphicFrame>
        <p:nvGraphicFramePr>
          <p:cNvPr id="4" name="Tabla 4">
            <a:extLst>
              <a:ext uri="{FF2B5EF4-FFF2-40B4-BE49-F238E27FC236}">
                <a16:creationId xmlns:a16="http://schemas.microsoft.com/office/drawing/2014/main" id="{62B39644-1FB5-48DC-BFAC-BA5E7CDE7049}"/>
              </a:ext>
            </a:extLst>
          </p:cNvPr>
          <p:cNvGraphicFramePr>
            <a:graphicFrameLocks noGrp="1"/>
          </p:cNvGraphicFramePr>
          <p:nvPr>
            <p:extLst>
              <p:ext uri="{D42A27DB-BD31-4B8C-83A1-F6EECF244321}">
                <p14:modId xmlns:p14="http://schemas.microsoft.com/office/powerpoint/2010/main" val="3912548827"/>
              </p:ext>
            </p:extLst>
          </p:nvPr>
        </p:nvGraphicFramePr>
        <p:xfrm>
          <a:off x="677334" y="4759821"/>
          <a:ext cx="8128000" cy="1010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2075506"/>
                    </a:ext>
                  </a:extLst>
                </a:gridCol>
                <a:gridCol w="1625600">
                  <a:extLst>
                    <a:ext uri="{9D8B030D-6E8A-4147-A177-3AD203B41FA5}">
                      <a16:colId xmlns:a16="http://schemas.microsoft.com/office/drawing/2014/main" val="125031699"/>
                    </a:ext>
                  </a:extLst>
                </a:gridCol>
                <a:gridCol w="1625600">
                  <a:extLst>
                    <a:ext uri="{9D8B030D-6E8A-4147-A177-3AD203B41FA5}">
                      <a16:colId xmlns:a16="http://schemas.microsoft.com/office/drawing/2014/main" val="732117653"/>
                    </a:ext>
                  </a:extLst>
                </a:gridCol>
                <a:gridCol w="1625600">
                  <a:extLst>
                    <a:ext uri="{9D8B030D-6E8A-4147-A177-3AD203B41FA5}">
                      <a16:colId xmlns:a16="http://schemas.microsoft.com/office/drawing/2014/main" val="3725557668"/>
                    </a:ext>
                  </a:extLst>
                </a:gridCol>
                <a:gridCol w="1625600">
                  <a:extLst>
                    <a:ext uri="{9D8B030D-6E8A-4147-A177-3AD203B41FA5}">
                      <a16:colId xmlns:a16="http://schemas.microsoft.com/office/drawing/2014/main" val="1749631474"/>
                    </a:ext>
                  </a:extLst>
                </a:gridCol>
              </a:tblGrid>
              <a:tr h="370840">
                <a:tc>
                  <a:txBody>
                    <a:bodyPr/>
                    <a:lstStyle/>
                    <a:p>
                      <a:r>
                        <a:rPr lang="es-ES" dirty="0"/>
                        <a:t>Consultas de Prueba</a:t>
                      </a:r>
                    </a:p>
                  </a:txBody>
                  <a:tcPr/>
                </a:tc>
                <a:tc>
                  <a:txBody>
                    <a:bodyPr/>
                    <a:lstStyle/>
                    <a:p>
                      <a:r>
                        <a:rPr lang="es-ES" dirty="0"/>
                        <a:t>NIG</a:t>
                      </a:r>
                    </a:p>
                  </a:txBody>
                  <a:tcPr/>
                </a:tc>
                <a:tc>
                  <a:txBody>
                    <a:bodyPr/>
                    <a:lstStyle/>
                    <a:p>
                      <a:r>
                        <a:rPr lang="es-ES" dirty="0"/>
                        <a:t>NCE</a:t>
                      </a:r>
                    </a:p>
                  </a:txBody>
                  <a:tcPr/>
                </a:tc>
                <a:tc>
                  <a:txBody>
                    <a:bodyPr/>
                    <a:lstStyle/>
                    <a:p>
                      <a:r>
                        <a:rPr lang="es-ES" dirty="0"/>
                        <a:t>NRC</a:t>
                      </a:r>
                    </a:p>
                  </a:txBody>
                  <a:tcPr/>
                </a:tc>
                <a:tc>
                  <a:txBody>
                    <a:bodyPr/>
                    <a:lstStyle/>
                    <a:p>
                      <a:r>
                        <a:rPr lang="es-ES" dirty="0"/>
                        <a:t>NRC%</a:t>
                      </a:r>
                    </a:p>
                  </a:txBody>
                  <a:tcPr/>
                </a:tc>
                <a:extLst>
                  <a:ext uri="{0D108BD9-81ED-4DB2-BD59-A6C34878D82A}">
                    <a16:rowId xmlns:a16="http://schemas.microsoft.com/office/drawing/2014/main" val="1277719210"/>
                  </a:ext>
                </a:extLst>
              </a:tr>
              <a:tr h="370840">
                <a:tc>
                  <a:txBody>
                    <a:bodyPr/>
                    <a:lstStyle/>
                    <a:p>
                      <a:r>
                        <a:rPr lang="es-ES" dirty="0"/>
                        <a:t>108</a:t>
                      </a:r>
                    </a:p>
                  </a:txBody>
                  <a:tcPr/>
                </a:tc>
                <a:tc>
                  <a:txBody>
                    <a:bodyPr/>
                    <a:lstStyle/>
                    <a:p>
                      <a:r>
                        <a:rPr lang="es-ES" dirty="0"/>
                        <a:t>0</a:t>
                      </a:r>
                    </a:p>
                  </a:txBody>
                  <a:tcPr/>
                </a:tc>
                <a:tc>
                  <a:txBody>
                    <a:bodyPr/>
                    <a:lstStyle/>
                    <a:p>
                      <a:r>
                        <a:rPr lang="es-ES" dirty="0"/>
                        <a:t>100</a:t>
                      </a:r>
                    </a:p>
                  </a:txBody>
                  <a:tcPr/>
                </a:tc>
                <a:tc>
                  <a:txBody>
                    <a:bodyPr/>
                    <a:lstStyle/>
                    <a:p>
                      <a:r>
                        <a:rPr lang="es-ES" dirty="0"/>
                        <a:t>49</a:t>
                      </a:r>
                    </a:p>
                  </a:txBody>
                  <a:tcPr/>
                </a:tc>
                <a:tc>
                  <a:txBody>
                    <a:bodyPr/>
                    <a:lstStyle/>
                    <a:p>
                      <a:r>
                        <a:rPr lang="es-ES" dirty="0"/>
                        <a:t>45,37%</a:t>
                      </a:r>
                    </a:p>
                  </a:txBody>
                  <a:tcPr/>
                </a:tc>
                <a:extLst>
                  <a:ext uri="{0D108BD9-81ED-4DB2-BD59-A6C34878D82A}">
                    <a16:rowId xmlns:a16="http://schemas.microsoft.com/office/drawing/2014/main" val="3714282333"/>
                  </a:ext>
                </a:extLst>
              </a:tr>
            </a:tbl>
          </a:graphicData>
        </a:graphic>
      </p:graphicFrame>
    </p:spTree>
    <p:extLst>
      <p:ext uri="{BB962C8B-B14F-4D97-AF65-F5344CB8AC3E}">
        <p14:creationId xmlns:p14="http://schemas.microsoft.com/office/powerpoint/2010/main" val="79513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ADE8E-FBED-FC42-6BDF-3E28E23054E0}"/>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5AB2EEC1-F50B-5D67-EA49-C16391A3B120}"/>
              </a:ext>
            </a:extLst>
          </p:cNvPr>
          <p:cNvSpPr>
            <a:spLocks noGrp="1"/>
          </p:cNvSpPr>
          <p:nvPr>
            <p:ph idx="1"/>
          </p:nvPr>
        </p:nvSpPr>
        <p:spPr/>
        <p:txBody>
          <a:bodyPr/>
          <a:lstStyle/>
          <a:p>
            <a:r>
              <a:rPr lang="en-US" dirty="0"/>
              <a:t>Se </a:t>
            </a:r>
            <a:r>
              <a:rPr lang="en-US" dirty="0" err="1"/>
              <a:t>logr</a:t>
            </a:r>
            <a:r>
              <a:rPr lang="es-ES" dirty="0" err="1"/>
              <a:t>ó</a:t>
            </a:r>
            <a:r>
              <a:rPr lang="es-ES" dirty="0"/>
              <a:t> implementar un sistema capaz de servir como componente principal en la extracción de conocimiento a partir de una base de datos en forma de grafos.</a:t>
            </a:r>
          </a:p>
          <a:p>
            <a:r>
              <a:rPr lang="es-ES" dirty="0"/>
              <a:t>Se </a:t>
            </a:r>
            <a:r>
              <a:rPr lang="es-ES" dirty="0" err="1"/>
              <a:t>implentó</a:t>
            </a:r>
            <a:r>
              <a:rPr lang="es-ES" dirty="0"/>
              <a:t> un modelo capaz de traducir una consulta en lenguaje natural humano al lenguaje de consulta formal </a:t>
            </a:r>
            <a:r>
              <a:rPr lang="es-ES" dirty="0" err="1"/>
              <a:t>Cypher</a:t>
            </a:r>
            <a:r>
              <a:rPr lang="es-ES" dirty="0"/>
              <a:t>.</a:t>
            </a:r>
          </a:p>
          <a:p>
            <a:r>
              <a:rPr lang="es-ES" dirty="0"/>
              <a:t>El sistema implementado logra un precisión del 45.47%.</a:t>
            </a:r>
          </a:p>
          <a:p>
            <a:r>
              <a:rPr lang="es-ES" dirty="0"/>
              <a:t>Se obtiene una importante base para la exploración de los límites del enfoque Zero-</a:t>
            </a:r>
            <a:r>
              <a:rPr lang="es-ES" dirty="0" err="1"/>
              <a:t>Shot</a:t>
            </a:r>
            <a:r>
              <a:rPr lang="es-ES" dirty="0"/>
              <a:t>.</a:t>
            </a:r>
          </a:p>
        </p:txBody>
      </p:sp>
    </p:spTree>
    <p:extLst>
      <p:ext uri="{BB962C8B-B14F-4D97-AF65-F5344CB8AC3E}">
        <p14:creationId xmlns:p14="http://schemas.microsoft.com/office/powerpoint/2010/main" val="408421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4D119-EF02-5FBF-CD2E-019FF84D3AEE}"/>
              </a:ext>
            </a:extLst>
          </p:cNvPr>
          <p:cNvSpPr>
            <a:spLocks noGrp="1"/>
          </p:cNvSpPr>
          <p:nvPr>
            <p:ph type="title"/>
          </p:nvPr>
        </p:nvSpPr>
        <p:spPr/>
        <p:txBody>
          <a:bodyPr/>
          <a:lstStyle/>
          <a:p>
            <a:r>
              <a:rPr lang="es-ES" dirty="0"/>
              <a:t>Recomendaciones:</a:t>
            </a:r>
          </a:p>
        </p:txBody>
      </p:sp>
      <p:sp>
        <p:nvSpPr>
          <p:cNvPr id="3" name="Marcador de contenido 2">
            <a:extLst>
              <a:ext uri="{FF2B5EF4-FFF2-40B4-BE49-F238E27FC236}">
                <a16:creationId xmlns:a16="http://schemas.microsoft.com/office/drawing/2014/main" id="{8E1D5180-9068-B275-C5A7-1A9E61254396}"/>
              </a:ext>
            </a:extLst>
          </p:cNvPr>
          <p:cNvSpPr>
            <a:spLocks noGrp="1"/>
          </p:cNvSpPr>
          <p:nvPr>
            <p:ph idx="1"/>
          </p:nvPr>
        </p:nvSpPr>
        <p:spPr/>
        <p:txBody>
          <a:bodyPr/>
          <a:lstStyle/>
          <a:p>
            <a:r>
              <a:rPr lang="es-ES" dirty="0"/>
              <a:t>Generar mayor cantidad de consultas que contengan agregaciones</a:t>
            </a:r>
          </a:p>
          <a:p>
            <a:r>
              <a:rPr lang="es-ES" dirty="0"/>
              <a:t>Probar el modelo con gran cantidad de consultas que posean métodos de agregación.</a:t>
            </a:r>
          </a:p>
          <a:p>
            <a:r>
              <a:rPr lang="es-ES" dirty="0"/>
              <a:t>Dado que para bases de datos con esquemas muy grandes, la entrada del modelo podría no ser suficiente, se podría intentar dividir el proceso de consulta en una primera fase donde se genera todo el patrón correspondiente a las entidades importantes a la consulta y una segunda donde se genere el resto de </a:t>
            </a:r>
            <a:r>
              <a:rPr lang="es-ES"/>
              <a:t>la consulta. </a:t>
            </a:r>
            <a:endParaRPr lang="es-ES" dirty="0"/>
          </a:p>
          <a:p>
            <a:pPr marL="0" indent="0">
              <a:buNone/>
            </a:pPr>
            <a:endParaRPr lang="es-ES" dirty="0"/>
          </a:p>
        </p:txBody>
      </p:sp>
    </p:spTree>
    <p:extLst>
      <p:ext uri="{BB962C8B-B14F-4D97-AF65-F5344CB8AC3E}">
        <p14:creationId xmlns:p14="http://schemas.microsoft.com/office/powerpoint/2010/main" val="222645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1FDCDC0-6D70-ADAF-E807-877E384AD0B7}"/>
              </a:ext>
            </a:extLst>
          </p:cNvPr>
          <p:cNvSpPr>
            <a:spLocks noGrp="1"/>
          </p:cNvSpPr>
          <p:nvPr>
            <p:ph type="ctrTitle"/>
          </p:nvPr>
        </p:nvSpPr>
        <p:spPr>
          <a:xfrm>
            <a:off x="1171165" y="1984016"/>
            <a:ext cx="7766936" cy="1646302"/>
          </a:xfrm>
        </p:spPr>
        <p:txBody>
          <a:bodyPr/>
          <a:lstStyle/>
          <a:p>
            <a:pPr algn="ctr"/>
            <a:r>
              <a:rPr lang="es-ES" dirty="0"/>
              <a:t>Gracias por la atención.</a:t>
            </a:r>
          </a:p>
        </p:txBody>
      </p:sp>
      <p:sp>
        <p:nvSpPr>
          <p:cNvPr id="5" name="Subtítulo 4">
            <a:extLst>
              <a:ext uri="{FF2B5EF4-FFF2-40B4-BE49-F238E27FC236}">
                <a16:creationId xmlns:a16="http://schemas.microsoft.com/office/drawing/2014/main" id="{4EBA4DAE-7D04-64A4-3305-1FF791AF52D6}"/>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415191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7590AD-E4DA-5682-3574-689985EBAC2C}"/>
              </a:ext>
            </a:extLst>
          </p:cNvPr>
          <p:cNvSpPr>
            <a:spLocks noGrp="1"/>
          </p:cNvSpPr>
          <p:nvPr>
            <p:ph type="title"/>
          </p:nvPr>
        </p:nvSpPr>
        <p:spPr/>
        <p:txBody>
          <a:bodyPr/>
          <a:lstStyle/>
          <a:p>
            <a:r>
              <a:rPr lang="es-ES" dirty="0"/>
              <a:t>Introducción:</a:t>
            </a:r>
          </a:p>
        </p:txBody>
      </p:sp>
      <p:pic>
        <p:nvPicPr>
          <p:cNvPr id="7" name="Marcador de contenido 6">
            <a:extLst>
              <a:ext uri="{FF2B5EF4-FFF2-40B4-BE49-F238E27FC236}">
                <a16:creationId xmlns:a16="http://schemas.microsoft.com/office/drawing/2014/main" id="{4BD5889C-67E0-52DF-EC4B-333A94815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9229"/>
            <a:ext cx="4110603" cy="2905449"/>
          </a:xfrm>
        </p:spPr>
      </p:pic>
      <p:pic>
        <p:nvPicPr>
          <p:cNvPr id="9" name="Imagen 8">
            <a:extLst>
              <a:ext uri="{FF2B5EF4-FFF2-40B4-BE49-F238E27FC236}">
                <a16:creationId xmlns:a16="http://schemas.microsoft.com/office/drawing/2014/main" id="{F0DA1912-9AC2-9BDD-F7A8-F6A542442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473" y="3429000"/>
            <a:ext cx="3756992" cy="2102398"/>
          </a:xfrm>
          <a:prstGeom prst="rect">
            <a:avLst/>
          </a:prstGeom>
        </p:spPr>
      </p:pic>
    </p:spTree>
    <p:extLst>
      <p:ext uri="{BB962C8B-B14F-4D97-AF65-F5344CB8AC3E}">
        <p14:creationId xmlns:p14="http://schemas.microsoft.com/office/powerpoint/2010/main" val="81814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EEC4C-A47B-20F4-BDCC-2F276FC868F8}"/>
              </a:ext>
            </a:extLst>
          </p:cNvPr>
          <p:cNvSpPr>
            <a:spLocks noGrp="1"/>
          </p:cNvSpPr>
          <p:nvPr>
            <p:ph type="title"/>
          </p:nvPr>
        </p:nvSpPr>
        <p:spPr/>
        <p:txBody>
          <a:bodyPr/>
          <a:lstStyle/>
          <a:p>
            <a:r>
              <a:rPr lang="es-ES" dirty="0"/>
              <a:t>Bases de Datos Neo4J:</a:t>
            </a:r>
          </a:p>
        </p:txBody>
      </p:sp>
      <p:pic>
        <p:nvPicPr>
          <p:cNvPr id="5" name="Marcador de contenido 4">
            <a:extLst>
              <a:ext uri="{FF2B5EF4-FFF2-40B4-BE49-F238E27FC236}">
                <a16:creationId xmlns:a16="http://schemas.microsoft.com/office/drawing/2014/main" id="{CAE47E59-64D9-47C3-0E97-3DC1A63361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978" y="1400373"/>
            <a:ext cx="7906830" cy="4967110"/>
          </a:xfrm>
        </p:spPr>
      </p:pic>
    </p:spTree>
    <p:extLst>
      <p:ext uri="{BB962C8B-B14F-4D97-AF65-F5344CB8AC3E}">
        <p14:creationId xmlns:p14="http://schemas.microsoft.com/office/powerpoint/2010/main" val="148543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4D031-1052-1058-72FC-1FFD26046A81}"/>
              </a:ext>
            </a:extLst>
          </p:cNvPr>
          <p:cNvSpPr>
            <a:spLocks noGrp="1"/>
          </p:cNvSpPr>
          <p:nvPr>
            <p:ph type="title"/>
          </p:nvPr>
        </p:nvSpPr>
        <p:spPr/>
        <p:txBody>
          <a:bodyPr/>
          <a:lstStyle/>
          <a:p>
            <a:r>
              <a:rPr lang="es-ES" dirty="0"/>
              <a:t>Lenguaje de consulta </a:t>
            </a:r>
            <a:r>
              <a:rPr lang="es-ES" dirty="0" err="1"/>
              <a:t>Cypher</a:t>
            </a:r>
            <a:r>
              <a:rPr lang="es-ES" dirty="0"/>
              <a:t>:</a:t>
            </a:r>
          </a:p>
        </p:txBody>
      </p:sp>
      <p:pic>
        <p:nvPicPr>
          <p:cNvPr id="13" name="Marcador de contenido 12">
            <a:extLst>
              <a:ext uri="{FF2B5EF4-FFF2-40B4-BE49-F238E27FC236}">
                <a16:creationId xmlns:a16="http://schemas.microsoft.com/office/drawing/2014/main" id="{6B262FAE-FD60-184F-BB52-D2E25F892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581" y="4611176"/>
            <a:ext cx="8592656" cy="1005854"/>
          </a:xfrm>
        </p:spPr>
      </p:pic>
      <p:pic>
        <p:nvPicPr>
          <p:cNvPr id="15" name="Imagen 14">
            <a:extLst>
              <a:ext uri="{FF2B5EF4-FFF2-40B4-BE49-F238E27FC236}">
                <a16:creationId xmlns:a16="http://schemas.microsoft.com/office/drawing/2014/main" id="{95156912-2CB6-FD36-A7F0-65E419A5F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81" y="1495424"/>
            <a:ext cx="7010062" cy="2815319"/>
          </a:xfrm>
          <a:prstGeom prst="rect">
            <a:avLst/>
          </a:prstGeom>
        </p:spPr>
      </p:pic>
    </p:spTree>
    <p:extLst>
      <p:ext uri="{BB962C8B-B14F-4D97-AF65-F5344CB8AC3E}">
        <p14:creationId xmlns:p14="http://schemas.microsoft.com/office/powerpoint/2010/main" val="121471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C2B96-6087-3B63-6871-A5FB8CB47EE2}"/>
              </a:ext>
            </a:extLst>
          </p:cNvPr>
          <p:cNvSpPr>
            <a:spLocks noGrp="1"/>
          </p:cNvSpPr>
          <p:nvPr>
            <p:ph type="title"/>
          </p:nvPr>
        </p:nvSpPr>
        <p:spPr/>
        <p:txBody>
          <a:bodyPr/>
          <a:lstStyle/>
          <a:p>
            <a:r>
              <a:rPr lang="es-ES" dirty="0"/>
              <a:t>Problemáticas y objetivos del trabajo:</a:t>
            </a:r>
          </a:p>
        </p:txBody>
      </p:sp>
      <p:sp>
        <p:nvSpPr>
          <p:cNvPr id="4" name="Marcador de texto 3">
            <a:extLst>
              <a:ext uri="{FF2B5EF4-FFF2-40B4-BE49-F238E27FC236}">
                <a16:creationId xmlns:a16="http://schemas.microsoft.com/office/drawing/2014/main" id="{8772EA4D-9D03-FC63-3664-88E44EB6D067}"/>
              </a:ext>
            </a:extLst>
          </p:cNvPr>
          <p:cNvSpPr>
            <a:spLocks noGrp="1"/>
          </p:cNvSpPr>
          <p:nvPr>
            <p:ph type="body" idx="1"/>
          </p:nvPr>
        </p:nvSpPr>
        <p:spPr/>
        <p:txBody>
          <a:bodyPr/>
          <a:lstStyle/>
          <a:p>
            <a:r>
              <a:rPr lang="es-ES" dirty="0"/>
              <a:t>Problemáticas</a:t>
            </a:r>
          </a:p>
        </p:txBody>
      </p:sp>
      <p:sp>
        <p:nvSpPr>
          <p:cNvPr id="5" name="Marcador de contenido 4">
            <a:extLst>
              <a:ext uri="{FF2B5EF4-FFF2-40B4-BE49-F238E27FC236}">
                <a16:creationId xmlns:a16="http://schemas.microsoft.com/office/drawing/2014/main" id="{0C0EC16C-28BD-0610-2DFF-CABF01A16238}"/>
              </a:ext>
            </a:extLst>
          </p:cNvPr>
          <p:cNvSpPr>
            <a:spLocks noGrp="1"/>
          </p:cNvSpPr>
          <p:nvPr>
            <p:ph sz="half" idx="2"/>
          </p:nvPr>
        </p:nvSpPr>
        <p:spPr/>
        <p:txBody>
          <a:bodyPr>
            <a:normAutofit lnSpcReduction="10000"/>
          </a:bodyPr>
          <a:lstStyle/>
          <a:p>
            <a:r>
              <a:rPr lang="es-ES" dirty="0"/>
              <a:t>Necesidad de saber programar para interactuar con las bases de datos.</a:t>
            </a:r>
          </a:p>
          <a:p>
            <a:r>
              <a:rPr lang="es-ES" dirty="0"/>
              <a:t>Aprender un lenguaje de programación específico para una base de datos específica.</a:t>
            </a:r>
          </a:p>
          <a:p>
            <a:r>
              <a:rPr lang="es-ES" dirty="0"/>
              <a:t>Conocer el dominio sobre el cual está construida una base de datos a consultar.</a:t>
            </a:r>
          </a:p>
        </p:txBody>
      </p:sp>
      <p:sp>
        <p:nvSpPr>
          <p:cNvPr id="6" name="Marcador de texto 5">
            <a:extLst>
              <a:ext uri="{FF2B5EF4-FFF2-40B4-BE49-F238E27FC236}">
                <a16:creationId xmlns:a16="http://schemas.microsoft.com/office/drawing/2014/main" id="{51D1012B-CCA1-D437-0D43-1D0F4CD68EEE}"/>
              </a:ext>
            </a:extLst>
          </p:cNvPr>
          <p:cNvSpPr>
            <a:spLocks noGrp="1"/>
          </p:cNvSpPr>
          <p:nvPr>
            <p:ph type="body" sz="quarter" idx="3"/>
          </p:nvPr>
        </p:nvSpPr>
        <p:spPr/>
        <p:txBody>
          <a:bodyPr/>
          <a:lstStyle/>
          <a:p>
            <a:r>
              <a:rPr lang="es-ES" dirty="0"/>
              <a:t>Objetivos</a:t>
            </a:r>
          </a:p>
        </p:txBody>
      </p:sp>
      <p:sp>
        <p:nvSpPr>
          <p:cNvPr id="7" name="Marcador de contenido 6">
            <a:extLst>
              <a:ext uri="{FF2B5EF4-FFF2-40B4-BE49-F238E27FC236}">
                <a16:creationId xmlns:a16="http://schemas.microsoft.com/office/drawing/2014/main" id="{E06079F6-E27E-06A3-AC3C-DE75F47B21E5}"/>
              </a:ext>
            </a:extLst>
          </p:cNvPr>
          <p:cNvSpPr>
            <a:spLocks noGrp="1"/>
          </p:cNvSpPr>
          <p:nvPr>
            <p:ph sz="quarter" idx="4"/>
          </p:nvPr>
        </p:nvSpPr>
        <p:spPr/>
        <p:txBody>
          <a:bodyPr>
            <a:normAutofit lnSpcReduction="10000"/>
          </a:bodyPr>
          <a:lstStyle/>
          <a:p>
            <a:r>
              <a:rPr lang="es-ES" dirty="0"/>
              <a:t>Diseñar un sistema capaz de extraer conocimiento de bases de datos en forma de grafo.</a:t>
            </a:r>
          </a:p>
          <a:p>
            <a:r>
              <a:rPr lang="es-ES" dirty="0"/>
              <a:t>Desarrollar un modelo capaz de transformar una consulta en lenguaje natural a un código en </a:t>
            </a:r>
            <a:r>
              <a:rPr lang="es-ES" dirty="0" err="1"/>
              <a:t>Cypher</a:t>
            </a:r>
            <a:r>
              <a:rPr lang="es-ES" dirty="0"/>
              <a:t>.</a:t>
            </a:r>
          </a:p>
          <a:p>
            <a:r>
              <a:rPr lang="es-ES" dirty="0"/>
              <a:t>Explorar las capacidades de enfoques Zero-</a:t>
            </a:r>
            <a:r>
              <a:rPr lang="es-ES" dirty="0" err="1"/>
              <a:t>Shot</a:t>
            </a:r>
            <a:r>
              <a:rPr lang="es-ES" dirty="0"/>
              <a:t> para la traducción de lenguaje natural al lenguaje </a:t>
            </a:r>
            <a:r>
              <a:rPr lang="es-ES" dirty="0" err="1"/>
              <a:t>Cypher</a:t>
            </a:r>
            <a:r>
              <a:rPr lang="es-ES" dirty="0"/>
              <a:t>.</a:t>
            </a:r>
          </a:p>
        </p:txBody>
      </p:sp>
    </p:spTree>
    <p:extLst>
      <p:ext uri="{BB962C8B-B14F-4D97-AF65-F5344CB8AC3E}">
        <p14:creationId xmlns:p14="http://schemas.microsoft.com/office/powerpoint/2010/main" val="323711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8E5FB-618B-9F12-B5CA-A426B3503906}"/>
              </a:ext>
            </a:extLst>
          </p:cNvPr>
          <p:cNvSpPr>
            <a:spLocks noGrp="1"/>
          </p:cNvSpPr>
          <p:nvPr>
            <p:ph type="title"/>
          </p:nvPr>
        </p:nvSpPr>
        <p:spPr/>
        <p:txBody>
          <a:bodyPr/>
          <a:lstStyle/>
          <a:p>
            <a:r>
              <a:rPr lang="es-ES" dirty="0"/>
              <a:t>Estado del Arte:</a:t>
            </a:r>
          </a:p>
        </p:txBody>
      </p:sp>
      <p:sp>
        <p:nvSpPr>
          <p:cNvPr id="3" name="Marcador de contenido 2">
            <a:extLst>
              <a:ext uri="{FF2B5EF4-FFF2-40B4-BE49-F238E27FC236}">
                <a16:creationId xmlns:a16="http://schemas.microsoft.com/office/drawing/2014/main" id="{BCC542C7-4282-983A-45FE-FF9A64A690F8}"/>
              </a:ext>
            </a:extLst>
          </p:cNvPr>
          <p:cNvSpPr>
            <a:spLocks noGrp="1"/>
          </p:cNvSpPr>
          <p:nvPr>
            <p:ph idx="1"/>
          </p:nvPr>
        </p:nvSpPr>
        <p:spPr>
          <a:xfrm>
            <a:off x="677334" y="2160590"/>
            <a:ext cx="8596668" cy="2767012"/>
          </a:xfrm>
        </p:spPr>
        <p:txBody>
          <a:bodyPr/>
          <a:lstStyle/>
          <a:p>
            <a:r>
              <a:rPr lang="es-ES" dirty="0"/>
              <a:t>Enfoques basados en reglas.</a:t>
            </a:r>
          </a:p>
          <a:p>
            <a:r>
              <a:rPr lang="es-ES" dirty="0"/>
              <a:t>Redes Neuronales de Convolución (CNN)</a:t>
            </a:r>
          </a:p>
          <a:p>
            <a:r>
              <a:rPr lang="es-ES" dirty="0"/>
              <a:t>Redes Neuronales Recurrentes (RNN)</a:t>
            </a:r>
          </a:p>
          <a:p>
            <a:r>
              <a:rPr lang="es-ES" dirty="0"/>
              <a:t>Compilador y técnicas de análisis sintáctico y semántico</a:t>
            </a:r>
          </a:p>
          <a:p>
            <a:r>
              <a:rPr lang="es-ES" dirty="0"/>
              <a:t>Transformers y Grandes Modelos de Lenguaje (LLM)</a:t>
            </a:r>
          </a:p>
        </p:txBody>
      </p:sp>
    </p:spTree>
    <p:extLst>
      <p:ext uri="{BB962C8B-B14F-4D97-AF65-F5344CB8AC3E}">
        <p14:creationId xmlns:p14="http://schemas.microsoft.com/office/powerpoint/2010/main" val="178113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5E226-0648-71FC-1F7A-8102414F7233}"/>
              </a:ext>
            </a:extLst>
          </p:cNvPr>
          <p:cNvSpPr>
            <a:spLocks noGrp="1"/>
          </p:cNvSpPr>
          <p:nvPr>
            <p:ph type="title"/>
          </p:nvPr>
        </p:nvSpPr>
        <p:spPr/>
        <p:txBody>
          <a:bodyPr/>
          <a:lstStyle/>
          <a:p>
            <a:r>
              <a:rPr lang="es-ES" dirty="0"/>
              <a:t>Modelo GPT-3:</a:t>
            </a:r>
          </a:p>
        </p:txBody>
      </p:sp>
      <p:sp>
        <p:nvSpPr>
          <p:cNvPr id="3" name="Marcador de contenido 2">
            <a:extLst>
              <a:ext uri="{FF2B5EF4-FFF2-40B4-BE49-F238E27FC236}">
                <a16:creationId xmlns:a16="http://schemas.microsoft.com/office/drawing/2014/main" id="{6B8D6535-A883-1050-D33C-8997CDC3CBAE}"/>
              </a:ext>
            </a:extLst>
          </p:cNvPr>
          <p:cNvSpPr>
            <a:spLocks noGrp="1"/>
          </p:cNvSpPr>
          <p:nvPr>
            <p:ph idx="1"/>
          </p:nvPr>
        </p:nvSpPr>
        <p:spPr/>
        <p:txBody>
          <a:bodyPr/>
          <a:lstStyle/>
          <a:p>
            <a:r>
              <a:rPr lang="es-ES" dirty="0"/>
              <a:t>Generación de texto.</a:t>
            </a:r>
          </a:p>
          <a:p>
            <a:r>
              <a:rPr lang="es-ES" dirty="0"/>
              <a:t>Generación de resúmenes.</a:t>
            </a:r>
          </a:p>
          <a:p>
            <a:r>
              <a:rPr lang="es-ES" dirty="0"/>
              <a:t>Traducción lingüística.</a:t>
            </a:r>
          </a:p>
          <a:p>
            <a:r>
              <a:rPr lang="es-ES" dirty="0"/>
              <a:t>Generación de código.</a:t>
            </a:r>
          </a:p>
          <a:p>
            <a:r>
              <a:rPr lang="es-ES" dirty="0"/>
              <a:t>Reconocimiento de entidades y relaciones.</a:t>
            </a:r>
          </a:p>
          <a:p>
            <a:r>
              <a:rPr lang="es-ES" dirty="0"/>
              <a:t>Clasificación de sentimientos.</a:t>
            </a:r>
          </a:p>
          <a:p>
            <a:endParaRPr lang="es-ES" dirty="0"/>
          </a:p>
        </p:txBody>
      </p:sp>
      <p:pic>
        <p:nvPicPr>
          <p:cNvPr id="7" name="Imagen 6">
            <a:extLst>
              <a:ext uri="{FF2B5EF4-FFF2-40B4-BE49-F238E27FC236}">
                <a16:creationId xmlns:a16="http://schemas.microsoft.com/office/drawing/2014/main" id="{8AC14D75-9159-865A-B50B-B35B3AF5B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5412" y="1276284"/>
            <a:ext cx="2656114" cy="4972116"/>
          </a:xfrm>
          <a:prstGeom prst="rect">
            <a:avLst/>
          </a:prstGeom>
        </p:spPr>
      </p:pic>
    </p:spTree>
    <p:extLst>
      <p:ext uri="{BB962C8B-B14F-4D97-AF65-F5344CB8AC3E}">
        <p14:creationId xmlns:p14="http://schemas.microsoft.com/office/powerpoint/2010/main" val="115181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961E2-5A4A-B930-2616-4DCDA9E1E98A}"/>
              </a:ext>
            </a:extLst>
          </p:cNvPr>
          <p:cNvSpPr>
            <a:spLocks noGrp="1"/>
          </p:cNvSpPr>
          <p:nvPr>
            <p:ph type="title"/>
          </p:nvPr>
        </p:nvSpPr>
        <p:spPr/>
        <p:txBody>
          <a:bodyPr/>
          <a:lstStyle/>
          <a:p>
            <a:r>
              <a:rPr lang="es-ES" dirty="0"/>
              <a:t>Aprendizaje Zero-</a:t>
            </a:r>
            <a:r>
              <a:rPr lang="es-ES" dirty="0" err="1"/>
              <a:t>Shot</a:t>
            </a:r>
            <a:r>
              <a:rPr lang="es-ES" dirty="0"/>
              <a:t>:</a:t>
            </a:r>
          </a:p>
        </p:txBody>
      </p:sp>
      <p:pic>
        <p:nvPicPr>
          <p:cNvPr id="5" name="Marcador de contenido 4">
            <a:extLst>
              <a:ext uri="{FF2B5EF4-FFF2-40B4-BE49-F238E27FC236}">
                <a16:creationId xmlns:a16="http://schemas.microsoft.com/office/drawing/2014/main" id="{55DBA922-733E-CEC5-2FEE-7DDD59908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245" y="1416136"/>
            <a:ext cx="6802334" cy="5101751"/>
          </a:xfrm>
        </p:spPr>
      </p:pic>
    </p:spTree>
    <p:extLst>
      <p:ext uri="{BB962C8B-B14F-4D97-AF65-F5344CB8AC3E}">
        <p14:creationId xmlns:p14="http://schemas.microsoft.com/office/powerpoint/2010/main" val="103818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A4189-EEDC-8CD4-3996-C44CD5D7F23B}"/>
              </a:ext>
            </a:extLst>
          </p:cNvPr>
          <p:cNvSpPr>
            <a:spLocks noGrp="1"/>
          </p:cNvSpPr>
          <p:nvPr>
            <p:ph type="title"/>
          </p:nvPr>
        </p:nvSpPr>
        <p:spPr/>
        <p:txBody>
          <a:bodyPr/>
          <a:lstStyle/>
          <a:p>
            <a:r>
              <a:rPr lang="es-ES" dirty="0"/>
              <a:t>Propuesta e Implementación:</a:t>
            </a:r>
          </a:p>
        </p:txBody>
      </p:sp>
      <p:pic>
        <p:nvPicPr>
          <p:cNvPr id="5" name="Marcador de contenido 4">
            <a:extLst>
              <a:ext uri="{FF2B5EF4-FFF2-40B4-BE49-F238E27FC236}">
                <a16:creationId xmlns:a16="http://schemas.microsoft.com/office/drawing/2014/main" id="{DA776DF5-0FDC-6BBA-A507-F085AE91C3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48" y="1650482"/>
            <a:ext cx="9152240" cy="3742612"/>
          </a:xfrm>
        </p:spPr>
      </p:pic>
    </p:spTree>
    <p:extLst>
      <p:ext uri="{BB962C8B-B14F-4D97-AF65-F5344CB8AC3E}">
        <p14:creationId xmlns:p14="http://schemas.microsoft.com/office/powerpoint/2010/main" val="194088491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TM02900688[[fn=Faceta]]</Template>
  <TotalTime>280</TotalTime>
  <Words>485</Words>
  <Application>Microsoft Office PowerPoint</Application>
  <PresentationFormat>Panorámica</PresentationFormat>
  <Paragraphs>59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Trebuchet MS</vt:lpstr>
      <vt:lpstr>Wingdings 3</vt:lpstr>
      <vt:lpstr>Faceta</vt:lpstr>
      <vt:lpstr>Enfoques Zero-Shot para la Extracción de Conocimiento a partir de Lenguaje Natural</vt:lpstr>
      <vt:lpstr>Introducción:</vt:lpstr>
      <vt:lpstr>Bases de Datos Neo4J:</vt:lpstr>
      <vt:lpstr>Lenguaje de consulta Cypher:</vt:lpstr>
      <vt:lpstr>Problemáticas y objetivos del trabajo:</vt:lpstr>
      <vt:lpstr>Estado del Arte:</vt:lpstr>
      <vt:lpstr>Modelo GPT-3:</vt:lpstr>
      <vt:lpstr>Aprendizaje Zero-Shot:</vt:lpstr>
      <vt:lpstr>Propuesta e Implementación:</vt:lpstr>
      <vt:lpstr>Bases de datos sobre películas:</vt:lpstr>
      <vt:lpstr>Traducción de lenguaje natural a Cypher:</vt:lpstr>
      <vt:lpstr>Resultados Experimentales:</vt:lpstr>
      <vt:lpstr>Conclusiones:</vt:lpstr>
      <vt:lpstr>Recomendaciones:</vt:lpstr>
      <vt:lpstr>Gracias por la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Enfoques Zero-Shot para la Extracción de Conocimiento a partir de Lenguaje Natural</dc:title>
  <dc:creator>Roly</dc:creator>
  <cp:lastModifiedBy>Roly</cp:lastModifiedBy>
  <cp:revision>12</cp:revision>
  <dcterms:created xsi:type="dcterms:W3CDTF">2023-05-01T20:58:06Z</dcterms:created>
  <dcterms:modified xsi:type="dcterms:W3CDTF">2023-05-02T01:38:06Z</dcterms:modified>
</cp:coreProperties>
</file>