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34"/>
  </p:notesMasterIdLst>
  <p:sldIdLst>
    <p:sldId id="256" r:id="rId2"/>
    <p:sldId id="273" r:id="rId3"/>
    <p:sldId id="275" r:id="rId4"/>
    <p:sldId id="265" r:id="rId5"/>
    <p:sldId id="266" r:id="rId6"/>
    <p:sldId id="279" r:id="rId7"/>
    <p:sldId id="267" r:id="rId8"/>
    <p:sldId id="277" r:id="rId9"/>
    <p:sldId id="278" r:id="rId10"/>
    <p:sldId id="284" r:id="rId11"/>
    <p:sldId id="268" r:id="rId12"/>
    <p:sldId id="269" r:id="rId13"/>
    <p:sldId id="260" r:id="rId14"/>
    <p:sldId id="270" r:id="rId15"/>
    <p:sldId id="291" r:id="rId16"/>
    <p:sldId id="261" r:id="rId17"/>
    <p:sldId id="285" r:id="rId18"/>
    <p:sldId id="272" r:id="rId19"/>
    <p:sldId id="262" r:id="rId20"/>
    <p:sldId id="263" r:id="rId21"/>
    <p:sldId id="264" r:id="rId22"/>
    <p:sldId id="281" r:id="rId23"/>
    <p:sldId id="282" r:id="rId24"/>
    <p:sldId id="286" r:id="rId25"/>
    <p:sldId id="288" r:id="rId26"/>
    <p:sldId id="287" r:id="rId27"/>
    <p:sldId id="289" r:id="rId28"/>
    <p:sldId id="292" r:id="rId29"/>
    <p:sldId id="293" r:id="rId30"/>
    <p:sldId id="283" r:id="rId31"/>
    <p:sldId id="290" r:id="rId32"/>
    <p:sldId id="29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F0965-DCEA-4A2D-8150-50CD07690C52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E7F29-B33D-429B-98FB-EEE7F4B1F3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37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E7F29-B33D-429B-98FB-EEE7F4B1F3E2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63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44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2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708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04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65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402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017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66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21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98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40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46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99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37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10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68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0A2DD-2678-4F78-B020-B062BAC05ADC}" type="datetimeFigureOut">
              <a:rPr lang="es-ES" smtClean="0"/>
              <a:t>16/01/2024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C19F96-5341-48CF-AA52-9B9052B8F6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7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28F5E-9743-C15E-21E8-F19E471BB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effectLst/>
                <a:latin typeface="Arial" panose="020B0604020202020204" pitchFamily="34" charset="0"/>
              </a:rPr>
              <a:t>Enfoques Zero-</a:t>
            </a:r>
            <a:r>
              <a:rPr lang="es-ES" dirty="0" err="1">
                <a:effectLst/>
                <a:latin typeface="Arial" panose="020B0604020202020204" pitchFamily="34" charset="0"/>
              </a:rPr>
              <a:t>Shot</a:t>
            </a:r>
            <a:r>
              <a:rPr lang="es-ES" dirty="0">
                <a:effectLst/>
                <a:latin typeface="Arial" panose="020B0604020202020204" pitchFamily="34" charset="0"/>
              </a:rPr>
              <a:t> para la Extracción de Conocimiento a partir de</a:t>
            </a:r>
            <a:br>
              <a:rPr lang="es-ES" dirty="0"/>
            </a:br>
            <a:r>
              <a:rPr lang="es-ES" dirty="0">
                <a:effectLst/>
                <a:latin typeface="Arial" panose="020B0604020202020204" pitchFamily="34" charset="0"/>
              </a:rPr>
              <a:t>Lenguaje Natural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5DFF5-8598-B198-2849-019553843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980" y="4474580"/>
            <a:ext cx="8061023" cy="1715485"/>
          </a:xfrm>
        </p:spPr>
        <p:txBody>
          <a:bodyPr>
            <a:normAutofit/>
          </a:bodyPr>
          <a:lstStyle/>
          <a:p>
            <a:r>
              <a:rPr lang="es-ES" dirty="0"/>
              <a:t>Autor: Rolando Sánchez Ramos (C411)</a:t>
            </a:r>
          </a:p>
          <a:p>
            <a:r>
              <a:rPr lang="es-ES" dirty="0"/>
              <a:t>Tutor: Dr. Alejandro Piad </a:t>
            </a:r>
            <a:r>
              <a:rPr lang="es-ES" dirty="0" err="1"/>
              <a:t>Morffis</a:t>
            </a:r>
            <a:endParaRPr lang="es-ES" dirty="0"/>
          </a:p>
          <a:p>
            <a:r>
              <a:rPr lang="es-ES" dirty="0"/>
              <a:t>MATCOM</a:t>
            </a:r>
          </a:p>
          <a:p>
            <a:r>
              <a:rPr lang="es-ES"/>
              <a:t>2023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409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B7071-D57A-1380-4E8C-D368B30B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01" y="583691"/>
            <a:ext cx="8596668" cy="894735"/>
          </a:xfrm>
        </p:spPr>
        <p:txBody>
          <a:bodyPr/>
          <a:lstStyle/>
          <a:p>
            <a:pPr algn="ctr"/>
            <a:r>
              <a:rPr lang="es-ES" dirty="0"/>
              <a:t>Selección del Modelo GPT-4: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2F8CA5A-6400-A87D-5A86-A39BED623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085" y="1262117"/>
            <a:ext cx="2857500" cy="160020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7091DA7-1ED2-AD43-C9E9-8643736B4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24" y="2976466"/>
            <a:ext cx="7708623" cy="302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961E2-5A4A-B930-2616-4DCDA9E1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82" y="609600"/>
            <a:ext cx="8596668" cy="850577"/>
          </a:xfrm>
        </p:spPr>
        <p:txBody>
          <a:bodyPr/>
          <a:lstStyle/>
          <a:p>
            <a:pPr algn="ctr"/>
            <a:r>
              <a:rPr lang="es-ES" dirty="0"/>
              <a:t>Aprendizaje Zero-</a:t>
            </a:r>
            <a:r>
              <a:rPr lang="es-ES" dirty="0" err="1"/>
              <a:t>Shot</a:t>
            </a:r>
            <a:r>
              <a:rPr lang="es-ES" dirty="0"/>
              <a:t>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5DBA922-733E-CEC5-2FEE-7DDD59908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9734" y="1559879"/>
            <a:ext cx="7712238" cy="4647467"/>
          </a:xfrm>
        </p:spPr>
      </p:pic>
    </p:spTree>
    <p:extLst>
      <p:ext uri="{BB962C8B-B14F-4D97-AF65-F5344CB8AC3E}">
        <p14:creationId xmlns:p14="http://schemas.microsoft.com/office/powerpoint/2010/main" val="103818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34E9D-3569-1A94-E23E-BB15BFBC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41" y="894736"/>
            <a:ext cx="8781298" cy="894234"/>
          </a:xfrm>
        </p:spPr>
        <p:txBody>
          <a:bodyPr/>
          <a:lstStyle/>
          <a:p>
            <a:pPr algn="ctr"/>
            <a:r>
              <a:rPr lang="es-ES" dirty="0"/>
              <a:t>Traducción de lenguaje natural a </a:t>
            </a:r>
            <a:r>
              <a:rPr lang="es-ES" dirty="0" err="1"/>
              <a:t>Cypher</a:t>
            </a:r>
            <a:r>
              <a:rPr lang="es-ES" dirty="0"/>
              <a:t>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D12572C-72AF-CA65-6DCE-FD41845F0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724" y="2033371"/>
            <a:ext cx="9229859" cy="3320795"/>
          </a:xfrm>
        </p:spPr>
      </p:pic>
    </p:spTree>
    <p:extLst>
      <p:ext uri="{BB962C8B-B14F-4D97-AF65-F5344CB8AC3E}">
        <p14:creationId xmlns:p14="http://schemas.microsoft.com/office/powerpoint/2010/main" val="335626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A4189-EEDC-8CD4-3996-C44CD5D7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 de Solución: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A776DF5-0FDC-6BBA-A507-F085AE91C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548" y="1650482"/>
            <a:ext cx="9152240" cy="3742612"/>
          </a:xfrm>
        </p:spPr>
      </p:pic>
    </p:spTree>
    <p:extLst>
      <p:ext uri="{BB962C8B-B14F-4D97-AF65-F5344CB8AC3E}">
        <p14:creationId xmlns:p14="http://schemas.microsoft.com/office/powerpoint/2010/main" val="194088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E11BE-CF73-6CAE-BB44-2A210702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Evaluación del sistema sobre el </a:t>
            </a:r>
            <a:r>
              <a:rPr lang="es-ES" i="1" dirty="0" err="1"/>
              <a:t>benchmark</a:t>
            </a:r>
            <a:r>
              <a:rPr lang="es-ES" dirty="0"/>
              <a:t> </a:t>
            </a:r>
            <a:r>
              <a:rPr lang="es-ES" dirty="0" err="1"/>
              <a:t>MetaQA</a:t>
            </a:r>
            <a:r>
              <a:rPr lang="es-ES" dirty="0"/>
              <a:t>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40EECF-D33F-272E-49F9-D1E448CD6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19" y="1930400"/>
            <a:ext cx="7867283" cy="4198735"/>
          </a:xfrm>
        </p:spPr>
      </p:pic>
    </p:spTree>
    <p:extLst>
      <p:ext uri="{BB962C8B-B14F-4D97-AF65-F5344CB8AC3E}">
        <p14:creationId xmlns:p14="http://schemas.microsoft.com/office/powerpoint/2010/main" val="293882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E077F-90E3-3D35-9A6F-503F09CF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uso: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20F7696-9FBF-F0FB-D603-FA89A0EC1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6" y="1556779"/>
            <a:ext cx="9085006" cy="4607732"/>
          </a:xfrm>
        </p:spPr>
      </p:pic>
    </p:spTree>
    <p:extLst>
      <p:ext uri="{BB962C8B-B14F-4D97-AF65-F5344CB8AC3E}">
        <p14:creationId xmlns:p14="http://schemas.microsoft.com/office/powerpoint/2010/main" val="1688336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19EE5-6C8C-807D-6582-EB5D125C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60" y="537492"/>
            <a:ext cx="8596668" cy="825910"/>
          </a:xfrm>
        </p:spPr>
        <p:txBody>
          <a:bodyPr/>
          <a:lstStyle/>
          <a:p>
            <a:pPr algn="ctr"/>
            <a:r>
              <a:rPr lang="es-ES" dirty="0"/>
              <a:t>Resultados Experimentales: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CC431D-A5E0-A86C-89CF-34A6B1015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0" y="1510886"/>
            <a:ext cx="8596668" cy="4445827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Se ejecutaron un total de 39093 consultas dividas en tres grupos de complejidad denominados 1-hop, 2-hop y 3-hop</a:t>
            </a:r>
          </a:p>
          <a:p>
            <a:pPr algn="just"/>
            <a:r>
              <a:rPr lang="es-ES" sz="2000" dirty="0"/>
              <a:t>Se definieron cuatro métricas de evaluación de acuerdo a cada número de pruebas para cada conjunto (n):</a:t>
            </a:r>
          </a:p>
          <a:p>
            <a:pPr lvl="1" algn="just"/>
            <a:r>
              <a:rPr lang="es-ES" sz="2000" dirty="0"/>
              <a:t>Número de consultas compiladas con éxito (</a:t>
            </a:r>
            <a:r>
              <a:rPr lang="es-ES" sz="2000" dirty="0" err="1"/>
              <a:t>compiled</a:t>
            </a:r>
            <a:r>
              <a:rPr lang="es-ES" sz="2000" dirty="0"/>
              <a:t>).</a:t>
            </a:r>
          </a:p>
          <a:p>
            <a:pPr lvl="1" algn="just"/>
            <a:r>
              <a:rPr lang="es-ES" sz="2000" dirty="0"/>
              <a:t>Número de consultas con resultado correcto (</a:t>
            </a:r>
            <a:r>
              <a:rPr lang="es-ES" sz="2000" dirty="0" err="1"/>
              <a:t>correct</a:t>
            </a:r>
            <a:r>
              <a:rPr lang="es-ES" sz="2000" dirty="0"/>
              <a:t>). 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2B39644-1FB5-48DC-BFAC-BA5E7CDE7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89947"/>
              </p:ext>
            </p:extLst>
          </p:nvPr>
        </p:nvGraphicFramePr>
        <p:xfrm>
          <a:off x="985680" y="4051549"/>
          <a:ext cx="8117628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938">
                  <a:extLst>
                    <a:ext uri="{9D8B030D-6E8A-4147-A177-3AD203B41FA5}">
                      <a16:colId xmlns:a16="http://schemas.microsoft.com/office/drawing/2014/main" val="312075506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125031699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732117653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3725557668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1749631474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795536064"/>
                    </a:ext>
                  </a:extLst>
                </a:gridCol>
              </a:tblGrid>
              <a:tr h="645160">
                <a:tc>
                  <a:txBody>
                    <a:bodyPr/>
                    <a:lstStyle/>
                    <a:p>
                      <a:r>
                        <a:rPr lang="es-ES" dirty="0"/>
                        <a:t>Lote de prueba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compiled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correct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compiled</a:t>
                      </a:r>
                      <a:r>
                        <a:rPr lang="es-E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correct</a:t>
                      </a:r>
                      <a:r>
                        <a:rPr lang="es-E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1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1-hop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94,36%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76,53%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28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2-hop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92,34%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43,45%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85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3-hop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92,62%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31,03%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8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13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EBB84-E7BC-5A96-BCAF-13423F53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8008"/>
            <a:ext cx="8596668" cy="1320800"/>
          </a:xfrm>
        </p:spPr>
        <p:txBody>
          <a:bodyPr/>
          <a:lstStyle/>
          <a:p>
            <a:r>
              <a:rPr lang="es-ES" dirty="0"/>
              <a:t>Evaluación de la extracción de conocimiento: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3A5205-335E-F26A-1907-404F8D780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9462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Se utilizaron las métricas clásicas de precisión, recobrado y medida F1 mediante el cálculo de verdaderos positivos, falsos positivos y falsos negativos.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7029AAD-F95B-8812-FC65-8AC1813F7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65404"/>
              </p:ext>
            </p:extLst>
          </p:nvPr>
        </p:nvGraphicFramePr>
        <p:xfrm>
          <a:off x="1070624" y="405280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070548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07610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52098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28058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Lote de prueba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Recobrado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Medida 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5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1-hop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85,94%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80,48%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83,12%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0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2-hop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32,24%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59,28%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41,77%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20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3-hop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50,47%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39,19%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44,12%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04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276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5B520-446A-9C20-2F19-82E4AF99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298" y="47194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ES" dirty="0"/>
              <a:t>Resultados del sistema propuesto respecto a otros probados sobre </a:t>
            </a:r>
            <a:r>
              <a:rPr lang="es-ES" dirty="0" err="1"/>
              <a:t>MetaQA</a:t>
            </a:r>
            <a:r>
              <a:rPr lang="es-ES" dirty="0"/>
              <a:t>: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3B5B88D-95B2-0616-E08C-4A54EF581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98" y="1933676"/>
            <a:ext cx="8214739" cy="40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46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ADE8E-FBED-FC42-6BDF-3E28E230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973" y="403123"/>
            <a:ext cx="8596668" cy="658761"/>
          </a:xfrm>
        </p:spPr>
        <p:txBody>
          <a:bodyPr/>
          <a:lstStyle/>
          <a:p>
            <a:pPr algn="ctr"/>
            <a:r>
              <a:rPr lang="es-ES" dirty="0"/>
              <a:t>Conclusiones: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B2EEC1-F50B-5D67-EA49-C16391A3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315" y="1167531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Se </a:t>
            </a:r>
            <a:r>
              <a:rPr lang="en-US" sz="2000" dirty="0" err="1"/>
              <a:t>logr</a:t>
            </a:r>
            <a:r>
              <a:rPr lang="es-ES" sz="2000" dirty="0" err="1"/>
              <a:t>ó</a:t>
            </a:r>
            <a:r>
              <a:rPr lang="es-ES" sz="2000" dirty="0"/>
              <a:t> implementar un sistema capaz de extraer conocimiento a partir de una base de datos en forma de grafos sin necesidad de entrenar un modelo para el lenguaje de consulta </a:t>
            </a:r>
            <a:r>
              <a:rPr lang="es-ES" sz="2000" dirty="0" err="1"/>
              <a:t>Cypher</a:t>
            </a:r>
            <a:r>
              <a:rPr lang="es-ES" sz="2000" dirty="0"/>
              <a:t>.</a:t>
            </a:r>
          </a:p>
          <a:p>
            <a:pPr algn="just"/>
            <a:r>
              <a:rPr lang="es-ES" sz="2000" dirty="0"/>
              <a:t>El sistema propuesto permite la extracción de conocimiento procedente de bases de datos en forma de grafo independientemente del dominio que estas representen.</a:t>
            </a:r>
          </a:p>
          <a:p>
            <a:pPr algn="just"/>
            <a:r>
              <a:rPr lang="es-ES" sz="2000" dirty="0"/>
              <a:t>Se logró adaptar el </a:t>
            </a:r>
            <a:r>
              <a:rPr lang="es-ES" sz="2000" i="1" dirty="0" err="1"/>
              <a:t>benchmark</a:t>
            </a:r>
            <a:r>
              <a:rPr lang="es-ES" sz="2000" i="1" dirty="0"/>
              <a:t> </a:t>
            </a:r>
            <a:r>
              <a:rPr lang="es-ES" sz="2000" dirty="0" err="1"/>
              <a:t>MetaQA</a:t>
            </a:r>
            <a:r>
              <a:rPr lang="es-ES" sz="2000" dirty="0"/>
              <a:t> para elaborar un sistema de evaluación con diversos niveles de complejidad y con consultas realistas basadas en un dominio útil.</a:t>
            </a:r>
            <a:endParaRPr lang="es-ES" sz="2000" i="1" dirty="0"/>
          </a:p>
          <a:p>
            <a:pPr algn="just"/>
            <a:r>
              <a:rPr lang="es-ES" sz="2000" dirty="0"/>
              <a:t>El sistema implementado logra una efectividad mayor al más recientemente implementado utilizando aprendizaje Zero-</a:t>
            </a:r>
            <a:r>
              <a:rPr lang="es-ES" sz="2000" dirty="0" err="1"/>
              <a:t>Shot</a:t>
            </a:r>
            <a:r>
              <a:rPr lang="es-ES" sz="2000" dirty="0"/>
              <a:t> para el </a:t>
            </a:r>
            <a:r>
              <a:rPr lang="es-ES" sz="2000" dirty="0" err="1"/>
              <a:t>benchmark</a:t>
            </a:r>
            <a:r>
              <a:rPr lang="es-ES" sz="2000" dirty="0"/>
              <a:t> </a:t>
            </a:r>
            <a:r>
              <a:rPr lang="es-ES" sz="2000" dirty="0" err="1"/>
              <a:t>MetaQA</a:t>
            </a:r>
            <a:r>
              <a:rPr lang="es-ES" sz="2000" dirty="0"/>
              <a:t>. También, se obtuvieron valores de generación de lenguaje </a:t>
            </a:r>
            <a:r>
              <a:rPr lang="es-ES" sz="2000" dirty="0" err="1"/>
              <a:t>Cypher</a:t>
            </a:r>
            <a:r>
              <a:rPr lang="es-ES" sz="2000" dirty="0"/>
              <a:t> </a:t>
            </a:r>
            <a:r>
              <a:rPr lang="es-ES" sz="2000" dirty="0" err="1"/>
              <a:t>compilable</a:t>
            </a:r>
            <a:r>
              <a:rPr lang="es-ES" sz="2000" dirty="0"/>
              <a:t> por encima del 92%.</a:t>
            </a:r>
          </a:p>
          <a:p>
            <a:pPr algn="just"/>
            <a:r>
              <a:rPr lang="es-ES" sz="2000" dirty="0"/>
              <a:t>Se obtiene una importante base para la exploración de los límites del enfoque Zero-</a:t>
            </a:r>
            <a:r>
              <a:rPr lang="es-ES" sz="2000" dirty="0" err="1"/>
              <a:t>Shot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421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EB91E-2C3B-7922-5D23-89ED9717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416363"/>
            <a:ext cx="3304731" cy="717755"/>
          </a:xfrm>
        </p:spPr>
        <p:txBody>
          <a:bodyPr/>
          <a:lstStyle/>
          <a:p>
            <a:r>
              <a:rPr lang="es-ES" dirty="0"/>
              <a:t>Introducción: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41C4799-96E2-BB1B-B343-59A584BD5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40" y="953828"/>
            <a:ext cx="4065325" cy="4950343"/>
          </a:xfrm>
        </p:spPr>
      </p:pic>
    </p:spTree>
    <p:extLst>
      <p:ext uri="{BB962C8B-B14F-4D97-AF65-F5344CB8AC3E}">
        <p14:creationId xmlns:p14="http://schemas.microsoft.com/office/powerpoint/2010/main" val="3711637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4D119-EF02-5FBF-CD2E-019FF84D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9097"/>
            <a:ext cx="8596668" cy="825910"/>
          </a:xfrm>
        </p:spPr>
        <p:txBody>
          <a:bodyPr/>
          <a:lstStyle/>
          <a:p>
            <a:pPr algn="ctr"/>
            <a:r>
              <a:rPr lang="es-ES" dirty="0"/>
              <a:t>Recomendaciones: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D5180-9068-B275-C5A7-1A9E6125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7971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Mejorar el sistema propuesto para casos donde el esquema de la base de datos objetivo sea muy extenso.</a:t>
            </a:r>
          </a:p>
          <a:p>
            <a:pPr algn="just"/>
            <a:r>
              <a:rPr lang="es-ES" sz="2000" dirty="0"/>
              <a:t>Desarrollar dentro del sistema de evaluación ejemplos de prueba que contengan consultas anidadas y métodos de agregación.</a:t>
            </a:r>
          </a:p>
          <a:p>
            <a:pPr algn="just"/>
            <a:r>
              <a:rPr lang="es-ES" sz="2000" dirty="0"/>
              <a:t>Establecer una evaluación exhaustiva mediante la elaboración de </a:t>
            </a:r>
            <a:r>
              <a:rPr lang="es-ES" sz="2000" i="1" dirty="0" err="1"/>
              <a:t>benchmarks</a:t>
            </a:r>
            <a:r>
              <a:rPr lang="es-ES" sz="2000" dirty="0"/>
              <a:t> multidominios.</a:t>
            </a:r>
          </a:p>
          <a:p>
            <a:pPr algn="just"/>
            <a:r>
              <a:rPr lang="es-ES" sz="2000" dirty="0"/>
              <a:t>Establecer mejoras en el sistema que permitan generalizar su uso para otros sistemas de bases de datos y  sus respectivos lenguajes de consulta. </a:t>
            </a:r>
          </a:p>
        </p:txBody>
      </p:sp>
    </p:spTree>
    <p:extLst>
      <p:ext uri="{BB962C8B-B14F-4D97-AF65-F5344CB8AC3E}">
        <p14:creationId xmlns:p14="http://schemas.microsoft.com/office/powerpoint/2010/main" val="2226459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1FDCDC0-6D70-ADAF-E807-877E384AD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510449"/>
            <a:ext cx="7766936" cy="1096899"/>
          </a:xfrm>
        </p:spPr>
        <p:txBody>
          <a:bodyPr/>
          <a:lstStyle/>
          <a:p>
            <a:pPr algn="ctr"/>
            <a:r>
              <a:rPr lang="es-ES" dirty="0"/>
              <a:t>Gracias por la atención.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EBA4DAE-7D04-64A4-3305-1FF791AF5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919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1548C-6070-C7B1-CAD2-B024F2574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835" y="2189929"/>
            <a:ext cx="7766936" cy="1646302"/>
          </a:xfrm>
        </p:spPr>
        <p:txBody>
          <a:bodyPr/>
          <a:lstStyle/>
          <a:p>
            <a:r>
              <a:rPr lang="es-ES" dirty="0"/>
              <a:t>Preguntas del oponente.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528933-4B1E-4381-173E-49F1C2430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98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BBC9F-C4FC-833B-53F8-4DDD8BE0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 1: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D8045-8286-FEC2-30E5-C6DAFBCD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El objetivo general del trabajo es diseñar e implementar una estrategia experimental capaz de verificar la capacidad de los </a:t>
            </a:r>
            <a:r>
              <a:rPr lang="es-ES" sz="2000" dirty="0" err="1"/>
              <a:t>LLMs</a:t>
            </a:r>
            <a:r>
              <a:rPr lang="es-ES" sz="2000" dirty="0"/>
              <a:t> para la consulta en lenguaje natural a bases de conocimiento estructuradas con independencia del dominio, para lo cual se empleará un enfoque basado en el aprendizaje Zero-</a:t>
            </a:r>
            <a:r>
              <a:rPr lang="es-ES" sz="2000" dirty="0" err="1"/>
              <a:t>Shot</a:t>
            </a:r>
            <a:r>
              <a:rPr lang="es-ES" sz="2000" dirty="0"/>
              <a:t>. Este objetivo es desarrollado de manera específica para un lenguaje formal particular (</a:t>
            </a:r>
            <a:r>
              <a:rPr lang="es-ES" sz="2000" dirty="0" err="1"/>
              <a:t>Cypher</a:t>
            </a:r>
            <a:r>
              <a:rPr lang="es-ES" sz="2000" dirty="0"/>
              <a:t>), sin embargo no se detalla en profundidad en el trabajo cómo se puede generalizar a otros lenguajes formales. Explique cómo podría realizarse esto, ejemplifique en un lenguaje de consulta diferente a </a:t>
            </a:r>
            <a:r>
              <a:rPr lang="es-ES" sz="2000" dirty="0" err="1"/>
              <a:t>Cypher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1581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9724C-C242-4010-566D-D3FEBCA1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Vía 1: El lenguaje objetivo está contenido en los datos de entrenamiento del LLM.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6D0682-329B-54E7-D7C1-660C8579C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En el caso de lenguajes ampliamente utilizados para consultas como SQL, SPARQL, entre otros, estos forman parte del corpus de datos de entrenamiento sobre el cual </a:t>
            </a:r>
            <a:r>
              <a:rPr lang="es-ES" sz="2000" dirty="0" err="1"/>
              <a:t>LLMs</a:t>
            </a:r>
            <a:r>
              <a:rPr lang="es-ES" sz="2000" dirty="0"/>
              <a:t> como GPT-4 fueron desarrollados. </a:t>
            </a:r>
          </a:p>
          <a:p>
            <a:pPr algn="just"/>
            <a:r>
              <a:rPr lang="es-ES" sz="2000" dirty="0"/>
              <a:t>Para el caso el sistema propuesto, bastaría con cambiar el texto de entrada al LLM por un esquema de la base de datos a consultar y una especificación del nombre del lenguaje de consulta objetivo, luego, todo el sistema sería reutilizable.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4F7CE6-E7BF-F2CC-D007-3262539BB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62" y="4256400"/>
            <a:ext cx="6954057" cy="25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61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8FB1A-5D29-4179-7B1C-0BBBEC5A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s-ES" dirty="0"/>
              <a:t>Vía 2: El lenguaje objetivo posee similitud de estructura con lenguajes de consulta como </a:t>
            </a:r>
            <a:r>
              <a:rPr lang="es-ES" dirty="0" err="1"/>
              <a:t>Cypher</a:t>
            </a:r>
            <a:r>
              <a:rPr lang="es-ES" dirty="0"/>
              <a:t> y SQL.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88D88-E202-6500-21AE-7E6DCEB60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3" y="1887794"/>
            <a:ext cx="8918950" cy="3799607"/>
          </a:xfrm>
        </p:spPr>
        <p:txBody>
          <a:bodyPr/>
          <a:lstStyle/>
          <a:p>
            <a:pPr algn="just"/>
            <a:r>
              <a:rPr lang="es-ES" sz="2000" dirty="0"/>
              <a:t>Se elabora un de </a:t>
            </a:r>
            <a:r>
              <a:rPr lang="es-ES" sz="2000" i="1" dirty="0" err="1"/>
              <a:t>prompt</a:t>
            </a:r>
            <a:r>
              <a:rPr lang="es-ES" sz="2000" i="1" dirty="0"/>
              <a:t> </a:t>
            </a:r>
            <a:r>
              <a:rPr lang="es-ES" sz="2000" dirty="0"/>
              <a:t>de entrada al LLM representando ejemplos de cómo funciona la estructura del lenguaje con relación a una consulta en lenguaje natural dada.</a:t>
            </a:r>
          </a:p>
          <a:p>
            <a:pPr algn="just"/>
            <a:r>
              <a:rPr lang="es-ES" sz="2000" dirty="0"/>
              <a:t>Esto sucedería en tiempo de inferencia, por lo que no haría falta entrenarlo.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CEFD19-FA7F-8D5B-4EB1-B7940CDBE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9" b="6110"/>
          <a:stretch/>
        </p:blipFill>
        <p:spPr>
          <a:xfrm>
            <a:off x="843691" y="3593690"/>
            <a:ext cx="8263954" cy="29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68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416DB-8A9F-C1FA-6B07-A7315150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Vía 3: Fine-</a:t>
            </a:r>
            <a:r>
              <a:rPr lang="es-ES" dirty="0" err="1"/>
              <a:t>Tunning</a:t>
            </a:r>
            <a:r>
              <a:rPr lang="es-ES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0C535F-28A4-5723-3736-3D3FE5259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3588"/>
            <a:ext cx="8596668" cy="4110962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Recopilación de un conjunto de datos de pares de lenguaje natural y el lenguaje de consulta formal deseado. </a:t>
            </a:r>
          </a:p>
          <a:p>
            <a:pPr algn="just"/>
            <a:r>
              <a:rPr lang="es-ES" sz="2000" dirty="0"/>
              <a:t>Este conjunto de datos debe ser lo suficientemente grande y diverso como para representar una amplia gama de consultas posibles.</a:t>
            </a:r>
          </a:p>
          <a:p>
            <a:pPr algn="just"/>
            <a:r>
              <a:rPr lang="es-ES" sz="2000" dirty="0"/>
              <a:t>El modelo ya tiene un conocimiento general del lenguaje y la programación; el fine-</a:t>
            </a:r>
            <a:r>
              <a:rPr lang="es-ES" sz="2000" dirty="0" err="1"/>
              <a:t>tuning</a:t>
            </a:r>
            <a:r>
              <a:rPr lang="es-ES" sz="2000" dirty="0"/>
              <a:t> ajustará este conocimiento para especializarse en el lenguaje de consulta objetivo.</a:t>
            </a:r>
          </a:p>
          <a:p>
            <a:pPr algn="just"/>
            <a:r>
              <a:rPr lang="es-ES" sz="2000" dirty="0"/>
              <a:t>Es un proceso costoso desde el punto de vista computacional ya que generalmente requiere de una infraestructura de GPU o TPU adecuada y una ejecución durante un largo intervalo de tiempo.</a:t>
            </a:r>
          </a:p>
        </p:txBody>
      </p:sp>
    </p:spTree>
    <p:extLst>
      <p:ext uri="{BB962C8B-B14F-4D97-AF65-F5344CB8AC3E}">
        <p14:creationId xmlns:p14="http://schemas.microsoft.com/office/powerpoint/2010/main" val="2049784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59897-0421-E3AB-5749-9AB0DBD5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09" y="609599"/>
            <a:ext cx="8250356" cy="2015613"/>
          </a:xfrm>
        </p:spPr>
        <p:txBody>
          <a:bodyPr>
            <a:normAutofit fontScale="90000"/>
          </a:bodyPr>
          <a:lstStyle/>
          <a:p>
            <a:r>
              <a:rPr lang="es-ES" dirty="0"/>
              <a:t>Vía 4: Generación de una representación intermedia que pueda ser </a:t>
            </a:r>
            <a:r>
              <a:rPr lang="es-ES" dirty="0" err="1"/>
              <a:t>parseada</a:t>
            </a:r>
            <a:r>
              <a:rPr lang="es-ES" dirty="0"/>
              <a:t> directamente al lenguaje objetivo y que el LLM sepa generar.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6EA0B4-2DF6-41A8-D0B6-9760A8D8A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209" y="3008671"/>
            <a:ext cx="8516918" cy="2718059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Debe ser  es posible hacer una traducción de un lenguaje de consulta como SQL, </a:t>
            </a:r>
            <a:r>
              <a:rPr lang="es-ES" sz="2000" dirty="0" err="1"/>
              <a:t>Cypher</a:t>
            </a:r>
            <a:r>
              <a:rPr lang="es-ES" sz="2000" dirty="0"/>
              <a:t> o SPARQL al lenguaje de consulta destino.</a:t>
            </a:r>
          </a:p>
          <a:p>
            <a:pPr algn="just"/>
            <a:r>
              <a:rPr lang="es-ES" sz="2000" dirty="0"/>
              <a:t>Se genera la consulta inicial al lenguaje intermedio conocido utilizando el sistema propuesto.</a:t>
            </a:r>
          </a:p>
          <a:p>
            <a:pPr algn="just"/>
            <a:r>
              <a:rPr lang="es-ES" sz="2000" dirty="0"/>
              <a:t>Posteriormente aplicar un proceso formal de traducción a partir de un compilador que permita generar el lenguaje objetivo final.</a:t>
            </a:r>
          </a:p>
        </p:txBody>
      </p:sp>
    </p:spTree>
    <p:extLst>
      <p:ext uri="{BB962C8B-B14F-4D97-AF65-F5344CB8AC3E}">
        <p14:creationId xmlns:p14="http://schemas.microsoft.com/office/powerpoint/2010/main" val="2149170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AABF8-2AEC-3F0F-2189-426CF417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Vía 5: Diseñar un AST del lenguaje en un lenguaje como Python que exprese al lenguaje de consulta objetivo.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086A1C9-BF6A-4B38-5B1E-B399B71B6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8" y="2113935"/>
            <a:ext cx="3641745" cy="340978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136FCD-1BF2-E51B-E0AA-C5284B87A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33" y="2113935"/>
            <a:ext cx="5076653" cy="341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22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C3C0E-9A3D-4C48-E675-B8C90434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Vía 5: Diseñar un AST del lenguaje objetivo en un lenguaje como Python.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274CEE-3135-583B-7F4E-353CDCA2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01764"/>
            <a:ext cx="8596668" cy="2737983"/>
          </a:xfrm>
        </p:spPr>
        <p:txBody>
          <a:bodyPr/>
          <a:lstStyle/>
          <a:p>
            <a:r>
              <a:rPr lang="es-ES" dirty="0"/>
              <a:t>Se puede considerar dar al LLM como contexto de entrada la estructura de las clases que puedan ser utilizadas en un AST del lenguaje objetivo.</a:t>
            </a:r>
          </a:p>
          <a:p>
            <a:r>
              <a:rPr lang="es-ES" dirty="0"/>
              <a:t>Se aplicaría un K-</a:t>
            </a:r>
            <a:r>
              <a:rPr lang="es-ES" dirty="0" err="1"/>
              <a:t>Shot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donde se le darían ejemplos de traducciones de una consulta en lenguaje natural a una instancia de un AST expresado en Python correspondiente al código equivalente en el lenguaje objetivo.</a:t>
            </a:r>
          </a:p>
          <a:p>
            <a:r>
              <a:rPr lang="es-ES" dirty="0"/>
              <a:t>Se puede evaluar directamente el AST correspondiente para la ejecución del código de consulta.</a:t>
            </a:r>
          </a:p>
        </p:txBody>
      </p:sp>
    </p:spTree>
    <p:extLst>
      <p:ext uri="{BB962C8B-B14F-4D97-AF65-F5344CB8AC3E}">
        <p14:creationId xmlns:p14="http://schemas.microsoft.com/office/powerpoint/2010/main" val="190740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ECFCA-FE22-193B-19BB-C6CDEDA9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66" y="728016"/>
            <a:ext cx="9695698" cy="836890"/>
          </a:xfrm>
        </p:spPr>
        <p:txBody>
          <a:bodyPr/>
          <a:lstStyle/>
          <a:p>
            <a:r>
              <a:rPr lang="es-ES" dirty="0"/>
              <a:t>Tipos de sistemas de datos estructurados: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8F2D1D-C19A-F6F2-4730-E6DFC8927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03" y="1757860"/>
            <a:ext cx="4185623" cy="576262"/>
          </a:xfrm>
        </p:spPr>
        <p:txBody>
          <a:bodyPr/>
          <a:lstStyle/>
          <a:p>
            <a:r>
              <a:rPr lang="es-ES" sz="2200" dirty="0"/>
              <a:t>Bases de Datos Relacionales: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BBDDCCC-76ED-BDEE-4F11-4BE7005AB0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66" y="2587647"/>
            <a:ext cx="4548428" cy="2893658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3321B8-58B6-A530-0F48-423EAF2C3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7770" y="1757860"/>
            <a:ext cx="4842199" cy="576262"/>
          </a:xfrm>
        </p:spPr>
        <p:txBody>
          <a:bodyPr/>
          <a:lstStyle/>
          <a:p>
            <a:r>
              <a:rPr lang="es-ES" sz="2200" dirty="0"/>
              <a:t>Bases de Datos Orientados a Grafos:</a:t>
            </a:r>
          </a:p>
        </p:txBody>
      </p:sp>
      <p:pic>
        <p:nvPicPr>
          <p:cNvPr id="9" name="Marcador de contenido 6">
            <a:extLst>
              <a:ext uri="{FF2B5EF4-FFF2-40B4-BE49-F238E27FC236}">
                <a16:creationId xmlns:a16="http://schemas.microsoft.com/office/drawing/2014/main" id="{412ECB6F-FECB-A535-A1B1-329459970E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77" y="2334122"/>
            <a:ext cx="4186328" cy="2958972"/>
          </a:xfrm>
        </p:spPr>
      </p:pic>
    </p:spTree>
    <p:extLst>
      <p:ext uri="{BB962C8B-B14F-4D97-AF65-F5344CB8AC3E}">
        <p14:creationId xmlns:p14="http://schemas.microsoft.com/office/powerpoint/2010/main" val="2398740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4DBD6-9AA1-436C-E6A9-DB5EADDE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 2: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71992D-2A48-813C-D133-DBAC70A41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6796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En el análisis comparativo de los resultados una de las estrategias con mejores resultados fue la nombrada </a:t>
            </a:r>
            <a:r>
              <a:rPr lang="es-ES" sz="2000" dirty="0" err="1"/>
              <a:t>one-shot</a:t>
            </a:r>
            <a:r>
              <a:rPr lang="es-ES" sz="2000" dirty="0"/>
              <a:t> </a:t>
            </a:r>
            <a:r>
              <a:rPr lang="es-ES" sz="2000" dirty="0" err="1"/>
              <a:t>cypher</a:t>
            </a:r>
            <a:r>
              <a:rPr lang="es-ES" sz="2000" dirty="0"/>
              <a:t> </a:t>
            </a:r>
            <a:r>
              <a:rPr lang="es-ES" sz="2000" dirty="0" err="1"/>
              <a:t>generation</a:t>
            </a:r>
            <a:r>
              <a:rPr lang="es-ES" sz="2000" dirty="0"/>
              <a:t> de lo que se infiere que la utilización de un ejemplo puede guiar mejor a la LLM a generar mejores consultas en lenguaje formal. A partir de esto un idea podría ser, con el objetivo de seguir con un enfoque Zero-</a:t>
            </a:r>
            <a:r>
              <a:rPr lang="es-ES" sz="2000" dirty="0" err="1"/>
              <a:t>Shot</a:t>
            </a:r>
            <a:r>
              <a:rPr lang="es-ES" sz="2000" dirty="0"/>
              <a:t>, utilizar un mecanismo que involucre a la propia LLM en generar a partir de la consulta en lenguaje natural un ejemplo, con este reconstruir la consulta en lenguaje natural y a partir de esta entonces obtener su par en lenguaje formal. Explique cómo usted abordaría el desarrollo de una variante así y comente sus valoraciones respecto a la validez  o no de esta estrategia. De ser posible ejemplifique su respuesta.</a:t>
            </a:r>
          </a:p>
        </p:txBody>
      </p:sp>
    </p:spTree>
    <p:extLst>
      <p:ext uri="{BB962C8B-B14F-4D97-AF65-F5344CB8AC3E}">
        <p14:creationId xmlns:p14="http://schemas.microsoft.com/office/powerpoint/2010/main" val="295558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538FD-B03D-7BBB-1B90-16C7CC7B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2452"/>
            <a:ext cx="8596668" cy="860322"/>
          </a:xfrm>
        </p:spPr>
        <p:txBody>
          <a:bodyPr/>
          <a:lstStyle/>
          <a:p>
            <a:r>
              <a:rPr lang="es-ES" dirty="0"/>
              <a:t>Vía 1: </a:t>
            </a:r>
            <a:r>
              <a:rPr lang="es-ES" dirty="0" err="1"/>
              <a:t>Chain-of-Thought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0F5C3A-2231-1BC9-201E-02AA695F4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02774"/>
            <a:ext cx="8741969" cy="5112774"/>
          </a:xfrm>
        </p:spPr>
        <p:txBody>
          <a:bodyPr>
            <a:noAutofit/>
          </a:bodyPr>
          <a:lstStyle/>
          <a:p>
            <a:pPr algn="just"/>
            <a:r>
              <a:rPr lang="es-ES" sz="2000" dirty="0"/>
              <a:t>En vez de utilizar el modelo para responder directamente la consulta de </a:t>
            </a:r>
            <a:r>
              <a:rPr lang="es-ES" sz="2000" dirty="0" err="1"/>
              <a:t>Cypher</a:t>
            </a:r>
            <a:r>
              <a:rPr lang="es-ES" sz="2000" dirty="0"/>
              <a:t> en cuestión, dividir el proceso de traducción en pasos consecutivos que conduzcan a la traducción correcta con mayor efectividad.</a:t>
            </a:r>
          </a:p>
          <a:p>
            <a:pPr algn="just"/>
            <a:r>
              <a:rPr lang="es-ES" sz="2000" dirty="0"/>
              <a:t>Del esquema de la base de datos, extraer las entidades, relaciones y atributos que se referencian en la consulta en lenguaje natural humano.</a:t>
            </a:r>
          </a:p>
          <a:p>
            <a:pPr algn="just"/>
            <a:r>
              <a:rPr lang="es-ES" sz="2000" dirty="0"/>
              <a:t>Detectar los filtros mencionados en la consulta y hacerlos relacionar con los atributos correspondientes a la entidad en cuestión.</a:t>
            </a:r>
          </a:p>
          <a:p>
            <a:pPr algn="just"/>
            <a:r>
              <a:rPr lang="es-ES" sz="2000" dirty="0"/>
              <a:t>Detectar la presencia o no de funciones de agregación a partir de la consulta inicial.</a:t>
            </a:r>
          </a:p>
          <a:p>
            <a:pPr algn="just"/>
            <a:r>
              <a:rPr lang="es-ES" sz="2000" dirty="0"/>
              <a:t>Unir todos los resultados anteriores para diseñar un </a:t>
            </a:r>
            <a:r>
              <a:rPr lang="es-ES" sz="2000" dirty="0" err="1"/>
              <a:t>prompt</a:t>
            </a:r>
            <a:r>
              <a:rPr lang="es-ES" sz="2000" dirty="0"/>
              <a:t> final que pueda ser dado como contexto al LLM y traducir la consulta en lenguaje natural data</a:t>
            </a:r>
          </a:p>
        </p:txBody>
      </p:sp>
    </p:spTree>
    <p:extLst>
      <p:ext uri="{BB962C8B-B14F-4D97-AF65-F5344CB8AC3E}">
        <p14:creationId xmlns:p14="http://schemas.microsoft.com/office/powerpoint/2010/main" val="2603268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360CB-22EE-BD69-5DD9-23814D7C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Vía 2: Descomponer la consulta inicial en consultas más sencillas y finalmente añadirlas al contexto del LLM en el </a:t>
            </a:r>
            <a:r>
              <a:rPr lang="es-ES" dirty="0" err="1"/>
              <a:t>prompt</a:t>
            </a:r>
            <a:r>
              <a:rPr lang="es-ES" dirty="0"/>
              <a:t> final.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E14395-0D8C-356A-8FBE-48B34F41B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/>
          <a:lstStyle/>
          <a:p>
            <a:r>
              <a:rPr lang="es-ES" dirty="0"/>
              <a:t>Dada una consulta, descomponer a esta en ejemplos de consultas más sencillas.</a:t>
            </a:r>
          </a:p>
          <a:p>
            <a:r>
              <a:rPr lang="es-ES" dirty="0"/>
              <a:t>Dichos ejemplos pudiesen ser consultas en lenguaje natural que siendo respondidas particularmente, cuyos resultados particulares al ser combinados o interceptados, puedan ayudar a construir la consulta de </a:t>
            </a:r>
            <a:r>
              <a:rPr lang="es-ES" dirty="0" err="1"/>
              <a:t>Cypher</a:t>
            </a:r>
            <a:r>
              <a:rPr lang="es-ES" dirty="0"/>
              <a:t> correspondiente.</a:t>
            </a:r>
          </a:p>
          <a:p>
            <a:r>
              <a:rPr lang="es-ES" dirty="0"/>
              <a:t>Los ejemplos pudiesen ser directamente la generación de código </a:t>
            </a:r>
            <a:r>
              <a:rPr lang="es-ES" dirty="0" err="1"/>
              <a:t>Cypher</a:t>
            </a:r>
            <a:r>
              <a:rPr lang="es-ES" dirty="0"/>
              <a:t> referente a dichas consultas más fáciles y al añadirlas al contexto del </a:t>
            </a:r>
            <a:r>
              <a:rPr lang="es-ES" dirty="0" err="1"/>
              <a:t>prompt</a:t>
            </a:r>
            <a:r>
              <a:rPr lang="es-ES" dirty="0"/>
              <a:t> de entrada del LLM, especificar que combinando sus resultados se responde a la consulta inicial. </a:t>
            </a:r>
          </a:p>
        </p:txBody>
      </p:sp>
    </p:spTree>
    <p:extLst>
      <p:ext uri="{BB962C8B-B14F-4D97-AF65-F5344CB8AC3E}">
        <p14:creationId xmlns:p14="http://schemas.microsoft.com/office/powerpoint/2010/main" val="67051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EEC4C-A47B-20F4-BDCC-2F276FC8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 Neo4J: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AE47E59-64D9-47C3-0E97-3DC1A6336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68" y="1270000"/>
            <a:ext cx="7906830" cy="4967110"/>
          </a:xfrm>
        </p:spPr>
      </p:pic>
    </p:spTree>
    <p:extLst>
      <p:ext uri="{BB962C8B-B14F-4D97-AF65-F5344CB8AC3E}">
        <p14:creationId xmlns:p14="http://schemas.microsoft.com/office/powerpoint/2010/main" val="148543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4D031-1052-1058-72FC-1FFD2604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 de consulta </a:t>
            </a:r>
            <a:r>
              <a:rPr lang="es-ES" dirty="0" err="1"/>
              <a:t>Cypher</a:t>
            </a:r>
            <a:r>
              <a:rPr lang="es-ES" dirty="0"/>
              <a:t>: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6B262FAE-FD60-184F-BB52-D2E25F892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4" y="4611176"/>
            <a:ext cx="8592656" cy="1005854"/>
          </a:xfr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5156912-2CB6-FD36-A7F0-65E419A5F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79" y="1504755"/>
            <a:ext cx="7010062" cy="281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1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F16D6-13A4-4B8A-CF7B-7475C4A4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 de Lenguaje Natural a Bases de Datos (NLIDB):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72047A-08F1-AF39-DF73-24B97E230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0757"/>
            <a:ext cx="8596668" cy="3880773"/>
          </a:xfrm>
        </p:spPr>
        <p:txBody>
          <a:bodyPr/>
          <a:lstStyle/>
          <a:p>
            <a:r>
              <a:rPr lang="es-ES" sz="2000" dirty="0"/>
              <a:t>Enfoques basados en reglas.</a:t>
            </a:r>
          </a:p>
          <a:p>
            <a:r>
              <a:rPr lang="es-ES" sz="2000" dirty="0"/>
              <a:t>Redes Neuronales de Convolución (CNN).</a:t>
            </a:r>
          </a:p>
          <a:p>
            <a:r>
              <a:rPr lang="es-ES" sz="2000" dirty="0"/>
              <a:t>Redes Neuronales Recurrentes (RNN).</a:t>
            </a:r>
          </a:p>
          <a:p>
            <a:r>
              <a:rPr lang="es-ES" sz="2000" dirty="0"/>
              <a:t>Enfoques </a:t>
            </a:r>
            <a:r>
              <a:rPr lang="es-ES" sz="2000" dirty="0" err="1"/>
              <a:t>neurosimbólicos</a:t>
            </a:r>
            <a:r>
              <a:rPr lang="es-ES" sz="2000" dirty="0"/>
              <a:t> basados en representación intermedia de la consulta dada en lenguaje natural con modelos </a:t>
            </a:r>
            <a:r>
              <a:rPr lang="es-ES" sz="2000" i="1" dirty="0"/>
              <a:t>Transformers</a:t>
            </a:r>
            <a:r>
              <a:rPr lang="es-ES" sz="2000" dirty="0"/>
              <a:t>.</a:t>
            </a:r>
          </a:p>
          <a:p>
            <a:r>
              <a:rPr lang="es-ES" sz="2000" dirty="0"/>
              <a:t>Enfoques basados en técnicas de </a:t>
            </a:r>
            <a:r>
              <a:rPr lang="es-ES" sz="2000" dirty="0" err="1"/>
              <a:t>prompt</a:t>
            </a:r>
            <a:r>
              <a:rPr lang="es-ES" sz="2000" dirty="0"/>
              <a:t> </a:t>
            </a:r>
            <a:r>
              <a:rPr lang="es-ES" sz="2000" dirty="0" err="1"/>
              <a:t>engineering</a:t>
            </a:r>
            <a:r>
              <a:rPr lang="es-ES" sz="2000" dirty="0"/>
              <a:t> mediante Grandes Modelos de Lenguaje (</a:t>
            </a:r>
            <a:r>
              <a:rPr lang="es-ES" sz="2000" dirty="0" err="1"/>
              <a:t>LLMs</a:t>
            </a:r>
            <a:r>
              <a:rPr lang="es-ES" sz="2000" dirty="0"/>
              <a:t>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150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5E226-0648-71FC-1F7A-8102414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Grandes Modelos de Lenguaje: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8D6535-A883-1050-D33C-8997CDC3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2434"/>
            <a:ext cx="8596668" cy="3880773"/>
          </a:xfrm>
        </p:spPr>
        <p:txBody>
          <a:bodyPr/>
          <a:lstStyle/>
          <a:p>
            <a:r>
              <a:rPr lang="es-ES" sz="2000" dirty="0"/>
              <a:t>Generación de texto.</a:t>
            </a:r>
          </a:p>
          <a:p>
            <a:r>
              <a:rPr lang="es-ES" sz="2000" dirty="0"/>
              <a:t>Generación de resúmenes.</a:t>
            </a:r>
          </a:p>
          <a:p>
            <a:r>
              <a:rPr lang="es-ES" sz="2000" dirty="0"/>
              <a:t>Traducción lingüística.</a:t>
            </a:r>
          </a:p>
          <a:p>
            <a:r>
              <a:rPr lang="es-ES" sz="2000" dirty="0"/>
              <a:t>Generación de código.</a:t>
            </a:r>
          </a:p>
          <a:p>
            <a:r>
              <a:rPr lang="es-ES" sz="2000" dirty="0"/>
              <a:t>Reconocimiento de entidades y relaciones.</a:t>
            </a:r>
          </a:p>
          <a:p>
            <a:r>
              <a:rPr lang="es-ES" sz="2000" dirty="0"/>
              <a:t>Clasificación de sentimientos.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AC14D75-9159-865A-B50B-B35B3AF5B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250" y="1270000"/>
            <a:ext cx="2656114" cy="49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1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000AF-D044-8CC3-21FD-94BABCB8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0271"/>
            <a:ext cx="8596668" cy="884903"/>
          </a:xfrm>
        </p:spPr>
        <p:txBody>
          <a:bodyPr/>
          <a:lstStyle/>
          <a:p>
            <a:r>
              <a:rPr lang="es-ES" dirty="0"/>
              <a:t>Situaciones problemáticas: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59D2B9-EBC8-F372-0870-A48CF1FE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425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es-ES" sz="2000" b="1" dirty="0"/>
              <a:t>Extracción de información de una base de conocimientos</a:t>
            </a:r>
            <a:r>
              <a:rPr lang="es-ES" sz="2000" dirty="0"/>
              <a:t>: Los Grandes Modelos de Lenguaje no son capaces de extraer conocimiento estructurado por si </a:t>
            </a:r>
            <a:r>
              <a:rPr lang="es-ES" sz="2000" dirty="0" err="1"/>
              <a:t>sólos</a:t>
            </a:r>
            <a:r>
              <a:rPr lang="es-ES" sz="2000" dirty="0"/>
              <a:t> sin contexto suficiente.</a:t>
            </a:r>
          </a:p>
          <a:p>
            <a:pPr algn="just"/>
            <a:r>
              <a:rPr lang="es-ES" sz="2000" b="1" dirty="0"/>
              <a:t>Interacción con una base de conocimiento a partir de un lenguaje de consulta formal específico</a:t>
            </a:r>
            <a:r>
              <a:rPr lang="es-ES" sz="2000" dirty="0"/>
              <a:t>: Para generar la consulta formal, es necesario que el modelo haya sido entrenado con ejemplos de calidad previamente elaborados. Estas fases representan un importante gasto computacional.</a:t>
            </a:r>
          </a:p>
          <a:p>
            <a:pPr algn="just"/>
            <a:r>
              <a:rPr lang="es-ES" sz="2000" b="1" dirty="0"/>
              <a:t>Problemas inherentes a los Grandes Modelos de Lenguaje</a:t>
            </a:r>
            <a:r>
              <a:rPr lang="es-ES" sz="2000" dirty="0"/>
              <a:t>: Los Grandes Modelos de Lenguaje tienen problemas con el fenómeno de las alucinaciones y sesgos implícitos en las respuestas dadas ante ciertas situaciones.</a:t>
            </a:r>
          </a:p>
        </p:txBody>
      </p:sp>
    </p:spTree>
    <p:extLst>
      <p:ext uri="{BB962C8B-B14F-4D97-AF65-F5344CB8AC3E}">
        <p14:creationId xmlns:p14="http://schemas.microsoft.com/office/powerpoint/2010/main" val="271786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6F926-F6E2-1A9B-B044-8D0B397F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9432"/>
            <a:ext cx="8596668" cy="993058"/>
          </a:xfrm>
        </p:spPr>
        <p:txBody>
          <a:bodyPr/>
          <a:lstStyle/>
          <a:p>
            <a:r>
              <a:rPr lang="es-ES" dirty="0"/>
              <a:t>Objetivos específicos del trabajo: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B87B5-D56B-AE5D-E713-55A748406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7298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Implementar un sistema basado en un Gran Modelo de Lenguaje capaz de convertir una consulta en lenguaje natural humano a un lenguaje formal que permita obtener datos a partir de una base de conocimiento con independencia del dominio.</a:t>
            </a:r>
          </a:p>
          <a:p>
            <a:pPr algn="just"/>
            <a:r>
              <a:rPr lang="es-ES" sz="2000" dirty="0"/>
              <a:t>Explorar las capacidades de enfoques Zero-</a:t>
            </a:r>
            <a:r>
              <a:rPr lang="es-ES" sz="2000" dirty="0" err="1"/>
              <a:t>Shot</a:t>
            </a:r>
            <a:r>
              <a:rPr lang="es-ES" sz="2000" dirty="0"/>
              <a:t> para la traducción de lenguaje natural a un lenguaje de consulta formal, con el fin de utilizar un modelo capaz de realizar dicha tarea sin necesidad de ser entrenado directamente.</a:t>
            </a:r>
          </a:p>
          <a:p>
            <a:pPr algn="just"/>
            <a:r>
              <a:rPr lang="es-ES" sz="2000" dirty="0"/>
              <a:t>Desarrollar un sistema de evaluación de resultados permitiendo que el conjunto de datos de prueba sea lo más realista posible y con diversos niveles de complejidad.</a:t>
            </a:r>
          </a:p>
        </p:txBody>
      </p:sp>
    </p:spTree>
    <p:extLst>
      <p:ext uri="{BB962C8B-B14F-4D97-AF65-F5344CB8AC3E}">
        <p14:creationId xmlns:p14="http://schemas.microsoft.com/office/powerpoint/2010/main" val="20684850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1903</TotalTime>
  <Words>1721</Words>
  <Application>Microsoft Office PowerPoint</Application>
  <PresentationFormat>Panorámica</PresentationFormat>
  <Paragraphs>134</Paragraphs>
  <Slides>32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Trebuchet MS</vt:lpstr>
      <vt:lpstr>Wingdings 3</vt:lpstr>
      <vt:lpstr>Faceta</vt:lpstr>
      <vt:lpstr>Enfoques Zero-Shot para la Extracción de Conocimiento a partir de Lenguaje Natural</vt:lpstr>
      <vt:lpstr>Introducción:</vt:lpstr>
      <vt:lpstr>Tipos de sistemas de datos estructurados:</vt:lpstr>
      <vt:lpstr>Bases de Datos Neo4J:</vt:lpstr>
      <vt:lpstr>Lenguaje de consulta Cypher:</vt:lpstr>
      <vt:lpstr>Interfaces de Lenguaje Natural a Bases de Datos (NLIDB):</vt:lpstr>
      <vt:lpstr>Grandes Modelos de Lenguaje:</vt:lpstr>
      <vt:lpstr>Situaciones problemáticas:</vt:lpstr>
      <vt:lpstr>Objetivos específicos del trabajo:</vt:lpstr>
      <vt:lpstr>Selección del Modelo GPT-4:</vt:lpstr>
      <vt:lpstr>Aprendizaje Zero-Shot:</vt:lpstr>
      <vt:lpstr>Traducción de lenguaje natural a Cypher:</vt:lpstr>
      <vt:lpstr>Propuesta de Solución:</vt:lpstr>
      <vt:lpstr>Evaluación del sistema sobre el benchmark MetaQA:</vt:lpstr>
      <vt:lpstr>Caso de uso:</vt:lpstr>
      <vt:lpstr>Resultados Experimentales:</vt:lpstr>
      <vt:lpstr>Evaluación de la extracción de conocimiento:</vt:lpstr>
      <vt:lpstr>Resultados del sistema propuesto respecto a otros probados sobre MetaQA:</vt:lpstr>
      <vt:lpstr>Conclusiones:</vt:lpstr>
      <vt:lpstr>Recomendaciones:</vt:lpstr>
      <vt:lpstr>Gracias por la atención.</vt:lpstr>
      <vt:lpstr>Preguntas del oponente.</vt:lpstr>
      <vt:lpstr>Pregunta 1:</vt:lpstr>
      <vt:lpstr>Vía 1: El lenguaje objetivo está contenido en los datos de entrenamiento del LLM.</vt:lpstr>
      <vt:lpstr>Vía 2: El lenguaje objetivo posee similitud de estructura con lenguajes de consulta como Cypher y SQL.</vt:lpstr>
      <vt:lpstr>Vía 3: Fine-Tunning.</vt:lpstr>
      <vt:lpstr>Vía 4: Generación de una representación intermedia que pueda ser parseada directamente al lenguaje objetivo y que el LLM sepa generar. </vt:lpstr>
      <vt:lpstr>Vía 5: Diseñar un AST del lenguaje en un lenguaje como Python que exprese al lenguaje de consulta objetivo.</vt:lpstr>
      <vt:lpstr>Vía 5: Diseñar un AST del lenguaje objetivo en un lenguaje como Python.</vt:lpstr>
      <vt:lpstr>Pregunta 2:</vt:lpstr>
      <vt:lpstr>Vía 1: Chain-of-Thought</vt:lpstr>
      <vt:lpstr>Vía 2: Descomponer la consulta inicial en consultas más sencillas y finalmente añadirlas al contexto del LLM en el prompt final.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Enfoques Zero-Shot para la Extracción de Conocimiento a partir de Lenguaje Natural</dc:title>
  <dc:creator>Roly</dc:creator>
  <cp:lastModifiedBy>Roly</cp:lastModifiedBy>
  <cp:revision>43</cp:revision>
  <dcterms:created xsi:type="dcterms:W3CDTF">2023-05-01T20:58:06Z</dcterms:created>
  <dcterms:modified xsi:type="dcterms:W3CDTF">2024-01-16T08:38:23Z</dcterms:modified>
</cp:coreProperties>
</file>