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1" r:id="rId4"/>
    <p:sldId id="269" r:id="rId5"/>
    <p:sldId id="270" r:id="rId6"/>
    <p:sldId id="271" r:id="rId7"/>
    <p:sldId id="272" r:id="rId8"/>
    <p:sldId id="273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67" r:id="rId17"/>
    <p:sldId id="280" r:id="rId18"/>
    <p:sldId id="281" r:id="rId19"/>
    <p:sldId id="266" r:id="rId20"/>
    <p:sldId id="282" r:id="rId21"/>
    <p:sldId id="283" r:id="rId22"/>
    <p:sldId id="284" r:id="rId23"/>
    <p:sldId id="285" r:id="rId24"/>
    <p:sldId id="286" r:id="rId25"/>
    <p:sldId id="265" r:id="rId26"/>
    <p:sldId id="287" r:id="rId27"/>
    <p:sldId id="288" r:id="rId28"/>
    <p:sldId id="289" r:id="rId29"/>
    <p:sldId id="264" r:id="rId30"/>
    <p:sldId id="263" r:id="rId31"/>
    <p:sldId id="262" r:id="rId32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69C8-576F-4203-8B13-DEDA8E32A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6C1C-2348-424C-98A0-D45A9B8F6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EA6F-8FDA-412E-AFB7-F2088EC94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4ED9-C9CB-44C2-A5F0-E1FEE69E36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32B-8345-45B4-9CE1-F94A5ED13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3F6F-37D9-4B12-B2DE-468A83387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C1D4-EA4D-4BEA-9834-404FF8E88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B727-5F79-4D61-A583-5BCBFED856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74B7-D9D2-4929-B7AB-0013D1DC4B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9D15-331A-4901-A1A8-6D4D099AD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6B4574-C0AB-42D1-AB04-58D99655AE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12/08/09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074611-8792-489C-8F16-2B54BBC47B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52400" y="304801"/>
            <a:ext cx="8610600" cy="2057400"/>
          </a:xfrm>
          <a:prstGeom prst="rect">
            <a:avLst/>
          </a:prstGeom>
          <a:noFill/>
          <a:ln/>
        </p:spPr>
        <p:txBody>
          <a:bodyPr lIns="90000" tIns="46800" rIns="90000" bIns="46800" anchor="t"/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71800" y="6400800"/>
            <a:ext cx="5867400" cy="340735"/>
          </a:xfrm>
          <a:prstGeom prst="rect">
            <a:avLst/>
          </a:prstGeom>
          <a:noFill/>
          <a:ln w="936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1600" dirty="0">
                <a:solidFill>
                  <a:srgbClr val="0066CC"/>
                </a:solidFill>
                <a:latin typeface="Comic Sans MS" pitchFamily="66" charset="0"/>
                <a:ea typeface="SimSun" pitchFamily="2" charset="-122"/>
              </a:rPr>
              <a:t>CEN 5011 – Fall 2006 – Term Project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2819400"/>
            <a:ext cx="4419600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Development  Team</a:t>
            </a:r>
          </a:p>
          <a:p>
            <a:pPr algn="r">
              <a:lnSpc>
                <a:spcPts val="500"/>
              </a:lnSpc>
            </a:pPr>
            <a:endParaRPr lang="en-US" kern="0" dirty="0" smtClean="0">
              <a:solidFill>
                <a:schemeClr val="bg2">
                  <a:lumMod val="40000"/>
                  <a:lumOff val="60000"/>
                </a:schemeClr>
              </a:solidFill>
              <a:latin typeface="Eras Medium ITC" pitchFamily="34" charset="0"/>
            </a:endParaRPr>
          </a:p>
          <a:p>
            <a:pPr algn="r"/>
            <a:r>
              <a:rPr lang="en-US" sz="2000" kern="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Dulcardo</a:t>
            </a:r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 </a:t>
            </a:r>
            <a:r>
              <a:rPr lang="en-US" sz="2000" kern="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Arteaga</a:t>
            </a:r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 </a:t>
            </a:r>
          </a:p>
          <a:p>
            <a:pPr algn="r"/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Erik Kessler</a:t>
            </a:r>
          </a:p>
          <a:p>
            <a:pPr algn="r"/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Javier Mesa</a:t>
            </a:r>
          </a:p>
          <a:p>
            <a:pPr algn="r"/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Larissa Guerrero</a:t>
            </a:r>
          </a:p>
          <a:p>
            <a:pPr algn="r"/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Lenny Markus</a:t>
            </a:r>
          </a:p>
          <a:p>
            <a:pPr algn="r"/>
            <a:r>
              <a:rPr lang="en-US" sz="2000" kern="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Naveen</a:t>
            </a:r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 </a:t>
            </a:r>
            <a:r>
              <a:rPr lang="en-US" sz="2000" kern="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Gowda</a:t>
            </a:r>
            <a:endParaRPr lang="en-US" sz="2000" kern="0" dirty="0" smtClean="0">
              <a:solidFill>
                <a:schemeClr val="bg2">
                  <a:lumMod val="40000"/>
                  <a:lumOff val="60000"/>
                </a:schemeClr>
              </a:solidFill>
              <a:latin typeface="Eras Medium ITC" pitchFamily="34" charset="0"/>
            </a:endParaRPr>
          </a:p>
          <a:p>
            <a:pPr algn="r"/>
            <a:r>
              <a:rPr lang="en-US" sz="20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Rolando </a:t>
            </a:r>
            <a:r>
              <a:rPr lang="en-US" sz="2000" kern="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Eras Medium ITC" pitchFamily="34" charset="0"/>
              </a:rPr>
              <a:t>Vicaria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latin typeface="Eras Medium IT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42097" y="152400"/>
            <a:ext cx="50097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sz="60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&lt;&lt;</a:t>
            </a:r>
            <a:r>
              <a:rPr kumimoji="0" lang="en-US" sz="60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Eras Bold ITC" pitchFamily="34" charset="0"/>
                <a:ea typeface="+mj-ea"/>
                <a:cs typeface="+mj-cs"/>
              </a:rPr>
              <a:t>P.W.A.S.</a:t>
            </a:r>
            <a:r>
              <a:rPr kumimoji="0" lang="en-US" sz="60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&gt;&gt;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430" y="990600"/>
            <a:ext cx="72170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en-US" sz="4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Medium ITC" pitchFamily="34" charset="0"/>
                <a:ea typeface="+mj-ea"/>
                <a:cs typeface="+mj-cs"/>
              </a:rPr>
              <a:t>PRINTSHOP WORKFLOW </a:t>
            </a:r>
          </a:p>
          <a:p>
            <a:pPr algn="ctr"/>
            <a:r>
              <a:rPr kumimoji="0" lang="en-US" sz="4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Medium ITC" pitchFamily="34" charset="0"/>
                <a:ea typeface="+mj-ea"/>
                <a:cs typeface="+mj-cs"/>
              </a:rPr>
              <a:t>AUTOMATION SYSTEM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Non-Functional Requirements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295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User interface should be understandable to non-technical customers.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logo should not have any religious, political, racist, sexual, or discriminatory connotations.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Fonts should be clear and easy to read.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Color scheme should be light background with dark foreground, to maximize contrast.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There will be various help options for customers that explain the order submission and tracking processes.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Usability :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Non-Functional Requirements 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(Cont.)</a:t>
            </a:r>
            <a:endParaRPr lang="en-US" sz="40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should be highly available, with 99% up time.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 Maintenance should not be required more than once a month.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Reliability: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Non-Functional Requirements 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(Cont.)</a:t>
            </a:r>
            <a:endParaRPr lang="en-US" sz="40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174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will respond within thirty seconds for any user action, including work-order submission, order tracking, and any other user interaction with the system.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should be available during business hours 99% of the time, with downtime allowed as specified by Section 3.3.2. of R.A.D.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Performance: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Non-Functional Requirements 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(Cont.)</a:t>
            </a:r>
            <a:endParaRPr lang="en-US" sz="40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will be web-based.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It will support Internet Explorer 7+ and Firefox 3+.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It should be implemented in a programming language that is cross-platform, so no porting will be required to change platforms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Implementation: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Non-Functional Requirements 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(Cont.)</a:t>
            </a:r>
            <a:endParaRPr lang="en-US" sz="40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will not interfere with previously created orders or with the history of previous transactions. 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existing process for ordering will be supported by the system via a customer service employee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 System maintenance should handle all updates required to fix defects, or handle change requests.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 The system will be available only in English.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Supportability: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144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Non-Functional Requirements 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(Cont.)</a:t>
            </a:r>
            <a:endParaRPr lang="en-US" sz="4000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352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shall be extensible to interface with a credit card processing service in the future. This functionality is not within the current scope of the system, as defined in Section 1.2.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 </a:t>
            </a:r>
            <a:r>
              <a:rPr lang="en-US" sz="2400" dirty="0" smtClean="0">
                <a:latin typeface="Eras Medium ITC" pitchFamily="34" charset="0"/>
              </a:rPr>
              <a:t>Packaging</a:t>
            </a:r>
            <a:r>
              <a:rPr lang="en-US" dirty="0" smtClean="0">
                <a:latin typeface="Eras Medium ITC" pitchFamily="34" charset="0"/>
              </a:rPr>
              <a:t>: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Personalized installation/configuration will be offered by the software company. The product should be hosted internally by the print shop.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>
                <a:latin typeface="Eras Medium ITC" pitchFamily="34" charset="0"/>
              </a:rPr>
              <a:t>Legal</a:t>
            </a:r>
            <a:r>
              <a:rPr lang="en-US" dirty="0" smtClean="0">
                <a:latin typeface="Eras Medium ITC" pitchFamily="34" charset="0"/>
              </a:rPr>
              <a:t>: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None.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Eras Medium IT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Interface: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MODELS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4572000" cy="21185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Use 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	</a:t>
            </a: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Case 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	</a:t>
            </a: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Models</a:t>
            </a:r>
          </a:p>
        </p:txBody>
      </p:sp>
      <p:pic>
        <p:nvPicPr>
          <p:cNvPr id="18434" name="Picture 2" descr="C:\Documents and Settings\lquin010\Desktop\UseCaseDiagram_PWA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8643" y="685800"/>
            <a:ext cx="4071257" cy="518160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MODELS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76200"/>
            <a:ext cx="48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Object Model</a:t>
            </a:r>
          </a:p>
        </p:txBody>
      </p:sp>
      <p:pic>
        <p:nvPicPr>
          <p:cNvPr id="13314" name="Picture 2" descr="C:\Documents and Settings\lquin010\Desktop\Class Dia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09600"/>
            <a:ext cx="6744614" cy="534051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MODELS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76200"/>
            <a:ext cx="480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Dynamic Model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838200"/>
            <a:ext cx="4200525" cy="308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838200"/>
            <a:ext cx="3114675" cy="3733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828800"/>
            <a:ext cx="47564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Loose coupling on permanent storage side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endParaRPr lang="en-US" dirty="0" smtClean="0">
              <a:latin typeface="Eras Medium ITC" pitchFamily="34" charset="0"/>
            </a:endParaRP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Three Tiered Architecture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endParaRPr lang="en-US" dirty="0" smtClean="0">
              <a:latin typeface="Eras Medium ITC" pitchFamily="34" charset="0"/>
            </a:endParaRPr>
          </a:p>
          <a:p>
            <a:pPr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Use of design patterns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Eras Medium ITC" pitchFamily="34" charset="0"/>
              </a:rPr>
              <a:t>Repository pattern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Eras Medium ITC" pitchFamily="34" charset="0"/>
              </a:rPr>
              <a:t>Factory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Eras Medium ITC" pitchFamily="34" charset="0"/>
              </a:rPr>
              <a:t>Inversion of Control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297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AGENDA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4572000" cy="41678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Introduction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Proposed System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System Models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System Architecture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Subsystem Services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Packages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Testing</a:t>
            </a:r>
          </a:p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Demo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Subsystem Decomposition</a:t>
            </a:r>
          </a:p>
        </p:txBody>
      </p:sp>
      <p:pic>
        <p:nvPicPr>
          <p:cNvPr id="14338" name="Picture 2" descr="C:\Documents and Settings\lquin010\Desktop\Component Dia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762000"/>
            <a:ext cx="3466895" cy="52355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Hardware / Software Mapping</a:t>
            </a:r>
          </a:p>
        </p:txBody>
      </p:sp>
      <p:pic>
        <p:nvPicPr>
          <p:cNvPr id="15362" name="Picture 2" descr="C:\Documents and Settings\lquin010\Desktop\Deployment Dia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7857" y="835025"/>
            <a:ext cx="3126143" cy="51085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Persistent Data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will maintain its data using a Relational Database, which will be managed with a Database Management System (DBMS).  The DBMS will take care of concurrency and synchronization issues regarding the accessibility of the persistent data.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Storage Strategy: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Persistent Data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Order 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User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Run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latin typeface="Eras Medium ITC" pitchFamily="34" charset="0"/>
              </a:rPr>
              <a:t>OrdersToRuns</a:t>
            </a:r>
            <a:r>
              <a:rPr lang="en-US" dirty="0" smtClean="0">
                <a:latin typeface="Eras Medium ITC" pitchFamily="34" charset="0"/>
              </a:rPr>
              <a:t> Association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Roles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err="1" smtClean="0">
                <a:latin typeface="Eras Medium ITC" pitchFamily="34" charset="0"/>
              </a:rPr>
              <a:t>RolePermissions</a:t>
            </a:r>
            <a:endParaRPr lang="en-US" dirty="0" smtClean="0">
              <a:latin typeface="Eras Medium IT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7640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Persistent Objects</a:t>
            </a:r>
            <a:endParaRPr lang="en-US" sz="2400" b="1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90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Access Control &amp; Security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752600"/>
            <a:ext cx="6677025" cy="3400425"/>
          </a:xfrm>
          <a:prstGeom prst="rect">
            <a:avLst/>
          </a:prstGeom>
          <a:ln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Global Software Control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13360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Eras Medium ITC" pitchFamily="34" charset="0"/>
              </a:rPr>
              <a:t>The internal control flow of PWAS is </a:t>
            </a:r>
            <a:r>
              <a:rPr lang="en-US" b="1" u="sng" dirty="0" smtClean="0">
                <a:latin typeface="Eras Medium ITC" pitchFamily="34" charset="0"/>
              </a:rPr>
              <a:t>event-driven</a:t>
            </a:r>
            <a:r>
              <a:rPr lang="en-US" dirty="0" smtClean="0">
                <a:latin typeface="Eras Medium ITC" pitchFamily="34" charset="0"/>
              </a:rPr>
              <a:t>. This is because the web server objects wait for requests from the web browser. When a request is received, the web server processes it and dispatches it to the appropriate page controller. </a:t>
            </a:r>
          </a:p>
          <a:p>
            <a:endParaRPr lang="en-US" dirty="0" smtClean="0">
              <a:latin typeface="Eras Medium ITC" pitchFamily="34" charset="0"/>
            </a:endParaRPr>
          </a:p>
          <a:p>
            <a:r>
              <a:rPr lang="en-US" dirty="0" smtClean="0">
                <a:latin typeface="Eras Medium ITC" pitchFamily="34" charset="0"/>
              </a:rPr>
              <a:t>Page controllers are used to realize the boundary and control objects of PWAS. A preprocessor then generates views from the different page controllers. These controllers then invoke methods on entity objects and storage objects to allow for the functionality of our system.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Boundary Conditions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209800"/>
            <a:ext cx="69342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Since PWAS is a web-based application, it does not need explicit installation execution. Instead PWAS files need to be copied to the </a:t>
            </a:r>
            <a:r>
              <a:rPr lang="en-US" dirty="0" err="1" smtClean="0">
                <a:latin typeface="Eras Medium ITC" pitchFamily="34" charset="0"/>
              </a:rPr>
              <a:t>WebServer</a:t>
            </a:r>
            <a:r>
              <a:rPr lang="en-US" dirty="0" smtClean="0">
                <a:latin typeface="Eras Medium ITC" pitchFamily="34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1676400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Installation:</a:t>
            </a:r>
            <a:endParaRPr lang="en-US" sz="2400" b="1" dirty="0">
              <a:latin typeface="Eras Medium IT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3962400"/>
            <a:ext cx="69342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Administrator starts up the </a:t>
            </a:r>
            <a:r>
              <a:rPr lang="en-US" dirty="0" err="1" smtClean="0">
                <a:latin typeface="Eras Medium ITC" pitchFamily="34" charset="0"/>
              </a:rPr>
              <a:t>WebServer</a:t>
            </a:r>
            <a:r>
              <a:rPr lang="en-US" dirty="0" smtClean="0">
                <a:latin typeface="Eras Medium ITC" pitchFamily="34" charset="0"/>
              </a:rPr>
              <a:t> service making the PWAS system available to customers/workers. At this point the customers can connect to PWAS system by opening a web browser with PWAS web page address.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2900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Start-up:</a:t>
            </a:r>
            <a:endParaRPr lang="en-US" sz="2400" b="1" dirty="0">
              <a:latin typeface="Eras Medium IT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Boundary Conditions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209800"/>
            <a:ext cx="693420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administrator shuts down the </a:t>
            </a:r>
            <a:r>
              <a:rPr lang="en-US" dirty="0" err="1" smtClean="0">
                <a:latin typeface="Eras Medium ITC" pitchFamily="34" charset="0"/>
              </a:rPr>
              <a:t>WebServer’s</a:t>
            </a:r>
            <a:r>
              <a:rPr lang="en-US" dirty="0" smtClean="0">
                <a:latin typeface="Eras Medium ITC" pitchFamily="34" charset="0"/>
              </a:rPr>
              <a:t> service.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1676400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Shutdown:</a:t>
            </a:r>
            <a:endParaRPr lang="en-US" sz="2400" b="1" dirty="0">
              <a:latin typeface="Eras Medium ITC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3962400"/>
            <a:ext cx="69342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System maintenance will be done on weekends, between 12am and 7am, occurring less than twice per month and during this period the </a:t>
            </a:r>
            <a:r>
              <a:rPr lang="en-US" dirty="0" err="1" smtClean="0">
                <a:latin typeface="Eras Medium ITC" pitchFamily="34" charset="0"/>
              </a:rPr>
              <a:t>WebServer</a:t>
            </a:r>
            <a:r>
              <a:rPr lang="en-US" dirty="0" smtClean="0">
                <a:latin typeface="Eras Medium ITC" pitchFamily="34" charset="0"/>
              </a:rPr>
              <a:t> services will be shut down.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290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itchFamily="34" charset="0"/>
              </a:rPr>
              <a:t>Exception Handling:</a:t>
            </a:r>
            <a:endParaRPr lang="en-US" sz="2400" b="1" dirty="0">
              <a:latin typeface="Eras Medium IT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Subsystems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60739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pic>
        <p:nvPicPr>
          <p:cNvPr id="13" name="Picture 2" descr="C:\Documents and Settings\lquin010\Desktop\Component Diagra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762000"/>
            <a:ext cx="3466895" cy="52355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SYSTEM ARCHITECTURE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Packages</a:t>
            </a:r>
          </a:p>
        </p:txBody>
      </p:sp>
      <p:pic>
        <p:nvPicPr>
          <p:cNvPr id="17412" name="Picture 4" descr="C:\Documents and Settings\lquin010\Desktop\Pack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143000"/>
            <a:ext cx="5715000" cy="38481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297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AGENDA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093655"/>
            <a:ext cx="7162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smtClean="0">
                <a:latin typeface="Eras Medium ITC" pitchFamily="34" charset="0"/>
              </a:rPr>
              <a:t>Printing 101</a:t>
            </a:r>
            <a:endParaRPr lang="en-US" dirty="0" smtClean="0">
              <a:latin typeface="Eras Medium ITC" pitchFamily="34" charset="0"/>
            </a:endParaRP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 smtClean="0">
              <a:latin typeface="Eras Medium ITC" pitchFamily="34" charset="0"/>
            </a:endParaRP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Gang Run Printing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 smtClean="0">
              <a:latin typeface="Eras Medium ITC" pitchFamily="34" charset="0"/>
            </a:endParaRP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The Problem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>
              <a:latin typeface="Eras Medium ITC" pitchFamily="34" charset="0"/>
            </a:endParaRP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The Solution</a:t>
            </a:r>
            <a:endParaRPr lang="en-US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297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TESTING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209800"/>
            <a:ext cx="6934200" cy="204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Functional/Integration Testing: Performed Automatically using Selenium/N Units testing tool.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Eras Medium ITC" pitchFamily="34" charset="0"/>
            </a:endParaRP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Manual Testing:  All use cases were tried out by hand, to ensure consistency with RAD.</a:t>
            </a:r>
            <a:endParaRPr lang="en-US" dirty="0" smtClean="0">
              <a:latin typeface="Eras Medium ITC" pitchFamily="34" charset="0"/>
            </a:endParaRP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Demo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INTRODUCTION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Purpose of the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</a:t>
            </a: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905000"/>
            <a:ext cx="5638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Eras Medium ITC" pitchFamily="34" charset="0"/>
              </a:rPr>
              <a:t>In a nutshell: </a:t>
            </a:r>
          </a:p>
          <a:p>
            <a:endParaRPr lang="en-US" dirty="0" smtClean="0">
              <a:latin typeface="Eras Medium ITC" pitchFamily="34" charset="0"/>
            </a:endParaRP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 smtClean="0">
                <a:latin typeface="Eras Medium ITC" pitchFamily="34" charset="0"/>
              </a:rPr>
              <a:t>To facilitate and automate production for the customer. 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endParaRPr lang="en-US" dirty="0" smtClean="0">
              <a:latin typeface="Eras Medium ITC" pitchFamily="34" charset="0"/>
            </a:endParaRP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 smtClean="0">
                <a:latin typeface="Eras Medium ITC" pitchFamily="34" charset="0"/>
              </a:rPr>
              <a:t>To provide a uniform interface for customer order submission, order tracking, employee workflow, and management activities that will enhance  productivity and efficiency.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INTRODUCTION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Scope of the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</a:t>
            </a: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093655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 smtClean="0">
                <a:latin typeface="Eras Medium ITC" pitchFamily="34" charset="0"/>
              </a:rPr>
              <a:t>The system will consist of a web based front-end for customers place orders and track progress; and a back end to allow managers and workers to receive, organize and schedule customer orders for production. 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endParaRPr lang="en-US" dirty="0">
              <a:latin typeface="Eras Medium ITC" pitchFamily="34" charset="0"/>
            </a:endParaRP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 smtClean="0">
                <a:latin typeface="Eras Medium ITC" pitchFamily="34" charset="0"/>
              </a:rPr>
              <a:t>Billing will not be within the initial scope of the system, however, the system shall be easily extensible to support future 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 smtClean="0">
                <a:latin typeface="Eras Medium ITC" pitchFamily="34" charset="0"/>
              </a:rPr>
              <a:t>credit / debit features.</a:t>
            </a:r>
            <a:endParaRPr lang="en-US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INTRODUCTION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716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Objectives &amp; Success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093655"/>
            <a:ext cx="716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b="1" u="sng" dirty="0" smtClean="0">
                <a:latin typeface="Eras Medium ITC" pitchFamily="34" charset="0"/>
              </a:rPr>
              <a:t>Objective</a:t>
            </a:r>
            <a:r>
              <a:rPr lang="en-US" dirty="0" smtClean="0">
                <a:latin typeface="Eras Medium ITC" pitchFamily="34" charset="0"/>
              </a:rPr>
              <a:t>: 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>
                <a:latin typeface="Eras Medium ITC" pitchFamily="34" charset="0"/>
              </a:rPr>
              <a:t>	</a:t>
            </a:r>
            <a:r>
              <a:rPr lang="en-US" dirty="0" smtClean="0">
                <a:latin typeface="Eras Medium ITC" pitchFamily="34" charset="0"/>
              </a:rPr>
              <a:t>To centralize and streamline order entry and processing. 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endParaRPr lang="en-US" dirty="0">
              <a:latin typeface="Eras Medium ITC" pitchFamily="34" charset="0"/>
            </a:endParaRP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b="1" u="sng" dirty="0" smtClean="0">
                <a:latin typeface="Eras Medium ITC" pitchFamily="34" charset="0"/>
              </a:rPr>
              <a:t>Success Scenario</a:t>
            </a:r>
            <a:r>
              <a:rPr lang="en-US" dirty="0" smtClean="0">
                <a:latin typeface="Eras Medium ITC" pitchFamily="34" charset="0"/>
              </a:rPr>
              <a:t>: 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 smtClean="0">
                <a:latin typeface="Eras Medium ITC" pitchFamily="34" charset="0"/>
              </a:rPr>
              <a:t>	Order entry is done solely by customers, without need to call the print company. 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</a:pPr>
            <a:endParaRPr lang="en-US" dirty="0">
              <a:latin typeface="Eras Medium ITC" pitchFamily="34" charset="0"/>
            </a:endParaRP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</a:pPr>
            <a:r>
              <a:rPr lang="en-US" dirty="0" smtClean="0">
                <a:latin typeface="Eras Medium ITC" pitchFamily="34" charset="0"/>
              </a:rPr>
              <a:t>	No orders are lost due to human error during processing. Production times should be reduced from 3 to 1 business days</a:t>
            </a:r>
            <a:endParaRPr lang="en-US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INTRODUCTION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Current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</a:t>
            </a: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2093655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Orders are submitted by customers, using various methods. 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 smtClean="0">
              <a:latin typeface="Eras Medium ITC" pitchFamily="34" charset="0"/>
            </a:endParaRP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Employees receive individual orders and create corresponding job tickets based on the customer's requirements. 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endParaRPr lang="en-US" dirty="0" smtClean="0">
              <a:latin typeface="Eras Medium ITC" pitchFamily="34" charset="0"/>
            </a:endParaRP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Wingdings" pitchFamily="2" charset="2"/>
              <a:buChar char="v"/>
            </a:pPr>
            <a:r>
              <a:rPr lang="en-US" dirty="0" smtClean="0">
                <a:latin typeface="Eras Medium ITC" pitchFamily="34" charset="0"/>
              </a:rPr>
              <a:t>New orders are printed and placed in a folder. Orders are manually sorted and selected for print.</a:t>
            </a:r>
            <a:endParaRPr lang="en-US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INTRODUCTION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934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Proposed  System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2093655"/>
            <a:ext cx="716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Web-Based order taking and tracking portal. It will allow customers to place and track orders online, providing them updates at each production milestone. </a:t>
            </a:r>
          </a:p>
          <a:p>
            <a:pPr marL="341313" indent="-341313" eaLnBrk="0" hangingPunct="0"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Eras Medium ITC" pitchFamily="34" charset="0"/>
            </a:endParaRPr>
          </a:p>
          <a:p>
            <a:pPr marL="341313" indent="-341313" eaLnBrk="0" hangingPunct="0"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Employees can  organize customer orders into print runs and track their completion status.</a:t>
            </a:r>
          </a:p>
          <a:p>
            <a:pPr marL="341313" indent="-341313" eaLnBrk="0" hangingPunct="0"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>
              <a:latin typeface="Eras Medium ITC" pitchFamily="34" charset="0"/>
            </a:endParaRPr>
          </a:p>
          <a:p>
            <a:pPr marL="341313" indent="-341313" eaLnBrk="0" hangingPunct="0"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System administrators will be able to manage existing user accounts or add new ones. </a:t>
            </a:r>
            <a:endParaRPr lang="en-US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6073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itchFamily="34" charset="0"/>
              </a:rPr>
              <a:t>PROPOSED SYSTEM</a:t>
            </a:r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>
              <a:spcBef>
                <a:spcPts val="700"/>
              </a:spcBef>
              <a:buClr>
                <a:schemeClr val="accent2">
                  <a:lumMod val="60000"/>
                  <a:lumOff val="40000"/>
                </a:schemeClr>
              </a:buClr>
              <a:buSzPct val="65000"/>
              <a:buFont typeface="Wingdings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Functional Requirements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69342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shall allow customers to place and track orders, utilizing a payment method of their choice.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shall allow customers to view their order history and account information.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shall allow employees to organize, track and complete customer orders.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shall allow administrators to manage user accounts, customer orders and printing properties.</a:t>
            </a:r>
          </a:p>
          <a:p>
            <a:pPr marL="341313" indent="-341313" eaLnBrk="0" hangingPunct="0">
              <a:lnSpc>
                <a:spcPct val="90000"/>
              </a:lnSpc>
              <a:spcAft>
                <a:spcPts val="1200"/>
              </a:spcAft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v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latin typeface="Eras Medium ITC" pitchFamily="34" charset="0"/>
              </a:rPr>
              <a:t>The system shall have user access control for security and access differentiation.</a:t>
            </a:r>
            <a:endParaRPr lang="en-US" dirty="0">
              <a:latin typeface="Eras Medium ITC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1040</Words>
  <Application>Microsoft Office PowerPoint</Application>
  <PresentationFormat>On-screen Show (4:3)</PresentationFormat>
  <Paragraphs>178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Times New Roman</vt:lpstr>
      <vt:lpstr>Calibri</vt:lpstr>
      <vt:lpstr>ＭＳ Ｐゴシック</vt:lpstr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Guerrero</dc:creator>
  <cp:lastModifiedBy>FIU-SCS</cp:lastModifiedBy>
  <cp:revision>19</cp:revision>
  <cp:lastPrinted>1601-01-01T00:00:00Z</cp:lastPrinted>
  <dcterms:created xsi:type="dcterms:W3CDTF">2009-12-06T23:50:23Z</dcterms:created>
  <dcterms:modified xsi:type="dcterms:W3CDTF">2009-12-09T03:29:54Z</dcterms:modified>
</cp:coreProperties>
</file>