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4630400" cy="8229600"/>
  <p:notesSz cx="8229600" cy="14630400"/>
  <p:embeddedFontLst>
    <p:embeddedFont>
      <p:font typeface="Prata" panose="020B0604020202020204" charset="0"/>
      <p:regular r:id="rId10"/>
    </p:embeddedFont>
    <p:embeddedFont>
      <p:font typeface="Raleway" pitchFamily="2" charset="0"/>
      <p:regular r:id="rId1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9" d="100"/>
          <a:sy n="69" d="100"/>
        </p:scale>
        <p:origin x="677"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9802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B1C1D"/>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B1C1D"/>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B1C1D"/>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B1C1D"/>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B1C1D"/>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B1C1D"/>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B1C1D"/>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10118646" y="283488"/>
            <a:ext cx="3536990" cy="7662624"/>
          </a:xfrm>
          <a:prstGeom prst="rect">
            <a:avLst/>
          </a:prstGeom>
        </p:spPr>
      </p:pic>
      <p:sp>
        <p:nvSpPr>
          <p:cNvPr id="4" name="Text 0"/>
          <p:cNvSpPr/>
          <p:nvPr/>
        </p:nvSpPr>
        <p:spPr>
          <a:xfrm>
            <a:off x="793790" y="1333381"/>
            <a:ext cx="7556421" cy="1956435"/>
          </a:xfrm>
          <a:prstGeom prst="rect">
            <a:avLst/>
          </a:prstGeom>
          <a:noFill/>
          <a:ln/>
        </p:spPr>
        <p:txBody>
          <a:bodyPr wrap="square" lIns="0" tIns="0" rIns="0" bIns="0" rtlCol="0" anchor="t"/>
          <a:lstStyle/>
          <a:p>
            <a:pPr marL="0" indent="0">
              <a:lnSpc>
                <a:spcPts val="7700"/>
              </a:lnSpc>
              <a:buNone/>
            </a:pPr>
            <a:r>
              <a:rPr lang="en-US" sz="6150" dirty="0">
                <a:solidFill>
                  <a:srgbClr val="F2E782"/>
                </a:solidFill>
                <a:latin typeface="Prata" pitchFamily="34" charset="0"/>
                <a:ea typeface="Prata" pitchFamily="34" charset="-122"/>
                <a:cs typeface="Prata" pitchFamily="34" charset="-120"/>
              </a:rPr>
              <a:t>E-learning App with Flutter</a:t>
            </a:r>
            <a:endParaRPr lang="en-US" sz="6150" dirty="0"/>
          </a:p>
        </p:txBody>
      </p:sp>
      <p:sp>
        <p:nvSpPr>
          <p:cNvPr id="5" name="Text 1"/>
          <p:cNvSpPr/>
          <p:nvPr/>
        </p:nvSpPr>
        <p:spPr>
          <a:xfrm>
            <a:off x="793790" y="3629978"/>
            <a:ext cx="7556421" cy="3266123"/>
          </a:xfrm>
          <a:prstGeom prst="rect">
            <a:avLst/>
          </a:prstGeom>
          <a:noFill/>
          <a:ln/>
        </p:spPr>
        <p:txBody>
          <a:bodyPr wrap="square" lIns="0" tIns="0" rIns="0" bIns="0" rtlCol="0" anchor="t"/>
          <a:lstStyle/>
          <a:p>
            <a:pPr marL="0" indent="0">
              <a:lnSpc>
                <a:spcPts val="2850"/>
              </a:lnSpc>
              <a:buNone/>
            </a:pPr>
            <a:r>
              <a:rPr lang="en-US" sz="1750" dirty="0">
                <a:solidFill>
                  <a:srgbClr val="CFCBBF"/>
                </a:solidFill>
                <a:latin typeface="Raleway" pitchFamily="34" charset="0"/>
                <a:ea typeface="Raleway" pitchFamily="34" charset="-122"/>
                <a:cs typeface="Raleway" pitchFamily="34" charset="-120"/>
              </a:rPr>
              <a:t>Unlock the potential of Flutter to create a dynamic, user-friendly e-learning application that transforms the way users engage with education. Effortlessly incorporate features like course exploration, user authentication, session management, and job discovery to provide a comprehensive learning experience. Enable users to easily browse and enroll in courses, participate in live sessions, and access recorded content, all while receiving timely notifications and updates. Deliver an exceptional platform that empowers learners to take control of their education and career advancement.</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10118646" y="283488"/>
            <a:ext cx="3536990" cy="7662624"/>
          </a:xfrm>
          <a:prstGeom prst="rect">
            <a:avLst/>
          </a:prstGeom>
        </p:spPr>
      </p:pic>
      <p:sp>
        <p:nvSpPr>
          <p:cNvPr id="4" name="Text 0"/>
          <p:cNvSpPr/>
          <p:nvPr/>
        </p:nvSpPr>
        <p:spPr>
          <a:xfrm>
            <a:off x="793790" y="1081207"/>
            <a:ext cx="5670590" cy="708779"/>
          </a:xfrm>
          <a:prstGeom prst="rect">
            <a:avLst/>
          </a:prstGeom>
          <a:noFill/>
          <a:ln/>
        </p:spPr>
        <p:txBody>
          <a:bodyPr wrap="none" lIns="0" tIns="0" rIns="0" bIns="0" rtlCol="0" anchor="t"/>
          <a:lstStyle/>
          <a:p>
            <a:pPr marL="0" indent="0">
              <a:lnSpc>
                <a:spcPts val="5550"/>
              </a:lnSpc>
              <a:buNone/>
            </a:pPr>
            <a:r>
              <a:rPr lang="en-US" sz="4450" dirty="0">
                <a:solidFill>
                  <a:srgbClr val="F2E782"/>
                </a:solidFill>
                <a:latin typeface="Prata" pitchFamily="34" charset="0"/>
                <a:ea typeface="Prata" pitchFamily="34" charset="-122"/>
                <a:cs typeface="Prata" pitchFamily="34" charset="-120"/>
              </a:rPr>
              <a:t>Registration Screen</a:t>
            </a:r>
            <a:endParaRPr lang="en-US" sz="4450" dirty="0"/>
          </a:p>
        </p:txBody>
      </p:sp>
      <p:sp>
        <p:nvSpPr>
          <p:cNvPr id="5" name="Shape 1"/>
          <p:cNvSpPr/>
          <p:nvPr/>
        </p:nvSpPr>
        <p:spPr>
          <a:xfrm>
            <a:off x="793790" y="2130147"/>
            <a:ext cx="3664863" cy="3121462"/>
          </a:xfrm>
          <a:prstGeom prst="roundRect">
            <a:avLst>
              <a:gd name="adj" fmla="val 1090"/>
            </a:avLst>
          </a:prstGeom>
          <a:solidFill>
            <a:srgbClr val="3A3B3C"/>
          </a:solidFill>
          <a:ln/>
        </p:spPr>
      </p:sp>
      <p:sp>
        <p:nvSpPr>
          <p:cNvPr id="6" name="Text 2"/>
          <p:cNvSpPr/>
          <p:nvPr/>
        </p:nvSpPr>
        <p:spPr>
          <a:xfrm>
            <a:off x="1020604" y="2356961"/>
            <a:ext cx="2835235" cy="354330"/>
          </a:xfrm>
          <a:prstGeom prst="rect">
            <a:avLst/>
          </a:prstGeom>
          <a:noFill/>
          <a:ln/>
        </p:spPr>
        <p:txBody>
          <a:bodyPr wrap="none" lIns="0" tIns="0" rIns="0" bIns="0" rtlCol="0" anchor="t"/>
          <a:lstStyle/>
          <a:p>
            <a:pPr marL="0" indent="0">
              <a:lnSpc>
                <a:spcPts val="2750"/>
              </a:lnSpc>
              <a:buNone/>
            </a:pPr>
            <a:r>
              <a:rPr lang="en-US" sz="2200" dirty="0">
                <a:solidFill>
                  <a:srgbClr val="CFCBBF"/>
                </a:solidFill>
                <a:latin typeface="Prata" pitchFamily="34" charset="0"/>
                <a:ea typeface="Prata" pitchFamily="34" charset="-122"/>
                <a:cs typeface="Prata" pitchFamily="34" charset="-120"/>
              </a:rPr>
              <a:t>Account Creation</a:t>
            </a:r>
            <a:endParaRPr lang="en-US" sz="2200" dirty="0"/>
          </a:p>
        </p:txBody>
      </p:sp>
      <p:sp>
        <p:nvSpPr>
          <p:cNvPr id="7" name="Text 3"/>
          <p:cNvSpPr/>
          <p:nvPr/>
        </p:nvSpPr>
        <p:spPr>
          <a:xfrm>
            <a:off x="1020604" y="2847380"/>
            <a:ext cx="3211235" cy="1451610"/>
          </a:xfrm>
          <a:prstGeom prst="rect">
            <a:avLst/>
          </a:prstGeom>
          <a:noFill/>
          <a:ln/>
        </p:spPr>
        <p:txBody>
          <a:bodyPr wrap="square" lIns="0" tIns="0" rIns="0" bIns="0" rtlCol="0" anchor="t"/>
          <a:lstStyle/>
          <a:p>
            <a:pPr marL="0" indent="0">
              <a:lnSpc>
                <a:spcPts val="2850"/>
              </a:lnSpc>
              <a:buNone/>
            </a:pPr>
            <a:r>
              <a:rPr lang="en-US" sz="1750" dirty="0">
                <a:solidFill>
                  <a:srgbClr val="CFCBBF"/>
                </a:solidFill>
                <a:latin typeface="Raleway" pitchFamily="34" charset="0"/>
                <a:ea typeface="Raleway" pitchFamily="34" charset="-122"/>
                <a:cs typeface="Raleway" pitchFamily="34" charset="-120"/>
              </a:rPr>
              <a:t>Users can set up accounts by entering essential details, such as their email address and preferred password.</a:t>
            </a:r>
            <a:endParaRPr lang="en-US" sz="1750" dirty="0"/>
          </a:p>
        </p:txBody>
      </p:sp>
      <p:sp>
        <p:nvSpPr>
          <p:cNvPr id="8" name="Shape 4"/>
          <p:cNvSpPr/>
          <p:nvPr/>
        </p:nvSpPr>
        <p:spPr>
          <a:xfrm>
            <a:off x="4685467" y="2130147"/>
            <a:ext cx="3664863" cy="3121462"/>
          </a:xfrm>
          <a:prstGeom prst="roundRect">
            <a:avLst>
              <a:gd name="adj" fmla="val 1090"/>
            </a:avLst>
          </a:prstGeom>
          <a:solidFill>
            <a:srgbClr val="3A3B3C"/>
          </a:solidFill>
          <a:ln/>
        </p:spPr>
      </p:sp>
      <p:sp>
        <p:nvSpPr>
          <p:cNvPr id="9" name="Text 5"/>
          <p:cNvSpPr/>
          <p:nvPr/>
        </p:nvSpPr>
        <p:spPr>
          <a:xfrm>
            <a:off x="4912281" y="2356961"/>
            <a:ext cx="2835235" cy="354330"/>
          </a:xfrm>
          <a:prstGeom prst="rect">
            <a:avLst/>
          </a:prstGeom>
          <a:noFill/>
          <a:ln/>
        </p:spPr>
        <p:txBody>
          <a:bodyPr wrap="none" lIns="0" tIns="0" rIns="0" bIns="0" rtlCol="0" anchor="t"/>
          <a:lstStyle/>
          <a:p>
            <a:pPr marL="0" indent="0">
              <a:lnSpc>
                <a:spcPts val="2750"/>
              </a:lnSpc>
              <a:buNone/>
            </a:pPr>
            <a:r>
              <a:rPr lang="en-US" sz="2200" dirty="0">
                <a:solidFill>
                  <a:srgbClr val="CFCBBF"/>
                </a:solidFill>
                <a:latin typeface="Prata" pitchFamily="34" charset="0"/>
                <a:ea typeface="Prata" pitchFamily="34" charset="-122"/>
                <a:cs typeface="Prata" pitchFamily="34" charset="-120"/>
              </a:rPr>
              <a:t>Validation</a:t>
            </a:r>
            <a:endParaRPr lang="en-US" sz="2200" dirty="0"/>
          </a:p>
        </p:txBody>
      </p:sp>
      <p:sp>
        <p:nvSpPr>
          <p:cNvPr id="10" name="Text 6"/>
          <p:cNvSpPr/>
          <p:nvPr/>
        </p:nvSpPr>
        <p:spPr>
          <a:xfrm>
            <a:off x="4912281" y="2847380"/>
            <a:ext cx="3211235" cy="2177415"/>
          </a:xfrm>
          <a:prstGeom prst="rect">
            <a:avLst/>
          </a:prstGeom>
          <a:noFill/>
          <a:ln/>
        </p:spPr>
        <p:txBody>
          <a:bodyPr wrap="square" lIns="0" tIns="0" rIns="0" bIns="0" rtlCol="0" anchor="t"/>
          <a:lstStyle/>
          <a:p>
            <a:pPr marL="0" indent="0">
              <a:lnSpc>
                <a:spcPts val="2850"/>
              </a:lnSpc>
              <a:buNone/>
            </a:pPr>
            <a:r>
              <a:rPr lang="en-US" sz="1750" dirty="0">
                <a:solidFill>
                  <a:srgbClr val="CFCBBF"/>
                </a:solidFill>
                <a:latin typeface="Raleway" pitchFamily="34" charset="0"/>
                <a:ea typeface="Raleway" pitchFamily="34" charset="-122"/>
                <a:cs typeface="Raleway" pitchFamily="34" charset="-120"/>
              </a:rPr>
              <a:t>The app verifies that email addresses and passwords meet the required format, ensuring a smooth and reliable signup experience for users.</a:t>
            </a:r>
            <a:endParaRPr lang="en-US" sz="1750" dirty="0"/>
          </a:p>
        </p:txBody>
      </p:sp>
      <p:sp>
        <p:nvSpPr>
          <p:cNvPr id="11" name="Shape 7"/>
          <p:cNvSpPr/>
          <p:nvPr/>
        </p:nvSpPr>
        <p:spPr>
          <a:xfrm>
            <a:off x="793790" y="5478423"/>
            <a:ext cx="7556421" cy="1669852"/>
          </a:xfrm>
          <a:prstGeom prst="roundRect">
            <a:avLst>
              <a:gd name="adj" fmla="val 2038"/>
            </a:avLst>
          </a:prstGeom>
          <a:solidFill>
            <a:srgbClr val="3A3B3C"/>
          </a:solidFill>
          <a:ln/>
        </p:spPr>
      </p:sp>
      <p:sp>
        <p:nvSpPr>
          <p:cNvPr id="12" name="Text 8"/>
          <p:cNvSpPr/>
          <p:nvPr/>
        </p:nvSpPr>
        <p:spPr>
          <a:xfrm>
            <a:off x="1020604" y="5705237"/>
            <a:ext cx="2857500" cy="354330"/>
          </a:xfrm>
          <a:prstGeom prst="rect">
            <a:avLst/>
          </a:prstGeom>
          <a:noFill/>
          <a:ln/>
        </p:spPr>
        <p:txBody>
          <a:bodyPr wrap="none" lIns="0" tIns="0" rIns="0" bIns="0" rtlCol="0" anchor="t"/>
          <a:lstStyle/>
          <a:p>
            <a:pPr marL="0" indent="0">
              <a:lnSpc>
                <a:spcPts val="2750"/>
              </a:lnSpc>
              <a:buNone/>
            </a:pPr>
            <a:r>
              <a:rPr lang="en-US" sz="2200" dirty="0">
                <a:solidFill>
                  <a:srgbClr val="CFCBBF"/>
                </a:solidFill>
                <a:latin typeface="Prata" pitchFamily="34" charset="0"/>
                <a:ea typeface="Prata" pitchFamily="34" charset="-122"/>
                <a:cs typeface="Prata" pitchFamily="34" charset="-120"/>
              </a:rPr>
              <a:t>Seamless Integration</a:t>
            </a:r>
            <a:endParaRPr lang="en-US" sz="2200" dirty="0"/>
          </a:p>
        </p:txBody>
      </p:sp>
      <p:sp>
        <p:nvSpPr>
          <p:cNvPr id="13" name="Text 9"/>
          <p:cNvSpPr/>
          <p:nvPr/>
        </p:nvSpPr>
        <p:spPr>
          <a:xfrm>
            <a:off x="1020604" y="6195655"/>
            <a:ext cx="7102793" cy="725805"/>
          </a:xfrm>
          <a:prstGeom prst="rect">
            <a:avLst/>
          </a:prstGeom>
          <a:noFill/>
          <a:ln/>
        </p:spPr>
        <p:txBody>
          <a:bodyPr wrap="square" lIns="0" tIns="0" rIns="0" bIns="0" rtlCol="0" anchor="t"/>
          <a:lstStyle/>
          <a:p>
            <a:pPr marL="0" indent="0">
              <a:lnSpc>
                <a:spcPts val="2850"/>
              </a:lnSpc>
              <a:buNone/>
            </a:pPr>
            <a:r>
              <a:rPr lang="en-US" sz="1750" dirty="0">
                <a:solidFill>
                  <a:srgbClr val="CFCBBF"/>
                </a:solidFill>
                <a:latin typeface="Raleway" pitchFamily="34" charset="0"/>
                <a:ea typeface="Raleway" pitchFamily="34" charset="-122"/>
                <a:cs typeface="Raleway" pitchFamily="34" charset="-120"/>
              </a:rPr>
              <a:t>Upon successful registration, users are automatically redirected to the login screen, enabling them to quickly access the platform.</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2358509"/>
            <a:ext cx="5670590" cy="708779"/>
          </a:xfrm>
          <a:prstGeom prst="rect">
            <a:avLst/>
          </a:prstGeom>
          <a:noFill/>
          <a:ln/>
        </p:spPr>
        <p:txBody>
          <a:bodyPr wrap="none" lIns="0" tIns="0" rIns="0" bIns="0" rtlCol="0" anchor="t"/>
          <a:lstStyle/>
          <a:p>
            <a:pPr marL="0" indent="0">
              <a:lnSpc>
                <a:spcPts val="5550"/>
              </a:lnSpc>
              <a:buNone/>
            </a:pPr>
            <a:r>
              <a:rPr lang="en-US" sz="4450" dirty="0">
                <a:solidFill>
                  <a:srgbClr val="F2E782"/>
                </a:solidFill>
                <a:latin typeface="Prata" pitchFamily="34" charset="0"/>
                <a:ea typeface="Prata" pitchFamily="34" charset="-122"/>
                <a:cs typeface="Prata" pitchFamily="34" charset="-120"/>
              </a:rPr>
              <a:t>Login Screen</a:t>
            </a:r>
            <a:endParaRPr lang="en-US" sz="4450" dirty="0"/>
          </a:p>
        </p:txBody>
      </p:sp>
      <p:sp>
        <p:nvSpPr>
          <p:cNvPr id="3" name="Text 1"/>
          <p:cNvSpPr/>
          <p:nvPr/>
        </p:nvSpPr>
        <p:spPr>
          <a:xfrm>
            <a:off x="793790" y="3634264"/>
            <a:ext cx="3619024" cy="354330"/>
          </a:xfrm>
          <a:prstGeom prst="rect">
            <a:avLst/>
          </a:prstGeom>
          <a:noFill/>
          <a:ln/>
        </p:spPr>
        <p:txBody>
          <a:bodyPr wrap="none" lIns="0" tIns="0" rIns="0" bIns="0" rtlCol="0" anchor="t"/>
          <a:lstStyle/>
          <a:p>
            <a:pPr marL="0" indent="0">
              <a:lnSpc>
                <a:spcPts val="2750"/>
              </a:lnSpc>
              <a:buNone/>
            </a:pPr>
            <a:r>
              <a:rPr lang="en-US" sz="2200" dirty="0">
                <a:solidFill>
                  <a:srgbClr val="F2E782"/>
                </a:solidFill>
                <a:latin typeface="Prata" pitchFamily="34" charset="0"/>
                <a:ea typeface="Prata" pitchFamily="34" charset="-122"/>
                <a:cs typeface="Prata" pitchFamily="34" charset="-120"/>
              </a:rPr>
              <a:t>Email and Password Login</a:t>
            </a:r>
            <a:endParaRPr lang="en-US" sz="2200" dirty="0"/>
          </a:p>
        </p:txBody>
      </p:sp>
      <p:sp>
        <p:nvSpPr>
          <p:cNvPr id="4" name="Text 2"/>
          <p:cNvSpPr/>
          <p:nvPr/>
        </p:nvSpPr>
        <p:spPr>
          <a:xfrm>
            <a:off x="793790" y="4215408"/>
            <a:ext cx="3978116" cy="1451610"/>
          </a:xfrm>
          <a:prstGeom prst="rect">
            <a:avLst/>
          </a:prstGeom>
          <a:noFill/>
          <a:ln/>
        </p:spPr>
        <p:txBody>
          <a:bodyPr wrap="square" lIns="0" tIns="0" rIns="0" bIns="0" rtlCol="0" anchor="t"/>
          <a:lstStyle/>
          <a:p>
            <a:pPr marL="0" indent="0">
              <a:lnSpc>
                <a:spcPts val="2850"/>
              </a:lnSpc>
              <a:buNone/>
            </a:pPr>
            <a:r>
              <a:rPr lang="en-US" sz="1750" dirty="0">
                <a:solidFill>
                  <a:srgbClr val="CFCBBF"/>
                </a:solidFill>
                <a:latin typeface="Raleway" pitchFamily="34" charset="0"/>
                <a:ea typeface="Raleway" pitchFamily="34" charset="-122"/>
                <a:cs typeface="Raleway" pitchFamily="34" charset="-120"/>
              </a:rPr>
              <a:t>The login screen provides a conventional option for users to access their accounts by entering their email addresses and passwords.</a:t>
            </a:r>
            <a:endParaRPr lang="en-US" sz="1750" dirty="0"/>
          </a:p>
        </p:txBody>
      </p:sp>
      <p:sp>
        <p:nvSpPr>
          <p:cNvPr id="5" name="Text 3"/>
          <p:cNvSpPr/>
          <p:nvPr/>
        </p:nvSpPr>
        <p:spPr>
          <a:xfrm>
            <a:off x="5332928" y="3634264"/>
            <a:ext cx="2835235" cy="354330"/>
          </a:xfrm>
          <a:prstGeom prst="rect">
            <a:avLst/>
          </a:prstGeom>
          <a:noFill/>
          <a:ln/>
        </p:spPr>
        <p:txBody>
          <a:bodyPr wrap="none" lIns="0" tIns="0" rIns="0" bIns="0" rtlCol="0" anchor="t"/>
          <a:lstStyle/>
          <a:p>
            <a:pPr marL="0" indent="0">
              <a:lnSpc>
                <a:spcPts val="2750"/>
              </a:lnSpc>
              <a:buNone/>
            </a:pPr>
            <a:r>
              <a:rPr lang="en-US" sz="2200" dirty="0">
                <a:solidFill>
                  <a:srgbClr val="F2E782"/>
                </a:solidFill>
                <a:latin typeface="Prata" pitchFamily="34" charset="0"/>
                <a:ea typeface="Prata" pitchFamily="34" charset="-122"/>
                <a:cs typeface="Prata" pitchFamily="34" charset="-120"/>
              </a:rPr>
              <a:t>Google Sign-In</a:t>
            </a:r>
            <a:endParaRPr lang="en-US" sz="2200" dirty="0"/>
          </a:p>
        </p:txBody>
      </p:sp>
      <p:sp>
        <p:nvSpPr>
          <p:cNvPr id="6" name="Text 4"/>
          <p:cNvSpPr/>
          <p:nvPr/>
        </p:nvSpPr>
        <p:spPr>
          <a:xfrm>
            <a:off x="5332928" y="4215408"/>
            <a:ext cx="3978116" cy="1088708"/>
          </a:xfrm>
          <a:prstGeom prst="rect">
            <a:avLst/>
          </a:prstGeom>
          <a:noFill/>
          <a:ln/>
        </p:spPr>
        <p:txBody>
          <a:bodyPr wrap="square" lIns="0" tIns="0" rIns="0" bIns="0" rtlCol="0" anchor="t"/>
          <a:lstStyle/>
          <a:p>
            <a:pPr marL="0" indent="0">
              <a:lnSpc>
                <a:spcPts val="2850"/>
              </a:lnSpc>
              <a:buNone/>
            </a:pPr>
            <a:r>
              <a:rPr lang="en-US" sz="1750" dirty="0">
                <a:solidFill>
                  <a:srgbClr val="CFCBBF"/>
                </a:solidFill>
                <a:latin typeface="Raleway" pitchFamily="34" charset="0"/>
                <a:ea typeface="Raleway" pitchFamily="34" charset="-122"/>
                <a:cs typeface="Raleway" pitchFamily="34" charset="-120"/>
              </a:rPr>
              <a:t>To facilitate quick and convenient access, users can sign in using their Google account.</a:t>
            </a:r>
            <a:endParaRPr lang="en-US" sz="1750" dirty="0"/>
          </a:p>
        </p:txBody>
      </p:sp>
      <p:sp>
        <p:nvSpPr>
          <p:cNvPr id="7" name="Text 5"/>
          <p:cNvSpPr/>
          <p:nvPr/>
        </p:nvSpPr>
        <p:spPr>
          <a:xfrm>
            <a:off x="9872067" y="3634264"/>
            <a:ext cx="2835235" cy="354330"/>
          </a:xfrm>
          <a:prstGeom prst="rect">
            <a:avLst/>
          </a:prstGeom>
          <a:noFill/>
          <a:ln/>
        </p:spPr>
        <p:txBody>
          <a:bodyPr wrap="none" lIns="0" tIns="0" rIns="0" bIns="0" rtlCol="0" anchor="t"/>
          <a:lstStyle/>
          <a:p>
            <a:pPr marL="0" indent="0">
              <a:lnSpc>
                <a:spcPts val="2750"/>
              </a:lnSpc>
              <a:buNone/>
            </a:pPr>
            <a:r>
              <a:rPr lang="en-US" sz="2200" dirty="0">
                <a:solidFill>
                  <a:srgbClr val="F2E782"/>
                </a:solidFill>
                <a:latin typeface="Prata" pitchFamily="34" charset="0"/>
                <a:ea typeface="Prata" pitchFamily="34" charset="-122"/>
                <a:cs typeface="Prata" pitchFamily="34" charset="-120"/>
              </a:rPr>
              <a:t>Password Reset</a:t>
            </a:r>
            <a:endParaRPr lang="en-US" sz="2200" dirty="0"/>
          </a:p>
        </p:txBody>
      </p:sp>
      <p:sp>
        <p:nvSpPr>
          <p:cNvPr id="8" name="Text 6"/>
          <p:cNvSpPr/>
          <p:nvPr/>
        </p:nvSpPr>
        <p:spPr>
          <a:xfrm>
            <a:off x="9872067" y="4215408"/>
            <a:ext cx="3978116" cy="1088708"/>
          </a:xfrm>
          <a:prstGeom prst="rect">
            <a:avLst/>
          </a:prstGeom>
          <a:noFill/>
          <a:ln/>
        </p:spPr>
        <p:txBody>
          <a:bodyPr wrap="square" lIns="0" tIns="0" rIns="0" bIns="0" rtlCol="0" anchor="t"/>
          <a:lstStyle/>
          <a:p>
            <a:pPr marL="0" indent="0">
              <a:lnSpc>
                <a:spcPts val="2850"/>
              </a:lnSpc>
              <a:buNone/>
            </a:pPr>
            <a:r>
              <a:rPr lang="en-US" sz="1750" dirty="0">
                <a:solidFill>
                  <a:srgbClr val="CFCBBF"/>
                </a:solidFill>
                <a:latin typeface="Raleway" pitchFamily="34" charset="0"/>
                <a:ea typeface="Raleway" pitchFamily="34" charset="-122"/>
                <a:cs typeface="Raleway" pitchFamily="34" charset="-120"/>
              </a:rPr>
              <a:t>If users forget their password, they can effortlessly request a reset link through email.</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974646" y="283488"/>
            <a:ext cx="3536990" cy="7662624"/>
          </a:xfrm>
          <a:prstGeom prst="rect">
            <a:avLst/>
          </a:prstGeom>
        </p:spPr>
      </p:pic>
      <p:sp>
        <p:nvSpPr>
          <p:cNvPr id="4" name="Text 0"/>
          <p:cNvSpPr/>
          <p:nvPr/>
        </p:nvSpPr>
        <p:spPr>
          <a:xfrm>
            <a:off x="6280190" y="1249918"/>
            <a:ext cx="5670590" cy="708779"/>
          </a:xfrm>
          <a:prstGeom prst="rect">
            <a:avLst/>
          </a:prstGeom>
          <a:noFill/>
          <a:ln/>
        </p:spPr>
        <p:txBody>
          <a:bodyPr wrap="none" lIns="0" tIns="0" rIns="0" bIns="0" rtlCol="0" anchor="t"/>
          <a:lstStyle/>
          <a:p>
            <a:pPr marL="0" indent="0">
              <a:lnSpc>
                <a:spcPts val="5550"/>
              </a:lnSpc>
              <a:buNone/>
            </a:pPr>
            <a:r>
              <a:rPr lang="en-US" sz="4450" dirty="0">
                <a:solidFill>
                  <a:srgbClr val="F2E782"/>
                </a:solidFill>
                <a:latin typeface="Prata" pitchFamily="34" charset="0"/>
                <a:ea typeface="Prata" pitchFamily="34" charset="-122"/>
                <a:cs typeface="Prata" pitchFamily="34" charset="-120"/>
              </a:rPr>
              <a:t>Home Screen</a:t>
            </a:r>
            <a:endParaRPr lang="en-US" sz="4450" dirty="0"/>
          </a:p>
        </p:txBody>
      </p:sp>
      <p:sp>
        <p:nvSpPr>
          <p:cNvPr id="5" name="Shape 1"/>
          <p:cNvSpPr/>
          <p:nvPr/>
        </p:nvSpPr>
        <p:spPr>
          <a:xfrm>
            <a:off x="6280190" y="2554010"/>
            <a:ext cx="510302" cy="510302"/>
          </a:xfrm>
          <a:prstGeom prst="roundRect">
            <a:avLst>
              <a:gd name="adj" fmla="val 6667"/>
            </a:avLst>
          </a:prstGeom>
          <a:solidFill>
            <a:srgbClr val="3A3B3C"/>
          </a:solidFill>
          <a:ln/>
        </p:spPr>
      </p:sp>
      <p:sp>
        <p:nvSpPr>
          <p:cNvPr id="6" name="Text 2"/>
          <p:cNvSpPr/>
          <p:nvPr/>
        </p:nvSpPr>
        <p:spPr>
          <a:xfrm>
            <a:off x="6476643" y="2639020"/>
            <a:ext cx="117396" cy="340281"/>
          </a:xfrm>
          <a:prstGeom prst="rect">
            <a:avLst/>
          </a:prstGeom>
          <a:noFill/>
          <a:ln/>
        </p:spPr>
        <p:txBody>
          <a:bodyPr wrap="none" lIns="0" tIns="0" rIns="0" bIns="0" rtlCol="0" anchor="t"/>
          <a:lstStyle/>
          <a:p>
            <a:pPr marL="0" indent="0" algn="ctr">
              <a:lnSpc>
                <a:spcPts val="2650"/>
              </a:lnSpc>
              <a:buNone/>
            </a:pPr>
            <a:r>
              <a:rPr lang="en-US" sz="2650" dirty="0">
                <a:solidFill>
                  <a:srgbClr val="CFCBBF"/>
                </a:solidFill>
                <a:latin typeface="Prata" pitchFamily="34" charset="0"/>
                <a:ea typeface="Prata" pitchFamily="34" charset="-122"/>
                <a:cs typeface="Prata" pitchFamily="34" charset="-120"/>
              </a:rPr>
              <a:t>1</a:t>
            </a:r>
            <a:endParaRPr lang="en-US" sz="2650" dirty="0"/>
          </a:p>
        </p:txBody>
      </p:sp>
      <p:sp>
        <p:nvSpPr>
          <p:cNvPr id="7" name="Text 3"/>
          <p:cNvSpPr/>
          <p:nvPr/>
        </p:nvSpPr>
        <p:spPr>
          <a:xfrm>
            <a:off x="7017306" y="2554010"/>
            <a:ext cx="2835235" cy="354330"/>
          </a:xfrm>
          <a:prstGeom prst="rect">
            <a:avLst/>
          </a:prstGeom>
          <a:noFill/>
          <a:ln/>
        </p:spPr>
        <p:txBody>
          <a:bodyPr wrap="none" lIns="0" tIns="0" rIns="0" bIns="0" rtlCol="0" anchor="t"/>
          <a:lstStyle/>
          <a:p>
            <a:pPr marL="0" indent="0">
              <a:lnSpc>
                <a:spcPts val="2750"/>
              </a:lnSpc>
              <a:buNone/>
            </a:pPr>
            <a:r>
              <a:rPr lang="en-US" sz="2200" dirty="0">
                <a:solidFill>
                  <a:srgbClr val="CFCBBF"/>
                </a:solidFill>
                <a:latin typeface="Prata" pitchFamily="34" charset="0"/>
                <a:ea typeface="Prata" pitchFamily="34" charset="-122"/>
                <a:cs typeface="Prata" pitchFamily="34" charset="-120"/>
              </a:rPr>
              <a:t>Course Catalog</a:t>
            </a:r>
            <a:endParaRPr lang="en-US" sz="2200" dirty="0"/>
          </a:p>
        </p:txBody>
      </p:sp>
      <p:sp>
        <p:nvSpPr>
          <p:cNvPr id="8" name="Text 4"/>
          <p:cNvSpPr/>
          <p:nvPr/>
        </p:nvSpPr>
        <p:spPr>
          <a:xfrm>
            <a:off x="7017306" y="3044428"/>
            <a:ext cx="6819305" cy="725805"/>
          </a:xfrm>
          <a:prstGeom prst="rect">
            <a:avLst/>
          </a:prstGeom>
          <a:noFill/>
          <a:ln/>
        </p:spPr>
        <p:txBody>
          <a:bodyPr wrap="square" lIns="0" tIns="0" rIns="0" bIns="0" rtlCol="0" anchor="t"/>
          <a:lstStyle/>
          <a:p>
            <a:pPr marL="0" indent="0">
              <a:lnSpc>
                <a:spcPts val="2850"/>
              </a:lnSpc>
              <a:buNone/>
            </a:pPr>
            <a:r>
              <a:rPr lang="en-US" sz="1750" dirty="0">
                <a:solidFill>
                  <a:srgbClr val="CFCBBF"/>
                </a:solidFill>
                <a:latin typeface="Raleway" pitchFamily="34" charset="0"/>
                <a:ea typeface="Raleway" pitchFamily="34" charset="-122"/>
                <a:cs typeface="Raleway" pitchFamily="34" charset="-120"/>
              </a:rPr>
              <a:t>The home screen showcases a curated catalog of educational courses, allowing users to easily explore available options.</a:t>
            </a:r>
            <a:endParaRPr lang="en-US" sz="1750" dirty="0"/>
          </a:p>
        </p:txBody>
      </p:sp>
      <p:sp>
        <p:nvSpPr>
          <p:cNvPr id="9" name="Text 5"/>
          <p:cNvSpPr/>
          <p:nvPr/>
        </p:nvSpPr>
        <p:spPr>
          <a:xfrm>
            <a:off x="7017306" y="3906322"/>
            <a:ext cx="3492818" cy="425291"/>
          </a:xfrm>
          <a:prstGeom prst="rect">
            <a:avLst/>
          </a:prstGeom>
          <a:noFill/>
          <a:ln/>
        </p:spPr>
        <p:txBody>
          <a:bodyPr wrap="none" lIns="0" tIns="0" rIns="0" bIns="0" rtlCol="0" anchor="t"/>
          <a:lstStyle/>
          <a:p>
            <a:pPr marL="0" indent="0">
              <a:lnSpc>
                <a:spcPts val="3300"/>
              </a:lnSpc>
              <a:buNone/>
            </a:pPr>
            <a:r>
              <a:rPr lang="en-US" sz="2650" dirty="0">
                <a:solidFill>
                  <a:srgbClr val="CFCBBF"/>
                </a:solidFill>
                <a:latin typeface="Prata" pitchFamily="34" charset="0"/>
                <a:ea typeface="Prata" pitchFamily="34" charset="-122"/>
                <a:cs typeface="Prata" pitchFamily="34" charset="-120"/>
              </a:rPr>
              <a:t>User-Friendly Design</a:t>
            </a:r>
            <a:endParaRPr lang="en-US" sz="2650" dirty="0"/>
          </a:p>
        </p:txBody>
      </p:sp>
      <p:sp>
        <p:nvSpPr>
          <p:cNvPr id="10" name="Text 6"/>
          <p:cNvSpPr/>
          <p:nvPr/>
        </p:nvSpPr>
        <p:spPr>
          <a:xfrm>
            <a:off x="7017306" y="4467701"/>
            <a:ext cx="6819305" cy="725805"/>
          </a:xfrm>
          <a:prstGeom prst="rect">
            <a:avLst/>
          </a:prstGeom>
          <a:noFill/>
          <a:ln/>
        </p:spPr>
        <p:txBody>
          <a:bodyPr wrap="square" lIns="0" tIns="0" rIns="0" bIns="0" rtlCol="0" anchor="t"/>
          <a:lstStyle/>
          <a:p>
            <a:pPr marL="0" indent="0">
              <a:lnSpc>
                <a:spcPts val="2850"/>
              </a:lnSpc>
              <a:buNone/>
            </a:pPr>
            <a:r>
              <a:rPr lang="en-US" sz="1750" dirty="0">
                <a:solidFill>
                  <a:srgbClr val="CFCBBF"/>
                </a:solidFill>
                <a:latin typeface="Raleway" pitchFamily="34" charset="0"/>
                <a:ea typeface="Raleway" pitchFamily="34" charset="-122"/>
                <a:cs typeface="Raleway" pitchFamily="34" charset="-120"/>
              </a:rPr>
              <a:t>The interface is designed to be intuitive and easy to navigate, significantly enhancing the user's browsing experience.</a:t>
            </a:r>
            <a:endParaRPr lang="en-US" sz="1750" dirty="0"/>
          </a:p>
        </p:txBody>
      </p:sp>
      <p:sp>
        <p:nvSpPr>
          <p:cNvPr id="11" name="Text 7"/>
          <p:cNvSpPr/>
          <p:nvPr/>
        </p:nvSpPr>
        <p:spPr>
          <a:xfrm>
            <a:off x="7017306" y="5329595"/>
            <a:ext cx="3402330" cy="425291"/>
          </a:xfrm>
          <a:prstGeom prst="rect">
            <a:avLst/>
          </a:prstGeom>
          <a:noFill/>
          <a:ln/>
        </p:spPr>
        <p:txBody>
          <a:bodyPr wrap="none" lIns="0" tIns="0" rIns="0" bIns="0" rtlCol="0" anchor="t"/>
          <a:lstStyle/>
          <a:p>
            <a:pPr marL="0" indent="0">
              <a:lnSpc>
                <a:spcPts val="3300"/>
              </a:lnSpc>
              <a:buNone/>
            </a:pPr>
            <a:r>
              <a:rPr lang="en-US" sz="2650" dirty="0">
                <a:solidFill>
                  <a:srgbClr val="CFCBBF"/>
                </a:solidFill>
                <a:latin typeface="Prata" pitchFamily="34" charset="0"/>
                <a:ea typeface="Prata" pitchFamily="34" charset="-122"/>
                <a:cs typeface="Prata" pitchFamily="34" charset="-120"/>
              </a:rPr>
              <a:t>Dynamic Content</a:t>
            </a:r>
            <a:endParaRPr lang="en-US" sz="2650" dirty="0"/>
          </a:p>
        </p:txBody>
      </p:sp>
      <p:sp>
        <p:nvSpPr>
          <p:cNvPr id="12" name="Text 8"/>
          <p:cNvSpPr/>
          <p:nvPr/>
        </p:nvSpPr>
        <p:spPr>
          <a:xfrm>
            <a:off x="7017306" y="5890974"/>
            <a:ext cx="6819305" cy="1088708"/>
          </a:xfrm>
          <a:prstGeom prst="rect">
            <a:avLst/>
          </a:prstGeom>
          <a:noFill/>
          <a:ln/>
        </p:spPr>
        <p:txBody>
          <a:bodyPr wrap="square" lIns="0" tIns="0" rIns="0" bIns="0" rtlCol="0" anchor="t"/>
          <a:lstStyle/>
          <a:p>
            <a:pPr marL="0" indent="0">
              <a:lnSpc>
                <a:spcPts val="2850"/>
              </a:lnSpc>
              <a:buNone/>
            </a:pPr>
            <a:r>
              <a:rPr lang="en-US" sz="1750" dirty="0">
                <a:solidFill>
                  <a:srgbClr val="CFCBBF"/>
                </a:solidFill>
                <a:latin typeface="Raleway" pitchFamily="34" charset="0"/>
                <a:ea typeface="Raleway" pitchFamily="34" charset="-122"/>
                <a:cs typeface="Raleway" pitchFamily="34" charset="-120"/>
              </a:rPr>
              <a:t>The courses displayed are dynamically retrieved from Firebase, ensuring a continuously updated catalog that reflects the latest offerings.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93790" y="1999893"/>
            <a:ext cx="5802511" cy="708779"/>
          </a:xfrm>
          <a:prstGeom prst="rect">
            <a:avLst/>
          </a:prstGeom>
          <a:noFill/>
          <a:ln/>
        </p:spPr>
        <p:txBody>
          <a:bodyPr wrap="none" lIns="0" tIns="0" rIns="0" bIns="0" rtlCol="0" anchor="t"/>
          <a:lstStyle/>
          <a:p>
            <a:pPr marL="0" indent="0">
              <a:lnSpc>
                <a:spcPts val="5550"/>
              </a:lnSpc>
              <a:buNone/>
            </a:pPr>
            <a:r>
              <a:rPr lang="en-US" sz="4450" dirty="0">
                <a:solidFill>
                  <a:srgbClr val="F2E782"/>
                </a:solidFill>
                <a:latin typeface="Prata" pitchFamily="34" charset="0"/>
                <a:ea typeface="Prata" pitchFamily="34" charset="-122"/>
                <a:cs typeface="Prata" pitchFamily="34" charset="-120"/>
              </a:rPr>
              <a:t>Course Detail Screen</a:t>
            </a:r>
            <a:endParaRPr lang="en-US" sz="4450" dirty="0"/>
          </a:p>
        </p:txBody>
      </p:sp>
      <p:sp>
        <p:nvSpPr>
          <p:cNvPr id="3" name="Text 1"/>
          <p:cNvSpPr/>
          <p:nvPr/>
        </p:nvSpPr>
        <p:spPr>
          <a:xfrm>
            <a:off x="793790" y="3048833"/>
            <a:ext cx="2940844" cy="354330"/>
          </a:xfrm>
          <a:prstGeom prst="rect">
            <a:avLst/>
          </a:prstGeom>
          <a:noFill/>
          <a:ln/>
        </p:spPr>
        <p:txBody>
          <a:bodyPr wrap="none" lIns="0" tIns="0" rIns="0" bIns="0" rtlCol="0" anchor="t"/>
          <a:lstStyle/>
          <a:p>
            <a:pPr marL="0" indent="0">
              <a:lnSpc>
                <a:spcPts val="2750"/>
              </a:lnSpc>
              <a:buNone/>
            </a:pPr>
            <a:r>
              <a:rPr lang="en-US" sz="2200" dirty="0">
                <a:solidFill>
                  <a:srgbClr val="F2E782"/>
                </a:solidFill>
                <a:latin typeface="Prata" pitchFamily="34" charset="0"/>
                <a:ea typeface="Prata" pitchFamily="34" charset="-122"/>
                <a:cs typeface="Prata" pitchFamily="34" charset="-120"/>
              </a:rPr>
              <a:t>Detailed Course View</a:t>
            </a:r>
            <a:endParaRPr lang="en-US" sz="2200" dirty="0"/>
          </a:p>
        </p:txBody>
      </p:sp>
      <p:sp>
        <p:nvSpPr>
          <p:cNvPr id="4" name="Text 2"/>
          <p:cNvSpPr/>
          <p:nvPr/>
        </p:nvSpPr>
        <p:spPr>
          <a:xfrm>
            <a:off x="793790" y="3743325"/>
            <a:ext cx="13042821" cy="725805"/>
          </a:xfrm>
          <a:prstGeom prst="rect">
            <a:avLst/>
          </a:prstGeom>
          <a:noFill/>
          <a:ln/>
        </p:spPr>
        <p:txBody>
          <a:bodyPr wrap="square" lIns="0" tIns="0" rIns="0" bIns="0" rtlCol="0" anchor="t"/>
          <a:lstStyle/>
          <a:p>
            <a:pPr marL="0" indent="0">
              <a:lnSpc>
                <a:spcPts val="2850"/>
              </a:lnSpc>
              <a:buNone/>
            </a:pPr>
            <a:r>
              <a:rPr lang="en-US" sz="1750" dirty="0">
                <a:solidFill>
                  <a:srgbClr val="CFCBBF"/>
                </a:solidFill>
                <a:latin typeface="Raleway" pitchFamily="34" charset="0"/>
                <a:ea typeface="Raleway" pitchFamily="34" charset="-122"/>
                <a:cs typeface="Raleway" pitchFamily="34" charset="-120"/>
              </a:rPr>
              <a:t>When a user selects a course, a dedicated screen offers an in-depth view that includes the course description, pricing, and availability.</a:t>
            </a:r>
            <a:endParaRPr lang="en-US" sz="1750" dirty="0"/>
          </a:p>
        </p:txBody>
      </p:sp>
      <p:sp>
        <p:nvSpPr>
          <p:cNvPr id="5" name="Text 3"/>
          <p:cNvSpPr/>
          <p:nvPr/>
        </p:nvSpPr>
        <p:spPr>
          <a:xfrm>
            <a:off x="793790" y="4809292"/>
            <a:ext cx="2835235" cy="354330"/>
          </a:xfrm>
          <a:prstGeom prst="rect">
            <a:avLst/>
          </a:prstGeom>
          <a:noFill/>
          <a:ln/>
        </p:spPr>
        <p:txBody>
          <a:bodyPr wrap="none" lIns="0" tIns="0" rIns="0" bIns="0" rtlCol="0" anchor="t"/>
          <a:lstStyle/>
          <a:p>
            <a:pPr marL="0" indent="0">
              <a:lnSpc>
                <a:spcPts val="2750"/>
              </a:lnSpc>
              <a:buNone/>
            </a:pPr>
            <a:r>
              <a:rPr lang="en-US" sz="2200" dirty="0">
                <a:solidFill>
                  <a:srgbClr val="F2E782"/>
                </a:solidFill>
                <a:latin typeface="Prata" pitchFamily="34" charset="0"/>
                <a:ea typeface="Prata" pitchFamily="34" charset="-122"/>
                <a:cs typeface="Prata" pitchFamily="34" charset="-120"/>
              </a:rPr>
              <a:t>User Engagement</a:t>
            </a:r>
            <a:endParaRPr lang="en-US" sz="2200" dirty="0"/>
          </a:p>
        </p:txBody>
      </p:sp>
      <p:sp>
        <p:nvSpPr>
          <p:cNvPr id="6" name="Text 4"/>
          <p:cNvSpPr/>
          <p:nvPr/>
        </p:nvSpPr>
        <p:spPr>
          <a:xfrm>
            <a:off x="793790" y="5503783"/>
            <a:ext cx="13042821" cy="725805"/>
          </a:xfrm>
          <a:prstGeom prst="rect">
            <a:avLst/>
          </a:prstGeom>
          <a:noFill/>
          <a:ln/>
        </p:spPr>
        <p:txBody>
          <a:bodyPr wrap="square" lIns="0" tIns="0" rIns="0" bIns="0" rtlCol="0" anchor="t"/>
          <a:lstStyle/>
          <a:p>
            <a:pPr marL="0" indent="0">
              <a:lnSpc>
                <a:spcPts val="2850"/>
              </a:lnSpc>
              <a:buNone/>
            </a:pPr>
            <a:r>
              <a:rPr lang="en-US" sz="1750" dirty="0">
                <a:solidFill>
                  <a:srgbClr val="CFCBBF"/>
                </a:solidFill>
                <a:latin typeface="Raleway" pitchFamily="34" charset="0"/>
                <a:ea typeface="Raleway" pitchFamily="34" charset="-122"/>
                <a:cs typeface="Raleway" pitchFamily="34" charset="-120"/>
              </a:rPr>
              <a:t>This information-rich presentation ensures that users have all the necessary details to make informed decisions about enrolling in a course.</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838200" y="2209800"/>
            <a:ext cx="3810000" cy="3810000"/>
          </a:xfrm>
          <a:prstGeom prst="rect">
            <a:avLst/>
          </a:prstGeom>
        </p:spPr>
      </p:pic>
      <p:sp>
        <p:nvSpPr>
          <p:cNvPr id="4" name="Text 0"/>
          <p:cNvSpPr/>
          <p:nvPr/>
        </p:nvSpPr>
        <p:spPr>
          <a:xfrm>
            <a:off x="6280190" y="1934408"/>
            <a:ext cx="5670590" cy="708779"/>
          </a:xfrm>
          <a:prstGeom prst="rect">
            <a:avLst/>
          </a:prstGeom>
          <a:noFill/>
          <a:ln/>
        </p:spPr>
        <p:txBody>
          <a:bodyPr wrap="none" lIns="0" tIns="0" rIns="0" bIns="0" rtlCol="0" anchor="t"/>
          <a:lstStyle/>
          <a:p>
            <a:pPr marL="0" indent="0">
              <a:lnSpc>
                <a:spcPts val="5550"/>
              </a:lnSpc>
              <a:buNone/>
            </a:pPr>
            <a:r>
              <a:rPr lang="en-US" sz="4450" dirty="0">
                <a:solidFill>
                  <a:srgbClr val="F2E782"/>
                </a:solidFill>
                <a:latin typeface="Prata" pitchFamily="34" charset="0"/>
                <a:ea typeface="Prata" pitchFamily="34" charset="-122"/>
                <a:cs typeface="Prata" pitchFamily="34" charset="-120"/>
              </a:rPr>
              <a:t>Project Team</a:t>
            </a:r>
            <a:endParaRPr lang="en-US" sz="4450" dirty="0"/>
          </a:p>
        </p:txBody>
      </p:sp>
      <p:sp>
        <p:nvSpPr>
          <p:cNvPr id="5" name="Shape 1"/>
          <p:cNvSpPr/>
          <p:nvPr/>
        </p:nvSpPr>
        <p:spPr>
          <a:xfrm>
            <a:off x="6280190" y="2983349"/>
            <a:ext cx="7556421" cy="3311843"/>
          </a:xfrm>
          <a:prstGeom prst="roundRect">
            <a:avLst>
              <a:gd name="adj" fmla="val 1027"/>
            </a:avLst>
          </a:prstGeom>
          <a:noFill/>
          <a:ln w="7620">
            <a:solidFill>
              <a:srgbClr val="FFFFFF">
                <a:alpha val="24000"/>
              </a:srgbClr>
            </a:solidFill>
            <a:prstDash val="solid"/>
          </a:ln>
        </p:spPr>
      </p:sp>
      <p:sp>
        <p:nvSpPr>
          <p:cNvPr id="6" name="Shape 2"/>
          <p:cNvSpPr/>
          <p:nvPr/>
        </p:nvSpPr>
        <p:spPr>
          <a:xfrm>
            <a:off x="6287810" y="2990969"/>
            <a:ext cx="7541181" cy="2646283"/>
          </a:xfrm>
          <a:prstGeom prst="rect">
            <a:avLst/>
          </a:prstGeom>
          <a:solidFill>
            <a:srgbClr val="FFFFFF">
              <a:alpha val="4000"/>
            </a:srgbClr>
          </a:solidFill>
          <a:ln/>
        </p:spPr>
      </p:sp>
      <p:sp>
        <p:nvSpPr>
          <p:cNvPr id="7" name="Text 3"/>
          <p:cNvSpPr/>
          <p:nvPr/>
        </p:nvSpPr>
        <p:spPr>
          <a:xfrm>
            <a:off x="6514624" y="3134678"/>
            <a:ext cx="7087553" cy="362903"/>
          </a:xfrm>
          <a:prstGeom prst="rect">
            <a:avLst/>
          </a:prstGeom>
          <a:noFill/>
          <a:ln/>
        </p:spPr>
        <p:txBody>
          <a:bodyPr wrap="none" lIns="0" tIns="0" rIns="0" bIns="0" rtlCol="0" anchor="t"/>
          <a:lstStyle/>
          <a:p>
            <a:pPr marL="0" indent="0">
              <a:lnSpc>
                <a:spcPts val="2850"/>
              </a:lnSpc>
              <a:buNone/>
            </a:pPr>
            <a:r>
              <a:rPr lang="en-US" sz="1750" dirty="0">
                <a:solidFill>
                  <a:srgbClr val="CFCBBF"/>
                </a:solidFill>
                <a:latin typeface="Raleway" pitchFamily="34" charset="0"/>
                <a:ea typeface="Raleway" pitchFamily="34" charset="-122"/>
                <a:cs typeface="Raleway" pitchFamily="34" charset="-120"/>
              </a:rPr>
              <a:t>Mohamed Salah El-din Ahmed</a:t>
            </a:r>
            <a:endParaRPr lang="en-US" sz="1750" dirty="0"/>
          </a:p>
        </p:txBody>
      </p:sp>
      <p:sp>
        <p:nvSpPr>
          <p:cNvPr id="8" name="Text 4"/>
          <p:cNvSpPr/>
          <p:nvPr/>
        </p:nvSpPr>
        <p:spPr>
          <a:xfrm>
            <a:off x="6514624" y="3633668"/>
            <a:ext cx="7087553" cy="362903"/>
          </a:xfrm>
          <a:prstGeom prst="rect">
            <a:avLst/>
          </a:prstGeom>
          <a:noFill/>
          <a:ln/>
        </p:spPr>
        <p:txBody>
          <a:bodyPr wrap="none" lIns="0" tIns="0" rIns="0" bIns="0" rtlCol="0" anchor="t"/>
          <a:lstStyle/>
          <a:p>
            <a:pPr marL="0" indent="0">
              <a:lnSpc>
                <a:spcPts val="2850"/>
              </a:lnSpc>
              <a:buNone/>
            </a:pPr>
            <a:r>
              <a:rPr lang="en-US" sz="1750" dirty="0">
                <a:solidFill>
                  <a:srgbClr val="CFCBBF"/>
                </a:solidFill>
                <a:latin typeface="Raleway" pitchFamily="34" charset="0"/>
                <a:ea typeface="Raleway" pitchFamily="34" charset="-122"/>
                <a:cs typeface="Raleway" pitchFamily="34" charset="-120"/>
              </a:rPr>
              <a:t>Rahma Mohamed Taha</a:t>
            </a:r>
            <a:endParaRPr lang="en-US" sz="1750" dirty="0"/>
          </a:p>
        </p:txBody>
      </p:sp>
      <p:sp>
        <p:nvSpPr>
          <p:cNvPr id="9" name="Text 5"/>
          <p:cNvSpPr/>
          <p:nvPr/>
        </p:nvSpPr>
        <p:spPr>
          <a:xfrm>
            <a:off x="6514624" y="4132659"/>
            <a:ext cx="7087553" cy="362903"/>
          </a:xfrm>
          <a:prstGeom prst="rect">
            <a:avLst/>
          </a:prstGeom>
          <a:noFill/>
          <a:ln/>
        </p:spPr>
        <p:txBody>
          <a:bodyPr wrap="none" lIns="0" tIns="0" rIns="0" bIns="0" rtlCol="0" anchor="t"/>
          <a:lstStyle/>
          <a:p>
            <a:pPr marL="0" indent="0">
              <a:lnSpc>
                <a:spcPts val="2850"/>
              </a:lnSpc>
              <a:buNone/>
            </a:pPr>
            <a:r>
              <a:rPr lang="en-US" sz="1750" dirty="0">
                <a:solidFill>
                  <a:srgbClr val="CFCBBF"/>
                </a:solidFill>
                <a:latin typeface="Raleway" pitchFamily="34" charset="0"/>
                <a:ea typeface="Raleway" pitchFamily="34" charset="-122"/>
                <a:cs typeface="Raleway" pitchFamily="34" charset="-120"/>
              </a:rPr>
              <a:t>Engy Abdelmalak Khillah</a:t>
            </a:r>
            <a:endParaRPr lang="en-US" sz="1750" dirty="0"/>
          </a:p>
        </p:txBody>
      </p:sp>
      <p:sp>
        <p:nvSpPr>
          <p:cNvPr id="10" name="Text 6"/>
          <p:cNvSpPr/>
          <p:nvPr/>
        </p:nvSpPr>
        <p:spPr>
          <a:xfrm>
            <a:off x="6514624" y="4631650"/>
            <a:ext cx="7087553" cy="362903"/>
          </a:xfrm>
          <a:prstGeom prst="rect">
            <a:avLst/>
          </a:prstGeom>
          <a:noFill/>
          <a:ln/>
        </p:spPr>
        <p:txBody>
          <a:bodyPr wrap="none" lIns="0" tIns="0" rIns="0" bIns="0" rtlCol="0" anchor="t"/>
          <a:lstStyle/>
          <a:p>
            <a:pPr marL="0" indent="0" algn="r">
              <a:lnSpc>
                <a:spcPts val="2850"/>
              </a:lnSpc>
              <a:buNone/>
            </a:pPr>
            <a:r>
              <a:rPr lang="en-US" sz="1750" dirty="0">
                <a:solidFill>
                  <a:srgbClr val="CFCBBF"/>
                </a:solidFill>
                <a:latin typeface="Raleway" pitchFamily="34" charset="0"/>
                <a:ea typeface="Raleway" pitchFamily="34" charset="-122"/>
                <a:cs typeface="Raleway" pitchFamily="34" charset="-120"/>
              </a:rPr>
              <a:t>هبه الله أحمد مصطفى صالحين</a:t>
            </a:r>
            <a:endParaRPr lang="en-US" sz="1750" dirty="0"/>
          </a:p>
        </p:txBody>
      </p:sp>
      <p:sp>
        <p:nvSpPr>
          <p:cNvPr id="11" name="Text 7"/>
          <p:cNvSpPr/>
          <p:nvPr/>
        </p:nvSpPr>
        <p:spPr>
          <a:xfrm>
            <a:off x="6514624" y="5130641"/>
            <a:ext cx="7087553" cy="362903"/>
          </a:xfrm>
          <a:prstGeom prst="rect">
            <a:avLst/>
          </a:prstGeom>
          <a:noFill/>
          <a:ln/>
        </p:spPr>
        <p:txBody>
          <a:bodyPr wrap="none" lIns="0" tIns="0" rIns="0" bIns="0" rtlCol="0" anchor="t"/>
          <a:lstStyle/>
          <a:p>
            <a:pPr marL="0" indent="0">
              <a:lnSpc>
                <a:spcPts val="2850"/>
              </a:lnSpc>
              <a:buNone/>
            </a:pPr>
            <a:r>
              <a:rPr lang="en-US" sz="1750" dirty="0">
                <a:solidFill>
                  <a:srgbClr val="CFCBBF"/>
                </a:solidFill>
                <a:latin typeface="Raleway" pitchFamily="34" charset="0"/>
                <a:ea typeface="Raleway" pitchFamily="34" charset="-122"/>
                <a:cs typeface="Raleway" pitchFamily="34" charset="-120"/>
              </a:rPr>
              <a:t>Jana Mohamed</a:t>
            </a:r>
            <a:endParaRPr lang="en-US" sz="1750" dirty="0"/>
          </a:p>
        </p:txBody>
      </p:sp>
      <p:sp>
        <p:nvSpPr>
          <p:cNvPr id="12" name="Shape 8"/>
          <p:cNvSpPr/>
          <p:nvPr/>
        </p:nvSpPr>
        <p:spPr>
          <a:xfrm>
            <a:off x="6287810" y="5637252"/>
            <a:ext cx="7541181" cy="650319"/>
          </a:xfrm>
          <a:prstGeom prst="rect">
            <a:avLst/>
          </a:prstGeom>
          <a:solidFill>
            <a:srgbClr val="000000">
              <a:alpha val="4000"/>
            </a:srgbClr>
          </a:solidFill>
          <a:ln/>
        </p:spPr>
      </p:sp>
      <p:sp>
        <p:nvSpPr>
          <p:cNvPr id="13" name="Text 9"/>
          <p:cNvSpPr/>
          <p:nvPr/>
        </p:nvSpPr>
        <p:spPr>
          <a:xfrm>
            <a:off x="6514624" y="5780961"/>
            <a:ext cx="7087553" cy="362903"/>
          </a:xfrm>
          <a:prstGeom prst="rect">
            <a:avLst/>
          </a:prstGeom>
          <a:noFill/>
          <a:ln/>
        </p:spPr>
        <p:txBody>
          <a:bodyPr wrap="none" lIns="0" tIns="0" rIns="0" bIns="0" rtlCol="0" anchor="t"/>
          <a:lstStyle/>
          <a:p>
            <a:pPr marL="0" indent="0">
              <a:lnSpc>
                <a:spcPts val="2850"/>
              </a:lnSpc>
              <a:buNone/>
            </a:pP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B1C1D">
              <a:alpha val="80000"/>
            </a:srgbClr>
          </a:solidFill>
          <a:ln/>
        </p:spPr>
      </p:sp>
      <p:sp>
        <p:nvSpPr>
          <p:cNvPr id="4" name="Text 1"/>
          <p:cNvSpPr/>
          <p:nvPr/>
        </p:nvSpPr>
        <p:spPr>
          <a:xfrm>
            <a:off x="793790" y="3760351"/>
            <a:ext cx="7514749" cy="708779"/>
          </a:xfrm>
          <a:prstGeom prst="rect">
            <a:avLst/>
          </a:prstGeom>
          <a:noFill/>
          <a:ln/>
        </p:spPr>
        <p:txBody>
          <a:bodyPr wrap="none" lIns="0" tIns="0" rIns="0" bIns="0" rtlCol="0" anchor="t"/>
          <a:lstStyle/>
          <a:p>
            <a:pPr marL="0" indent="0">
              <a:lnSpc>
                <a:spcPts val="5550"/>
              </a:lnSpc>
              <a:buNone/>
            </a:pPr>
            <a:r>
              <a:rPr lang="en-US" sz="4450" dirty="0">
                <a:solidFill>
                  <a:srgbClr val="F2E782"/>
                </a:solidFill>
                <a:latin typeface="Prata" pitchFamily="34" charset="0"/>
                <a:ea typeface="Prata" pitchFamily="34" charset="-122"/>
                <a:cs typeface="Prata" pitchFamily="34" charset="-120"/>
              </a:rPr>
              <a:t>                                  Thank You</a:t>
            </a:r>
            <a:endParaRPr lang="en-US" sz="44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377</Words>
  <Application>Microsoft Office PowerPoint</Application>
  <PresentationFormat>Custom</PresentationFormat>
  <Paragraphs>43</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Prata</vt:lpstr>
      <vt:lpstr>Raleway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Rahma Mohamed</cp:lastModifiedBy>
  <cp:revision>1</cp:revision>
  <dcterms:created xsi:type="dcterms:W3CDTF">2024-10-17T20:17:07Z</dcterms:created>
  <dcterms:modified xsi:type="dcterms:W3CDTF">2024-11-29T20:48:48Z</dcterms:modified>
</cp:coreProperties>
</file>