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EDE2-8A9F-4AA0-AB2C-BFCDE983F507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3515-DDD7-480D-ABEF-1BFA64FE02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EDE2-8A9F-4AA0-AB2C-BFCDE983F507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3515-DDD7-480D-ABEF-1BFA64FE0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EDE2-8A9F-4AA0-AB2C-BFCDE983F507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3515-DDD7-480D-ABEF-1BFA64FE0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EDE2-8A9F-4AA0-AB2C-BFCDE983F507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3515-DDD7-480D-ABEF-1BFA64FE0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EDE2-8A9F-4AA0-AB2C-BFCDE983F507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3515-DDD7-480D-ABEF-1BFA64FE02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EDE2-8A9F-4AA0-AB2C-BFCDE983F507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3515-DDD7-480D-ABEF-1BFA64FE0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EDE2-8A9F-4AA0-AB2C-BFCDE983F507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3515-DDD7-480D-ABEF-1BFA64FE026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EDE2-8A9F-4AA0-AB2C-BFCDE983F507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3515-DDD7-480D-ABEF-1BFA64FE0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EDE2-8A9F-4AA0-AB2C-BFCDE983F507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3515-DDD7-480D-ABEF-1BFA64FE0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EDE2-8A9F-4AA0-AB2C-BFCDE983F507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3515-DDD7-480D-ABEF-1BFA64FE02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EDE2-8A9F-4AA0-AB2C-BFCDE983F507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3515-DDD7-480D-ABEF-1BFA64FE0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AEDE2-8A9F-4AA0-AB2C-BFCDE983F507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88A3515-DDD7-480D-ABEF-1BFA64FE02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Spatial MS SQL Server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INFS7205 - Assignment 2</a:t>
            </a:r>
          </a:p>
          <a:p>
            <a:endParaRPr lang="en-US" sz="1800" dirty="0" smtClean="0"/>
          </a:p>
          <a:p>
            <a:r>
              <a:rPr lang="en-US" sz="1800" dirty="0" smtClean="0"/>
              <a:t>Group 5</a:t>
            </a:r>
          </a:p>
          <a:p>
            <a:r>
              <a:rPr lang="en-US" sz="1800" dirty="0" smtClean="0"/>
              <a:t>Andres Felipe Aguirre Quintero</a:t>
            </a:r>
          </a:p>
          <a:p>
            <a:r>
              <a:rPr lang="en-US" sz="1800" dirty="0" smtClean="0"/>
              <a:t>Abdullah M. </a:t>
            </a:r>
            <a:r>
              <a:rPr lang="en-US" sz="1800" dirty="0" err="1" smtClean="0"/>
              <a:t>Albarrak</a:t>
            </a:r>
            <a:endParaRPr lang="en-US" sz="1800" dirty="0" smtClean="0"/>
          </a:p>
          <a:p>
            <a:r>
              <a:rPr lang="en-US" sz="1800" dirty="0" err="1" smtClean="0"/>
              <a:t>Mochamad</a:t>
            </a:r>
            <a:r>
              <a:rPr lang="en-US" sz="1800" dirty="0" smtClean="0"/>
              <a:t> </a:t>
            </a:r>
            <a:r>
              <a:rPr lang="en-US" sz="1800" dirty="0" err="1" smtClean="0"/>
              <a:t>Ndaru</a:t>
            </a:r>
            <a:r>
              <a:rPr lang="en-US" sz="1800" dirty="0" smtClean="0"/>
              <a:t> </a:t>
            </a:r>
            <a:r>
              <a:rPr lang="en-US" sz="1800" dirty="0" err="1" smtClean="0"/>
              <a:t>Purnomo</a:t>
            </a:r>
            <a:r>
              <a:rPr lang="en-US" sz="1800" dirty="0" smtClean="0"/>
              <a:t> </a:t>
            </a:r>
            <a:r>
              <a:rPr lang="en-US" sz="1800" dirty="0" err="1" smtClean="0"/>
              <a:t>Sidi</a:t>
            </a:r>
            <a:endParaRPr lang="en-US" sz="1800" dirty="0" smtClean="0"/>
          </a:p>
          <a:p>
            <a:r>
              <a:rPr lang="en-US" sz="1800" dirty="0" err="1" smtClean="0"/>
              <a:t>Romaan</a:t>
            </a:r>
            <a:r>
              <a:rPr lang="en-US" sz="1800" dirty="0" smtClean="0"/>
              <a:t> </a:t>
            </a:r>
            <a:r>
              <a:rPr lang="en-US" sz="1800" dirty="0" err="1" smtClean="0"/>
              <a:t>Khadeer</a:t>
            </a:r>
            <a:r>
              <a:rPr lang="en-US" sz="1800" dirty="0" smtClean="0"/>
              <a:t> Ahmed</a:t>
            </a:r>
          </a:p>
        </p:txBody>
      </p:sp>
    </p:spTree>
    <p:extLst>
      <p:ext uri="{BB962C8B-B14F-4D97-AF65-F5344CB8AC3E}">
        <p14:creationId xmlns:p14="http://schemas.microsoft.com/office/powerpoint/2010/main" val="1703603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 to SQL Server 2012</a:t>
            </a:r>
          </a:p>
          <a:p>
            <a:r>
              <a:rPr lang="en-US" sz="3600" dirty="0" smtClean="0"/>
              <a:t>Support for Spatial Data Types</a:t>
            </a:r>
          </a:p>
          <a:p>
            <a:r>
              <a:rPr lang="en-US" sz="3600" dirty="0" smtClean="0"/>
              <a:t>DDL and DML for Spatial Data Types</a:t>
            </a:r>
          </a:p>
          <a:p>
            <a:r>
              <a:rPr lang="en-US" sz="3600" dirty="0" smtClean="0"/>
              <a:t>Spatial Functions</a:t>
            </a:r>
          </a:p>
          <a:p>
            <a:r>
              <a:rPr lang="en-US" sz="3600" dirty="0" smtClean="0"/>
              <a:t>Spatial Index</a:t>
            </a:r>
          </a:p>
          <a:p>
            <a:r>
              <a:rPr lang="en-US" sz="3600" dirty="0" smtClean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339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Launched in March 6, 2012</a:t>
            </a:r>
          </a:p>
          <a:p>
            <a:r>
              <a:rPr lang="en-US" dirty="0" smtClean="0"/>
              <a:t>Native support for spatial data types in SQL Server 2008</a:t>
            </a:r>
          </a:p>
          <a:p>
            <a:r>
              <a:rPr lang="en-US" dirty="0" smtClean="0"/>
              <a:t>Improved support for spatial databases</a:t>
            </a:r>
          </a:p>
        </p:txBody>
      </p:sp>
      <p:sp>
        <p:nvSpPr>
          <p:cNvPr id="4" name="Shape 265"/>
          <p:cNvSpPr/>
          <p:nvPr/>
        </p:nvSpPr>
        <p:spPr>
          <a:xfrm>
            <a:off x="2099113" y="1810550"/>
            <a:ext cx="4821676" cy="99112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3639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Spatial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Two types:</a:t>
            </a:r>
          </a:p>
          <a:p>
            <a:pPr lvl="1"/>
            <a:r>
              <a:rPr lang="en-US" sz="3200" dirty="0" smtClean="0"/>
              <a:t>Geometry:</a:t>
            </a:r>
          </a:p>
          <a:p>
            <a:pPr lvl="2"/>
            <a:r>
              <a:rPr lang="en-US" sz="2800" dirty="0" smtClean="0"/>
              <a:t>Euclidian Data (i.e., flat-earth data).</a:t>
            </a:r>
          </a:p>
          <a:p>
            <a:pPr lvl="2"/>
            <a:r>
              <a:rPr lang="en-US" sz="2800" dirty="0" smtClean="0"/>
              <a:t>Two dimensional representation.</a:t>
            </a:r>
          </a:p>
          <a:p>
            <a:pPr lvl="1"/>
            <a:r>
              <a:rPr lang="en-US" sz="3200" dirty="0" smtClean="0"/>
              <a:t>Geography:</a:t>
            </a:r>
          </a:p>
          <a:p>
            <a:pPr lvl="2"/>
            <a:r>
              <a:rPr lang="en-US" sz="2800" dirty="0" smtClean="0"/>
              <a:t>Ellipsoidal Data (i.e., round earth).</a:t>
            </a:r>
          </a:p>
          <a:p>
            <a:pPr lvl="2"/>
            <a:r>
              <a:rPr lang="en-US" sz="2800" dirty="0" smtClean="0"/>
              <a:t>Latitude and longitude to represent points or objects.</a:t>
            </a:r>
          </a:p>
        </p:txBody>
      </p:sp>
    </p:spTree>
    <p:extLst>
      <p:ext uri="{BB962C8B-B14F-4D97-AF65-F5344CB8AC3E}">
        <p14:creationId xmlns:p14="http://schemas.microsoft.com/office/powerpoint/2010/main" val="394225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</a:t>
            </a:r>
            <a:r>
              <a:rPr lang="en-US" dirty="0" smtClean="0"/>
              <a:t>Hierarchy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hape 278"/>
          <p:cNvSpPr/>
          <p:nvPr/>
        </p:nvSpPr>
        <p:spPr>
          <a:xfrm>
            <a:off x="551915" y="1874284"/>
            <a:ext cx="8058685" cy="35157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1314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DDL and DML for Spatial Data Types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LandBlock</a:t>
            </a:r>
            <a:r>
              <a:rPr lang="en-US" dirty="0" smtClean="0"/>
              <a:t> table with "geometry" data type.</a:t>
            </a:r>
          </a:p>
          <a:p>
            <a:pPr lvl="1"/>
            <a:r>
              <a:rPr lang="en-US" dirty="0" smtClean="0"/>
              <a:t>Shape types are not specified on table creation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LandBlock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(area geometry)</a:t>
            </a:r>
          </a:p>
          <a:p>
            <a:r>
              <a:rPr lang="en-US" dirty="0" smtClean="0"/>
              <a:t>Insert geometry values:</a:t>
            </a:r>
          </a:p>
          <a:p>
            <a:pPr lvl="1"/>
            <a:r>
              <a:rPr lang="en-US" dirty="0" smtClean="0"/>
              <a:t>Polygon, </a:t>
            </a:r>
            <a:r>
              <a:rPr lang="en-US" dirty="0" err="1" smtClean="0"/>
              <a:t>circularstring</a:t>
            </a:r>
            <a:r>
              <a:rPr lang="en-US" dirty="0" smtClean="0"/>
              <a:t>, </a:t>
            </a:r>
            <a:r>
              <a:rPr lang="en-US" dirty="0" err="1" smtClean="0"/>
              <a:t>curvepolygon</a:t>
            </a:r>
            <a:r>
              <a:rPr lang="en-US" dirty="0" smtClean="0"/>
              <a:t>, </a:t>
            </a:r>
            <a:r>
              <a:rPr lang="en-US" dirty="0" err="1" smtClean="0"/>
              <a:t>linestring</a:t>
            </a:r>
            <a:r>
              <a:rPr lang="en-US" dirty="0" smtClean="0"/>
              <a:t>, point.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insert into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LandBlock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(area) 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values (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geometry::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STGeomFromText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'POLYGON ((0 22, 0 29, 15 22, 0 22))'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, 0)) </a:t>
            </a:r>
          </a:p>
        </p:txBody>
      </p:sp>
    </p:spTree>
    <p:extLst>
      <p:ext uri="{BB962C8B-B14F-4D97-AF65-F5344CB8AC3E}">
        <p14:creationId xmlns:p14="http://schemas.microsoft.com/office/powerpoint/2010/main" val="2492334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870532"/>
              </p:ext>
            </p:extLst>
          </p:nvPr>
        </p:nvGraphicFramePr>
        <p:xfrm>
          <a:off x="457200" y="1600200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Spatial</a:t>
                      </a:r>
                      <a:r>
                        <a:rPr lang="en-US" baseline="0" dirty="0" smtClean="0"/>
                        <a:t>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Returned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STIntersects</a:t>
                      </a:r>
                      <a:r>
                        <a:rPr lang="en-US" dirty="0" smtClean="0"/>
                        <a:t>: Checks if the calling geometry intersects with another 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STIntersects</a:t>
                      </a:r>
                      <a:r>
                        <a:rPr lang="en-US" dirty="0" smtClean="0"/>
                        <a:t>( geometry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1 if true, else returns 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STContains</a:t>
                      </a:r>
                      <a:r>
                        <a:rPr lang="en-US" dirty="0" smtClean="0"/>
                        <a:t>: Checks if the calling geometry contains another 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STContains</a:t>
                      </a:r>
                      <a:r>
                        <a:rPr lang="en-US" dirty="0" smtClean="0"/>
                        <a:t>( geometry 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1 if true, else returns 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STArea</a:t>
                      </a:r>
                      <a:r>
                        <a:rPr lang="en-US" dirty="0" smtClean="0"/>
                        <a:t>: returns the area of the calling geometry.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STArea</a:t>
                      </a:r>
                      <a:r>
                        <a:rPr lang="en-US" dirty="0" smtClean="0"/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area in square meters.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STDistance</a:t>
                      </a:r>
                      <a:r>
                        <a:rPr lang="en-US" dirty="0" smtClean="0"/>
                        <a:t>: returns the smallest distance between the calling geometry and the other geometry.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STDistance</a:t>
                      </a:r>
                      <a:r>
                        <a:rPr lang="en-US" dirty="0" smtClean="0"/>
                        <a:t> ( geometry)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distance in meters.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20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Spatial indexes are built using B-trees</a:t>
            </a:r>
          </a:p>
          <a:p>
            <a:r>
              <a:rPr lang="en-US" dirty="0" smtClean="0"/>
              <a:t>The index creation process decomposes the space into four-level grid hierarchy</a:t>
            </a:r>
          </a:p>
          <a:p>
            <a:r>
              <a:rPr lang="en-US" dirty="0" smtClean="0"/>
              <a:t>Grid density</a:t>
            </a:r>
          </a:p>
          <a:p>
            <a:r>
              <a:rPr lang="en-US" dirty="0" smtClean="0"/>
              <a:t>Tessellation</a:t>
            </a:r>
          </a:p>
          <a:p>
            <a:r>
              <a:rPr lang="en-US" dirty="0" smtClean="0"/>
              <a:t>Query needs to specify which spatial index to use</a:t>
            </a:r>
          </a:p>
        </p:txBody>
      </p:sp>
      <p:sp>
        <p:nvSpPr>
          <p:cNvPr id="5" name="Shape 298"/>
          <p:cNvSpPr>
            <a:spLocks noGrp="1"/>
          </p:cNvSpPr>
          <p:nvPr>
            <p:ph sz="half" idx="2"/>
          </p:nvPr>
        </p:nvSpPr>
        <p:spPr>
          <a:xfrm>
            <a:off x="4648200" y="2590800"/>
            <a:ext cx="4038600" cy="216376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70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Now, the demonstration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6658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</TotalTime>
  <Words>328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Spatial MS SQL Server 2012</vt:lpstr>
      <vt:lpstr>Outline</vt:lpstr>
      <vt:lpstr>Introduction to SQL Server</vt:lpstr>
      <vt:lpstr>Support for Spatial Data Types</vt:lpstr>
      <vt:lpstr>Geometry Hierarchy </vt:lpstr>
      <vt:lpstr>DDL and DML for Spatial Data Types</vt:lpstr>
      <vt:lpstr>Spatial Functions</vt:lpstr>
      <vt:lpstr>Spatial Index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MS SQL Server 2012</dc:title>
  <dc:creator>Jarvis</dc:creator>
  <cp:lastModifiedBy>Jarvis</cp:lastModifiedBy>
  <cp:revision>2</cp:revision>
  <dcterms:created xsi:type="dcterms:W3CDTF">2012-05-23T10:50:57Z</dcterms:created>
  <dcterms:modified xsi:type="dcterms:W3CDTF">2012-05-23T11:07:54Z</dcterms:modified>
</cp:coreProperties>
</file>