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2"/>
  </p:notesMasterIdLst>
  <p:sldIdLst>
    <p:sldId id="256" r:id="rId2"/>
    <p:sldId id="438" r:id="rId3"/>
    <p:sldId id="448" r:id="rId4"/>
    <p:sldId id="447" r:id="rId5"/>
    <p:sldId id="446" r:id="rId6"/>
    <p:sldId id="451" r:id="rId7"/>
    <p:sldId id="258" r:id="rId8"/>
    <p:sldId id="452" r:id="rId9"/>
    <p:sldId id="449" r:id="rId10"/>
    <p:sldId id="45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611"/>
    <p:restoredTop sz="85920"/>
  </p:normalViewPr>
  <p:slideViewPr>
    <p:cSldViewPr snapToGrid="0" snapToObjects="1">
      <p:cViewPr varScale="1">
        <p:scale>
          <a:sx n="62" d="100"/>
          <a:sy n="62" d="100"/>
        </p:scale>
        <p:origin x="208"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8218A-AF57-334C-92FE-3A9476431D67}" type="datetimeFigureOut">
              <a:rPr lang="en-US" smtClean="0"/>
              <a:t>10/16/20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50F2F-CE74-3847-A16E-02EB6D6B3CA1}" type="slidenum">
              <a:rPr lang="en-US" smtClean="0"/>
              <a:t>‹#›</a:t>
            </a:fld>
            <a:endParaRPr lang="en-US"/>
          </a:p>
        </p:txBody>
      </p:sp>
    </p:spTree>
    <p:extLst>
      <p:ext uri="{BB962C8B-B14F-4D97-AF65-F5344CB8AC3E}">
        <p14:creationId xmlns:p14="http://schemas.microsoft.com/office/powerpoint/2010/main" val="38154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1</a:t>
            </a:fld>
            <a:endParaRPr lang="en-US"/>
          </a:p>
        </p:txBody>
      </p:sp>
    </p:spTree>
    <p:extLst>
      <p:ext uri="{BB962C8B-B14F-4D97-AF65-F5344CB8AC3E}">
        <p14:creationId xmlns:p14="http://schemas.microsoft.com/office/powerpoint/2010/main" val="232309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Cross selling is important especially in the insurance world because it provides insurance companies a great opportunity to sell a different or related product or service by leveraging their existing customer base</a:t>
            </a:r>
          </a:p>
          <a:p>
            <a:pPr lvl="0"/>
            <a:r>
              <a:rPr lang="en-US" sz="1200" kern="1200" dirty="0">
                <a:solidFill>
                  <a:schemeClr val="tx1"/>
                </a:solidFill>
                <a:effectLst/>
                <a:latin typeface="+mn-lt"/>
                <a:ea typeface="+mn-ea"/>
                <a:cs typeface="+mn-cs"/>
              </a:rPr>
              <a:t>The dataset I used is from Kaggle for an ongoing competition where the goal is for a health insurance provider to leverage their own customer’s data from past years to see if they would also be inclined to buy car insurance from them. </a:t>
            </a:r>
          </a:p>
          <a:p>
            <a:pPr lvl="0"/>
            <a:r>
              <a:rPr lang="en-US" sz="1200" kern="1200" dirty="0">
                <a:solidFill>
                  <a:schemeClr val="tx1"/>
                </a:solidFill>
                <a:effectLst/>
                <a:latin typeface="+mn-lt"/>
                <a:ea typeface="+mn-ea"/>
                <a:cs typeface="+mn-cs"/>
              </a:rPr>
              <a:t>There were 12 features in the dataset, the target variable was the response to see if a customer is or isn’t interested in purchasing insurance. Other features included gender, age, how long they had been with the current health insurance provider as well as some more vehicle related categories such as the age of their car or if their vehicle had been damaged before.</a:t>
            </a:r>
          </a:p>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2</a:t>
            </a:fld>
            <a:endParaRPr lang="en-US"/>
          </a:p>
        </p:txBody>
      </p:sp>
    </p:spTree>
    <p:extLst>
      <p:ext uri="{BB962C8B-B14F-4D97-AF65-F5344CB8AC3E}">
        <p14:creationId xmlns:p14="http://schemas.microsoft.com/office/powerpoint/2010/main" val="72576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stacked bar plot looks at prior vehicle damage and the target variable.</a:t>
            </a:r>
          </a:p>
          <a:p>
            <a:pPr lvl="0"/>
            <a:r>
              <a:rPr lang="en-US" sz="1200" kern="1200" dirty="0">
                <a:solidFill>
                  <a:schemeClr val="tx1"/>
                </a:solidFill>
                <a:effectLst/>
                <a:latin typeface="+mn-lt"/>
                <a:ea typeface="+mn-ea"/>
                <a:cs typeface="+mn-cs"/>
              </a:rPr>
              <a:t>So not surprisingly, it shows that people with past vehicle damage are more likely to be interested in purchasing vehicle insurance than people with no past vehicle damage. </a:t>
            </a:r>
          </a:p>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3</a:t>
            </a:fld>
            <a:endParaRPr lang="en-US"/>
          </a:p>
        </p:txBody>
      </p:sp>
    </p:spTree>
    <p:extLst>
      <p:ext uri="{BB962C8B-B14F-4D97-AF65-F5344CB8AC3E}">
        <p14:creationId xmlns:p14="http://schemas.microsoft.com/office/powerpoint/2010/main" val="39664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category specific histogram looks at age and the target variable. </a:t>
            </a:r>
          </a:p>
          <a:p>
            <a:pPr lvl="0"/>
            <a:r>
              <a:rPr lang="en-US" sz="1200" kern="1200" dirty="0">
                <a:solidFill>
                  <a:schemeClr val="tx1"/>
                </a:solidFill>
                <a:effectLst/>
                <a:latin typeface="+mn-lt"/>
                <a:ea typeface="+mn-ea"/>
                <a:cs typeface="+mn-cs"/>
              </a:rPr>
              <a:t>We see that the people between the ages of 35 to 50 are more likely to be interested in purchasing vehicle insurance while people between the ages of 20 to 30 are less likely. Which is also not surprising because as people get a bit older, they tend to be more risk averse</a:t>
            </a:r>
          </a:p>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4</a:t>
            </a:fld>
            <a:endParaRPr lang="en-US"/>
          </a:p>
        </p:txBody>
      </p:sp>
    </p:spTree>
    <p:extLst>
      <p:ext uri="{BB962C8B-B14F-4D97-AF65-F5344CB8AC3E}">
        <p14:creationId xmlns:p14="http://schemas.microsoft.com/office/powerpoint/2010/main" val="79812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scatterplot looks at Region Code and Policy Sales Channel.</a:t>
            </a:r>
          </a:p>
          <a:p>
            <a:pPr lvl="0"/>
            <a:r>
              <a:rPr lang="en-US" sz="1200" kern="1200" dirty="0">
                <a:solidFill>
                  <a:schemeClr val="tx1"/>
                </a:solidFill>
                <a:effectLst/>
                <a:latin typeface="+mn-lt"/>
                <a:ea typeface="+mn-ea"/>
                <a:cs typeface="+mn-cs"/>
              </a:rPr>
              <a:t>It is a little less straightforward than the other 2, but we see for example Region 28 and Policy Sales Channel 28, 125, and 150-160 have high volumes. Both features show us if certain locations have better sales with certain distribution channels which is quite interesting and I think as I continue my analysis looking more into this is key</a:t>
            </a:r>
          </a:p>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5</a:t>
            </a:fld>
            <a:endParaRPr lang="en-US"/>
          </a:p>
        </p:txBody>
      </p:sp>
    </p:spTree>
    <p:extLst>
      <p:ext uri="{BB962C8B-B14F-4D97-AF65-F5344CB8AC3E}">
        <p14:creationId xmlns:p14="http://schemas.microsoft.com/office/powerpoint/2010/main" val="367530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it is IID, has no missing values, has ~380k rows &amp;12 columns</a:t>
            </a:r>
          </a:p>
          <a:p>
            <a:pPr lvl="0"/>
            <a:r>
              <a:rPr lang="en-US" sz="1200" kern="1200" dirty="0">
                <a:solidFill>
                  <a:schemeClr val="tx1"/>
                </a:solidFill>
                <a:effectLst/>
                <a:latin typeface="+mn-lt"/>
                <a:ea typeface="+mn-ea"/>
                <a:cs typeface="+mn-cs"/>
              </a:rPr>
              <a:t>2 columns (ID and Vintage) were removed because they had no impact to the target </a:t>
            </a:r>
          </a:p>
          <a:p>
            <a:pPr lvl="0"/>
            <a:r>
              <a:rPr lang="en-US" sz="1200" kern="1200" dirty="0">
                <a:solidFill>
                  <a:schemeClr val="tx1"/>
                </a:solidFill>
                <a:effectLst/>
                <a:latin typeface="+mn-lt"/>
                <a:ea typeface="+mn-ea"/>
                <a:cs typeface="+mn-cs"/>
              </a:rPr>
              <a:t>A basic split approach was used because the data was diverse and not easily grouped </a:t>
            </a:r>
          </a:p>
          <a:p>
            <a:pPr lvl="0"/>
            <a:r>
              <a:rPr lang="en-US" sz="1200" kern="1200" dirty="0">
                <a:solidFill>
                  <a:schemeClr val="tx1"/>
                </a:solidFill>
                <a:effectLst/>
                <a:latin typeface="+mn-lt"/>
                <a:ea typeface="+mn-ea"/>
                <a:cs typeface="+mn-cs"/>
              </a:rPr>
              <a:t>602020 used </a:t>
            </a:r>
            <a:r>
              <a:rPr lang="en-US" sz="1200" kern="1200" dirty="0" err="1">
                <a:solidFill>
                  <a:schemeClr val="tx1"/>
                </a:solidFill>
                <a:effectLst/>
                <a:latin typeface="+mn-lt"/>
                <a:ea typeface="+mn-ea"/>
                <a:cs typeface="+mn-cs"/>
              </a:rPr>
              <a:t>bc</a:t>
            </a:r>
            <a:r>
              <a:rPr lang="en-US" sz="1200" kern="1200" dirty="0">
                <a:solidFill>
                  <a:schemeClr val="tx1"/>
                </a:solidFill>
                <a:effectLst/>
                <a:latin typeface="+mn-lt"/>
                <a:ea typeface="+mn-ea"/>
                <a:cs typeface="+mn-cs"/>
              </a:rPr>
              <a:t> there are under 1 mil datapoints in the dataset and to ensure all 3 splits have the same trend of the original data</a:t>
            </a:r>
          </a:p>
          <a:p>
            <a:pPr lvl="0"/>
            <a:r>
              <a:rPr lang="en-US" sz="1200" kern="1200" dirty="0">
                <a:solidFill>
                  <a:schemeClr val="tx1"/>
                </a:solidFill>
                <a:effectLst/>
                <a:latin typeface="+mn-lt"/>
                <a:ea typeface="+mn-ea"/>
                <a:cs typeface="+mn-cs"/>
              </a:rPr>
              <a:t>All Continuous features used the standard scalar except age which used the min max encoder because it was reasonably bounded</a:t>
            </a:r>
          </a:p>
          <a:p>
            <a:pPr lvl="0"/>
            <a:r>
              <a:rPr lang="en-US" sz="1200" kern="1200" dirty="0">
                <a:solidFill>
                  <a:schemeClr val="tx1"/>
                </a:solidFill>
                <a:effectLst/>
                <a:latin typeface="+mn-lt"/>
                <a:ea typeface="+mn-ea"/>
                <a:cs typeface="+mn-cs"/>
              </a:rPr>
              <a:t>Categorical features all used one hot encoder except vehicle age which used the ordinal encoder because it could be ordered</a:t>
            </a:r>
          </a:p>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6</a:t>
            </a:fld>
            <a:endParaRPr lang="en-US"/>
          </a:p>
        </p:txBody>
      </p:sp>
    </p:spTree>
    <p:extLst>
      <p:ext uri="{BB962C8B-B14F-4D97-AF65-F5344CB8AC3E}">
        <p14:creationId xmlns:p14="http://schemas.microsoft.com/office/powerpoint/2010/main" val="193286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 very much and now if anyone has any questions I would be happy to take them</a:t>
            </a:r>
          </a:p>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7</a:t>
            </a:fld>
            <a:endParaRPr lang="en-US"/>
          </a:p>
        </p:txBody>
      </p:sp>
    </p:spTree>
    <p:extLst>
      <p:ext uri="{BB962C8B-B14F-4D97-AF65-F5344CB8AC3E}">
        <p14:creationId xmlns:p14="http://schemas.microsoft.com/office/powerpoint/2010/main" val="107700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9</a:t>
            </a:fld>
            <a:endParaRPr lang="en-US"/>
          </a:p>
        </p:txBody>
      </p:sp>
    </p:spTree>
    <p:extLst>
      <p:ext uri="{BB962C8B-B14F-4D97-AF65-F5344CB8AC3E}">
        <p14:creationId xmlns:p14="http://schemas.microsoft.com/office/powerpoint/2010/main" val="197994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50F2F-CE74-3847-A16E-02EB6D6B3CA1}" type="slidenum">
              <a:rPr lang="en-US" smtClean="0"/>
              <a:t>10</a:t>
            </a:fld>
            <a:endParaRPr lang="en-US"/>
          </a:p>
        </p:txBody>
      </p:sp>
    </p:spTree>
    <p:extLst>
      <p:ext uri="{BB962C8B-B14F-4D97-AF65-F5344CB8AC3E}">
        <p14:creationId xmlns:p14="http://schemas.microsoft.com/office/powerpoint/2010/main" val="251949109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5BF4E8-2C5D-FC4A-8CF7-54022B58F588}"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7432F25-9A0B-234B-900C-A7A13E2D6A20}" type="slidenum">
              <a:rPr lang="en-US" smtClean="0"/>
              <a:t>‹#›</a:t>
            </a:fld>
            <a:endParaRPr lang="en-US"/>
          </a:p>
        </p:txBody>
      </p:sp>
    </p:spTree>
    <p:extLst>
      <p:ext uri="{BB962C8B-B14F-4D97-AF65-F5344CB8AC3E}">
        <p14:creationId xmlns:p14="http://schemas.microsoft.com/office/powerpoint/2010/main" val="29868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5BF4E8-2C5D-FC4A-8CF7-54022B58F588}"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406002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BF4E8-2C5D-FC4A-8CF7-54022B58F588}"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2312887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ng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36792"/>
            <a:ext cx="10717696" cy="772751"/>
          </a:xfrm>
        </p:spPr>
        <p:txBody>
          <a:bodyPr>
            <a:normAutofit/>
          </a:bodyPr>
          <a:lstStyle>
            <a:lvl1pPr>
              <a:defRPr sz="2400" b="1">
                <a:solidFill>
                  <a:srgbClr val="003E7E"/>
                </a:solidFill>
                <a:latin typeface="+mj-lt"/>
                <a:ea typeface="Rockwell-Bold" charset="0"/>
                <a:cs typeface="Rockwell-Bold" charset="0"/>
              </a:defRPr>
            </a:lvl1pPr>
          </a:lstStyle>
          <a:p>
            <a:r>
              <a:rPr lang="en-US" dirty="0"/>
              <a:t>Title and Content Slide</a:t>
            </a:r>
          </a:p>
        </p:txBody>
      </p:sp>
      <p:sp>
        <p:nvSpPr>
          <p:cNvPr id="8" name="Rectangle 7"/>
          <p:cNvSpPr>
            <a:spLocks/>
          </p:cNvSpPr>
          <p:nvPr userDrawn="1"/>
        </p:nvSpPr>
        <p:spPr>
          <a:xfrm>
            <a:off x="0" y="1009542"/>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 Placeholder 5"/>
          <p:cNvSpPr>
            <a:spLocks noGrp="1"/>
          </p:cNvSpPr>
          <p:nvPr>
            <p:ph type="body" sz="quarter" idx="11"/>
          </p:nvPr>
        </p:nvSpPr>
        <p:spPr>
          <a:xfrm>
            <a:off x="838200" y="1210236"/>
            <a:ext cx="10717697" cy="5163671"/>
          </a:xfrm>
        </p:spPr>
        <p:txBody>
          <a:bodyPr/>
          <a:lstStyle>
            <a:lvl1pPr>
              <a:defRPr sz="2100"/>
            </a:lvl1pPr>
            <a:lvl2pPr>
              <a:defRPr sz="1800"/>
            </a:lvl2pPr>
            <a:lvl3pPr>
              <a:defRPr sz="1500"/>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62348" y="6571283"/>
            <a:ext cx="533400" cy="219291"/>
          </a:xfrm>
          <a:prstGeom prst="rect">
            <a:avLst/>
          </a:prstGeom>
          <a:noFill/>
        </p:spPr>
        <p:txBody>
          <a:bodyPr wrap="square" rtlCol="0">
            <a:spAutoFit/>
          </a:bodyPr>
          <a:lstStyle/>
          <a:p>
            <a:pPr algn="r"/>
            <a:fld id="{40E96C70-9752-4AF0-8E47-A4D40C3CEB77}" type="slidenum">
              <a:rPr lang="en-US" sz="825" b="0" smtClean="0">
                <a:solidFill>
                  <a:schemeClr val="tx2"/>
                </a:solidFill>
              </a:rPr>
              <a:pPr algn="r"/>
              <a:t>‹#›</a:t>
            </a:fld>
            <a:endParaRPr lang="en-US" sz="825" b="0" dirty="0">
              <a:solidFill>
                <a:schemeClr val="tx2"/>
              </a:solidFill>
            </a:endParaRPr>
          </a:p>
        </p:txBody>
      </p:sp>
    </p:spTree>
    <p:extLst>
      <p:ext uri="{BB962C8B-B14F-4D97-AF65-F5344CB8AC3E}">
        <p14:creationId xmlns:p14="http://schemas.microsoft.com/office/powerpoint/2010/main" val="305789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BF4E8-2C5D-FC4A-8CF7-54022B58F588}" type="datetimeFigureOut">
              <a:rPr lang="en-US" smtClean="0"/>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261988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85BF4E8-2C5D-FC4A-8CF7-54022B58F588}" type="datetimeFigureOut">
              <a:rPr lang="en-US" smtClean="0"/>
              <a:t>10/16/20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7432F25-9A0B-234B-900C-A7A13E2D6A20}" type="slidenum">
              <a:rPr lang="en-US" smtClean="0"/>
              <a:t>‹#›</a:t>
            </a:fld>
            <a:endParaRPr lang="en-US"/>
          </a:p>
        </p:txBody>
      </p:sp>
    </p:spTree>
    <p:extLst>
      <p:ext uri="{BB962C8B-B14F-4D97-AF65-F5344CB8AC3E}">
        <p14:creationId xmlns:p14="http://schemas.microsoft.com/office/powerpoint/2010/main" val="17592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5BF4E8-2C5D-FC4A-8CF7-54022B58F588}"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423846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BF4E8-2C5D-FC4A-8CF7-54022B58F588}" type="datetimeFigureOut">
              <a:rPr lang="en-US" smtClean="0"/>
              <a:t>10/16/20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32F25-9A0B-234B-900C-A7A13E2D6A2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016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5BF4E8-2C5D-FC4A-8CF7-54022B58F588}" type="datetimeFigureOut">
              <a:rPr lang="en-US" smtClean="0"/>
              <a:t>10/16/20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32F25-9A0B-234B-900C-A7A13E2D6A20}"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164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BF4E8-2C5D-FC4A-8CF7-54022B58F588}" type="datetimeFigureOut">
              <a:rPr lang="en-US" smtClean="0"/>
              <a:t>10/16/20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214806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BF4E8-2C5D-FC4A-8CF7-54022B58F588}" type="datetimeFigureOut">
              <a:rPr lang="en-US" smtClean="0"/>
              <a:t>10/16/20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314204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BF4E8-2C5D-FC4A-8CF7-54022B58F588}" type="datetimeFigureOut">
              <a:rPr lang="en-US" smtClean="0"/>
              <a:t>10/16/20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7432F25-9A0B-234B-900C-A7A13E2D6A20}" type="slidenum">
              <a:rPr lang="en-US" smtClean="0"/>
              <a:t>‹#›</a:t>
            </a:fld>
            <a:endParaRPr lang="en-US"/>
          </a:p>
        </p:txBody>
      </p:sp>
    </p:spTree>
    <p:extLst>
      <p:ext uri="{BB962C8B-B14F-4D97-AF65-F5344CB8AC3E}">
        <p14:creationId xmlns:p14="http://schemas.microsoft.com/office/powerpoint/2010/main" val="363485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5BF4E8-2C5D-FC4A-8CF7-54022B58F588}" type="datetimeFigureOut">
              <a:rPr lang="en-US" smtClean="0"/>
              <a:t>10/16/20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7432F25-9A0B-234B-900C-A7A13E2D6A20}" type="slidenum">
              <a:rPr lang="en-US" smtClean="0"/>
              <a:t>‹#›</a:t>
            </a:fld>
            <a:endParaRPr lang="en-US"/>
          </a:p>
        </p:txBody>
      </p:sp>
    </p:spTree>
    <p:extLst>
      <p:ext uri="{BB962C8B-B14F-4D97-AF65-F5344CB8AC3E}">
        <p14:creationId xmlns:p14="http://schemas.microsoft.com/office/powerpoint/2010/main" val="10423902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romacoffin/Health-Insurance-Cross-Sell-Predi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BC38-0279-284D-B405-46F7124DF0BE}"/>
              </a:ext>
            </a:extLst>
          </p:cNvPr>
          <p:cNvSpPr>
            <a:spLocks noGrp="1"/>
          </p:cNvSpPr>
          <p:nvPr>
            <p:ph type="ctrTitle"/>
          </p:nvPr>
        </p:nvSpPr>
        <p:spPr>
          <a:xfrm>
            <a:off x="836023" y="2408237"/>
            <a:ext cx="10345783" cy="2387600"/>
          </a:xfrm>
        </p:spPr>
        <p:txBody>
          <a:bodyPr>
            <a:normAutofit fontScale="90000"/>
          </a:bodyPr>
          <a:lstStyle/>
          <a:p>
            <a:pPr algn="l">
              <a:lnSpc>
                <a:spcPct val="150000"/>
              </a:lnSpc>
            </a:pPr>
            <a:r>
              <a:rPr lang="en-US" sz="6000" dirty="0">
                <a:blipFill>
                  <a:blip r:embed="rId3">
                    <a:extLst>
                      <a:ext uri="{28A0092B-C50C-407E-A947-70E740481C1C}">
                        <a14:useLocalDpi xmlns:a14="http://schemas.microsoft.com/office/drawing/2010/main" val="0"/>
                      </a:ext>
                    </a:extLst>
                  </a:blip>
                  <a:tile tx="6350" ty="-127000" sx="65000" sy="64000" flip="none" algn="tl"/>
                </a:blipFill>
              </a:rPr>
              <a:t>Insurance</a:t>
            </a:r>
            <a:r>
              <a:rPr lang="en-US" sz="4000" b="1" dirty="0">
                <a:solidFill>
                  <a:schemeClr val="tx1">
                    <a:lumMod val="75000"/>
                    <a:lumOff val="25000"/>
                  </a:schemeClr>
                </a:solidFill>
                <a:latin typeface="Arial" panose="020B0604020202020204" pitchFamily="34" charset="0"/>
                <a:cs typeface="Arial" panose="020B0604020202020204" pitchFamily="34" charset="0"/>
              </a:rPr>
              <a:t> </a:t>
            </a:r>
            <a:r>
              <a:rPr lang="en-US" sz="6000" dirty="0">
                <a:blipFill>
                  <a:blip r:embed="rId3">
                    <a:extLst>
                      <a:ext uri="{28A0092B-C50C-407E-A947-70E740481C1C}">
                        <a14:useLocalDpi xmlns:a14="http://schemas.microsoft.com/office/drawing/2010/main" val="0"/>
                      </a:ext>
                    </a:extLst>
                  </a:blip>
                  <a:tile tx="6350" ty="-127000" sx="65000" sy="64000" flip="none" algn="tl"/>
                </a:blipFill>
              </a:rPr>
              <a:t>Cross</a:t>
            </a:r>
            <a:r>
              <a:rPr lang="en-US" sz="4000" b="1" dirty="0">
                <a:solidFill>
                  <a:schemeClr val="tx1">
                    <a:lumMod val="75000"/>
                    <a:lumOff val="25000"/>
                  </a:schemeClr>
                </a:solidFill>
                <a:latin typeface="Arial" panose="020B0604020202020204" pitchFamily="34" charset="0"/>
                <a:cs typeface="Arial" panose="020B0604020202020204" pitchFamily="34" charset="0"/>
              </a:rPr>
              <a:t> </a:t>
            </a:r>
            <a:r>
              <a:rPr lang="en-US" sz="6000" dirty="0">
                <a:blipFill>
                  <a:blip r:embed="rId3">
                    <a:extLst>
                      <a:ext uri="{28A0092B-C50C-407E-A947-70E740481C1C}">
                        <a14:useLocalDpi xmlns:a14="http://schemas.microsoft.com/office/drawing/2010/main" val="0"/>
                      </a:ext>
                    </a:extLst>
                  </a:blip>
                  <a:tile tx="6350" ty="-127000" sx="65000" sy="64000" flip="none" algn="tl"/>
                </a:blipFill>
              </a:rPr>
              <a:t>Sell</a:t>
            </a:r>
            <a:r>
              <a:rPr lang="en-US" sz="4000" b="1" dirty="0">
                <a:solidFill>
                  <a:schemeClr val="tx1">
                    <a:lumMod val="75000"/>
                    <a:lumOff val="25000"/>
                  </a:schemeClr>
                </a:solidFill>
                <a:latin typeface="Arial" panose="020B0604020202020204" pitchFamily="34" charset="0"/>
                <a:cs typeface="Arial" panose="020B0604020202020204" pitchFamily="34" charset="0"/>
              </a:rPr>
              <a:t> </a:t>
            </a:r>
            <a:r>
              <a:rPr lang="en-US" sz="6000" dirty="0">
                <a:blipFill>
                  <a:blip r:embed="rId3">
                    <a:extLst>
                      <a:ext uri="{28A0092B-C50C-407E-A947-70E740481C1C}">
                        <a14:useLocalDpi xmlns:a14="http://schemas.microsoft.com/office/drawing/2010/main" val="0"/>
                      </a:ext>
                    </a:extLst>
                  </a:blip>
                  <a:tile tx="6350" ty="-127000" sx="65000" sy="64000" flip="none" algn="tl"/>
                </a:blipFill>
              </a:rPr>
              <a:t>Prediction</a:t>
            </a:r>
            <a:r>
              <a:rPr lang="en-US" sz="4000" b="1" dirty="0">
                <a:solidFill>
                  <a:schemeClr val="tx1">
                    <a:lumMod val="75000"/>
                    <a:lumOff val="25000"/>
                  </a:schemeClr>
                </a:solidFill>
                <a:latin typeface="Arial" panose="020B0604020202020204" pitchFamily="34" charset="0"/>
                <a:cs typeface="Arial" panose="020B0604020202020204" pitchFamily="34" charset="0"/>
              </a:rPr>
              <a:t> </a:t>
            </a:r>
            <a:br>
              <a:rPr lang="en-US" dirty="0"/>
            </a:br>
            <a:endParaRPr lang="en-US" dirty="0"/>
          </a:p>
        </p:txBody>
      </p:sp>
      <p:sp>
        <p:nvSpPr>
          <p:cNvPr id="3" name="Subtitle 2">
            <a:extLst>
              <a:ext uri="{FF2B5EF4-FFF2-40B4-BE49-F238E27FC236}">
                <a16:creationId xmlns:a16="http://schemas.microsoft.com/office/drawing/2014/main" id="{865AF45B-68C7-E241-BDC8-FE1C81EEF874}"/>
              </a:ext>
            </a:extLst>
          </p:cNvPr>
          <p:cNvSpPr>
            <a:spLocks noGrp="1"/>
          </p:cNvSpPr>
          <p:nvPr>
            <p:ph type="subTitle" idx="1"/>
          </p:nvPr>
        </p:nvSpPr>
        <p:spPr>
          <a:xfrm>
            <a:off x="836023" y="4449763"/>
            <a:ext cx="8856617" cy="2133599"/>
          </a:xfrm>
        </p:spPr>
        <p:txBody>
          <a:bodyPr>
            <a:normAutofit lnSpcReduction="10000"/>
          </a:bodyPr>
          <a:lstStyle/>
          <a:p>
            <a:pPr algn="l"/>
            <a:r>
              <a:rPr lang="en-US" dirty="0">
                <a:solidFill>
                  <a:schemeClr val="tx1">
                    <a:lumMod val="75000"/>
                    <a:lumOff val="25000"/>
                  </a:schemeClr>
                </a:solidFill>
                <a:latin typeface="Arial" panose="020B0604020202020204" pitchFamily="34" charset="0"/>
                <a:cs typeface="Arial" panose="020B0604020202020204" pitchFamily="34" charset="0"/>
              </a:rPr>
              <a:t>Roma Coffin</a:t>
            </a:r>
          </a:p>
          <a:p>
            <a:pPr algn="l"/>
            <a:r>
              <a:rPr lang="en-US" dirty="0">
                <a:solidFill>
                  <a:schemeClr val="tx1">
                    <a:lumMod val="75000"/>
                    <a:lumOff val="25000"/>
                  </a:schemeClr>
                </a:solidFill>
                <a:latin typeface="Arial" panose="020B0604020202020204" pitchFamily="34" charset="0"/>
                <a:cs typeface="Arial" panose="020B0604020202020204" pitchFamily="34" charset="0"/>
              </a:rPr>
              <a:t>Brown University</a:t>
            </a:r>
          </a:p>
          <a:p>
            <a:pPr algn="l"/>
            <a:r>
              <a:rPr lang="en-US" dirty="0">
                <a:solidFill>
                  <a:schemeClr val="tx1">
                    <a:lumMod val="75000"/>
                    <a:lumOff val="25000"/>
                  </a:schemeClr>
                </a:solidFill>
                <a:latin typeface="Arial" panose="020B0604020202020204" pitchFamily="34" charset="0"/>
                <a:cs typeface="Arial" panose="020B0604020202020204" pitchFamily="34" charset="0"/>
              </a:rPr>
              <a:t>Data 1030 Project</a:t>
            </a:r>
          </a:p>
          <a:p>
            <a:pPr algn="l"/>
            <a:r>
              <a:rPr lang="en-US" dirty="0">
                <a:solidFill>
                  <a:schemeClr val="tx1">
                    <a:lumMod val="75000"/>
                    <a:lumOff val="25000"/>
                  </a:schemeClr>
                </a:solidFill>
                <a:latin typeface="Arial" panose="020B0604020202020204" pitchFamily="34" charset="0"/>
                <a:cs typeface="Arial" panose="020B0604020202020204" pitchFamily="34" charset="0"/>
              </a:rPr>
              <a:t>10/16/20</a:t>
            </a:r>
          </a:p>
          <a:p>
            <a:pPr algn="l"/>
            <a:r>
              <a:rPr lang="en-US" dirty="0">
                <a:solidFill>
                  <a:schemeClr val="tx1">
                    <a:lumMod val="75000"/>
                    <a:lumOff val="25000"/>
                  </a:schemeClr>
                </a:solidFill>
                <a:latin typeface="Arial" panose="020B0604020202020204" pitchFamily="34" charset="0"/>
                <a:cs typeface="Arial" panose="020B0604020202020204" pitchFamily="34" charset="0"/>
                <a:hlinkClick r:id="rId4"/>
              </a:rPr>
              <a:t>https://github.com/romacoffin/Health-Insurance-Cross-Sell-Prediction</a:t>
            </a:r>
            <a:endParaRPr lang="en-US" dirty="0">
              <a:solidFill>
                <a:schemeClr val="tx1">
                  <a:lumMod val="75000"/>
                  <a:lumOff val="25000"/>
                </a:schemeClr>
              </a:solidFill>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41203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39433" y="340320"/>
            <a:ext cx="7113134" cy="772751"/>
          </a:xfrm>
        </p:spPr>
        <p:txBody>
          <a:bodyPr>
            <a:noAutofit/>
          </a:bodyPr>
          <a:lstStyle/>
          <a:p>
            <a:pPr>
              <a:lnSpc>
                <a:spcPct val="85000"/>
              </a:lnSpc>
            </a:pPr>
            <a:r>
              <a:rPr lang="en-US" sz="5400" b="0" dirty="0">
                <a:blipFill>
                  <a:blip r:embed="rId3">
                    <a:extLst>
                      <a:ext uri="{28A0092B-C50C-407E-A947-70E740481C1C}">
                        <a14:useLocalDpi xmlns:a14="http://schemas.microsoft.com/office/drawing/2010/main" val="0"/>
                      </a:ext>
                    </a:extLst>
                  </a:blip>
                  <a:tile tx="6350" ty="-127000" sx="65000" sy="64000" flip="none" algn="tl"/>
                </a:blipFill>
                <a:ea typeface="+mj-ea"/>
                <a:cs typeface="+mj-cs"/>
              </a:rPr>
              <a:t>Exploratory data analysis</a:t>
            </a:r>
          </a:p>
        </p:txBody>
      </p:sp>
      <p:pic>
        <p:nvPicPr>
          <p:cNvPr id="6" name="Picture 5" descr="Chart&#10;&#10;Description automatically generated">
            <a:extLst>
              <a:ext uri="{FF2B5EF4-FFF2-40B4-BE49-F238E27FC236}">
                <a16:creationId xmlns:a16="http://schemas.microsoft.com/office/drawing/2014/main" id="{48867981-EA9F-3B44-AC3A-D01EA74BF895}"/>
              </a:ext>
            </a:extLst>
          </p:cNvPr>
          <p:cNvPicPr>
            <a:picLocks noChangeAspect="1"/>
          </p:cNvPicPr>
          <p:nvPr/>
        </p:nvPicPr>
        <p:blipFill>
          <a:blip r:embed="rId4"/>
          <a:stretch>
            <a:fillRect/>
          </a:stretch>
        </p:blipFill>
        <p:spPr>
          <a:xfrm>
            <a:off x="3025967" y="1974850"/>
            <a:ext cx="6017344" cy="4114800"/>
          </a:xfrm>
          <a:prstGeom prst="rect">
            <a:avLst/>
          </a:prstGeom>
        </p:spPr>
      </p:pic>
    </p:spTree>
    <p:extLst>
      <p:ext uri="{BB962C8B-B14F-4D97-AF65-F5344CB8AC3E}">
        <p14:creationId xmlns:p14="http://schemas.microsoft.com/office/powerpoint/2010/main" val="36291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1643" y="354264"/>
            <a:ext cx="3670513" cy="772751"/>
          </a:xfrm>
        </p:spPr>
        <p:txBody>
          <a:bodyPr>
            <a:noAutofit/>
          </a:bodyPr>
          <a:lstStyle/>
          <a:p>
            <a:pPr>
              <a:lnSpc>
                <a:spcPct val="85000"/>
              </a:lnSpc>
            </a:pPr>
            <a:r>
              <a:rPr lang="en-US" sz="5400" b="0" dirty="0">
                <a:solidFill>
                  <a:schemeClr val="tx1">
                    <a:lumMod val="75000"/>
                    <a:lumOff val="25000"/>
                  </a:schemeClr>
                </a:solidFill>
                <a:ea typeface="+mj-ea"/>
                <a:cs typeface="+mj-cs"/>
              </a:rPr>
              <a:t>Introduction</a:t>
            </a:r>
          </a:p>
        </p:txBody>
      </p:sp>
      <p:sp>
        <p:nvSpPr>
          <p:cNvPr id="31" name="Rectangle 30"/>
          <p:cNvSpPr/>
          <p:nvPr/>
        </p:nvSpPr>
        <p:spPr>
          <a:xfrm>
            <a:off x="2884485" y="1921689"/>
            <a:ext cx="8242910" cy="728810"/>
          </a:xfrm>
          <a:prstGeom prst="rect">
            <a:avLst/>
          </a:prstGeom>
        </p:spPr>
        <p:txBody>
          <a:bodyPr anchor="ctr">
            <a:noAutofit/>
          </a:bodyPr>
          <a:lstStyle/>
          <a:p>
            <a:pPr>
              <a:spcBef>
                <a:spcPts val="300"/>
              </a:spcBef>
            </a:pPr>
            <a:r>
              <a:rPr lang="en-US" sz="2000" dirty="0">
                <a:solidFill>
                  <a:schemeClr val="tx1">
                    <a:lumMod val="75000"/>
                    <a:lumOff val="25000"/>
                  </a:schemeClr>
                </a:solidFill>
                <a:latin typeface="Arial" panose="020B0604020202020204" pitchFamily="34" charset="0"/>
                <a:cs typeface="Arial" panose="020B0604020202020204" pitchFamily="34" charset="0"/>
              </a:rPr>
              <a:t>Leverage machine learning techniques to </a:t>
            </a:r>
            <a:r>
              <a:rPr lang="en-US" sz="2000" b="1" i="1" dirty="0">
                <a:solidFill>
                  <a:schemeClr val="tx1">
                    <a:lumMod val="75000"/>
                    <a:lumOff val="25000"/>
                  </a:schemeClr>
                </a:solidFill>
                <a:latin typeface="Arial" panose="020B0604020202020204" pitchFamily="34" charset="0"/>
                <a:cs typeface="Arial" panose="020B0604020202020204" pitchFamily="34" charset="0"/>
              </a:rPr>
              <a:t>predict</a:t>
            </a:r>
            <a:r>
              <a:rPr lang="en-US" sz="2000" dirty="0">
                <a:solidFill>
                  <a:schemeClr val="tx1">
                    <a:lumMod val="75000"/>
                    <a:lumOff val="25000"/>
                  </a:schemeClr>
                </a:solidFill>
                <a:latin typeface="Arial" panose="020B0604020202020204" pitchFamily="34" charset="0"/>
                <a:cs typeface="Arial" panose="020B0604020202020204" pitchFamily="34" charset="0"/>
              </a:rPr>
              <a:t> if someone will be interested in purchasing vehicle insurance </a:t>
            </a:r>
          </a:p>
        </p:txBody>
      </p:sp>
      <p:sp>
        <p:nvSpPr>
          <p:cNvPr id="32" name="Rectangle 31"/>
          <p:cNvSpPr/>
          <p:nvPr/>
        </p:nvSpPr>
        <p:spPr>
          <a:xfrm>
            <a:off x="2884485" y="3065134"/>
            <a:ext cx="8242910" cy="506509"/>
          </a:xfrm>
          <a:prstGeom prst="rect">
            <a:avLst/>
          </a:prstGeom>
        </p:spPr>
        <p:txBody>
          <a:bodyPr anchor="ctr">
            <a:noAutofit/>
          </a:bodyPr>
          <a:lstStyle/>
          <a:p>
            <a:r>
              <a:rPr lang="en-US" sz="2000" b="1" i="1" dirty="0">
                <a:solidFill>
                  <a:schemeClr val="tx1">
                    <a:lumMod val="75000"/>
                    <a:lumOff val="25000"/>
                  </a:schemeClr>
                </a:solidFill>
                <a:latin typeface="Arial" panose="020B0604020202020204" pitchFamily="34" charset="0"/>
                <a:cs typeface="Arial" panose="020B0604020202020204" pitchFamily="34" charset="0"/>
              </a:rPr>
              <a:t>Dataset</a:t>
            </a:r>
            <a:r>
              <a:rPr lang="en-US" sz="2000" dirty="0">
                <a:solidFill>
                  <a:schemeClr val="tx1">
                    <a:lumMod val="75000"/>
                    <a:lumOff val="25000"/>
                  </a:schemeClr>
                </a:solidFill>
                <a:latin typeface="Arial" panose="020B0604020202020204" pitchFamily="34" charset="0"/>
                <a:cs typeface="Arial" panose="020B0604020202020204" pitchFamily="34" charset="0"/>
              </a:rPr>
              <a:t> is from a health insurance provider leveraging their own customer’s data </a:t>
            </a:r>
          </a:p>
        </p:txBody>
      </p:sp>
      <p:sp>
        <p:nvSpPr>
          <p:cNvPr id="33" name="Rectangle 32"/>
          <p:cNvSpPr/>
          <p:nvPr/>
        </p:nvSpPr>
        <p:spPr>
          <a:xfrm>
            <a:off x="2884484" y="3548735"/>
            <a:ext cx="8242910" cy="1961027"/>
          </a:xfrm>
          <a:prstGeom prst="rect">
            <a:avLst/>
          </a:prstGeom>
        </p:spPr>
        <p:txBody>
          <a:bodyPr anchor="ctr">
            <a:noAutofit/>
          </a:bodyPr>
          <a:lstStyle/>
          <a:p>
            <a:r>
              <a:rPr lang="en-US" sz="2000" dirty="0">
                <a:solidFill>
                  <a:schemeClr val="tx1">
                    <a:lumMod val="75000"/>
                    <a:lumOff val="25000"/>
                  </a:schemeClr>
                </a:solidFill>
                <a:latin typeface="Arial" panose="020B0604020202020204" pitchFamily="34" charset="0"/>
                <a:cs typeface="Arial" panose="020B0604020202020204" pitchFamily="34" charset="0"/>
              </a:rPr>
              <a:t>The</a:t>
            </a:r>
            <a:r>
              <a:rPr lang="en-US" sz="2000" b="1" i="1" dirty="0">
                <a:solidFill>
                  <a:schemeClr val="tx1">
                    <a:lumMod val="75000"/>
                    <a:lumOff val="25000"/>
                  </a:schemeClr>
                </a:solidFill>
                <a:latin typeface="Arial" panose="020B0604020202020204" pitchFamily="34" charset="0"/>
                <a:cs typeface="Arial" panose="020B0604020202020204" pitchFamily="34" charset="0"/>
              </a:rPr>
              <a:t> target variable </a:t>
            </a:r>
            <a:r>
              <a:rPr lang="en-US" sz="2000" dirty="0">
                <a:solidFill>
                  <a:schemeClr val="tx1">
                    <a:lumMod val="75000"/>
                    <a:lumOff val="25000"/>
                  </a:schemeClr>
                </a:solidFill>
                <a:latin typeface="Arial" panose="020B0604020202020204" pitchFamily="34" charset="0"/>
                <a:cs typeface="Arial" panose="020B0604020202020204" pitchFamily="34" charset="0"/>
              </a:rPr>
              <a:t>is the </a:t>
            </a:r>
            <a:r>
              <a:rPr lang="en-US" sz="2000" b="1" i="1" dirty="0">
                <a:solidFill>
                  <a:schemeClr val="tx1">
                    <a:lumMod val="75000"/>
                    <a:lumOff val="25000"/>
                  </a:schemeClr>
                </a:solidFill>
                <a:latin typeface="Arial" panose="020B0604020202020204" pitchFamily="34" charset="0"/>
                <a:cs typeface="Arial" panose="020B0604020202020204" pitchFamily="34" charset="0"/>
              </a:rPr>
              <a:t>customer’s response</a:t>
            </a:r>
            <a:r>
              <a:rPr lang="en-US" sz="2000" dirty="0">
                <a:solidFill>
                  <a:schemeClr val="tx1">
                    <a:lumMod val="75000"/>
                    <a:lumOff val="25000"/>
                  </a:schemeClr>
                </a:solidFill>
                <a:latin typeface="Arial" panose="020B0604020202020204" pitchFamily="34" charset="0"/>
                <a:cs typeface="Arial" panose="020B0604020202020204" pitchFamily="34" charset="0"/>
              </a:rPr>
              <a:t>, if they are interested in purchasing insurance</a:t>
            </a:r>
          </a:p>
        </p:txBody>
      </p:sp>
      <p:cxnSp>
        <p:nvCxnSpPr>
          <p:cNvPr id="42" name="Straight Connector 41"/>
          <p:cNvCxnSpPr>
            <a:cxnSpLocks/>
          </p:cNvCxnSpPr>
          <p:nvPr/>
        </p:nvCxnSpPr>
        <p:spPr>
          <a:xfrm>
            <a:off x="1695986" y="2845665"/>
            <a:ext cx="9225349" cy="0"/>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1695986" y="3838127"/>
            <a:ext cx="9225349" cy="0"/>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Freeform 26">
            <a:extLst>
              <a:ext uri="{FF2B5EF4-FFF2-40B4-BE49-F238E27FC236}">
                <a16:creationId xmlns:a16="http://schemas.microsoft.com/office/drawing/2014/main" id="{5D88C750-9524-794B-81C7-FC00BBE20A4C}"/>
              </a:ext>
            </a:extLst>
          </p:cNvPr>
          <p:cNvSpPr>
            <a:spLocks noEditPoints="1"/>
          </p:cNvSpPr>
          <p:nvPr/>
        </p:nvSpPr>
        <p:spPr bwMode="auto">
          <a:xfrm>
            <a:off x="1732666" y="4012335"/>
            <a:ext cx="849318" cy="897517"/>
          </a:xfrm>
          <a:custGeom>
            <a:avLst/>
            <a:gdLst/>
            <a:ahLst/>
            <a:cxnLst>
              <a:cxn ang="0">
                <a:pos x="282" y="318"/>
              </a:cxn>
              <a:cxn ang="0">
                <a:pos x="204" y="395"/>
              </a:cxn>
              <a:cxn ang="0">
                <a:pos x="192" y="508"/>
              </a:cxn>
              <a:cxn ang="0">
                <a:pos x="250" y="601"/>
              </a:cxn>
              <a:cxn ang="0">
                <a:pos x="356" y="638"/>
              </a:cxn>
              <a:cxn ang="0">
                <a:pos x="462" y="601"/>
              </a:cxn>
              <a:cxn ang="0">
                <a:pos x="520" y="508"/>
              </a:cxn>
              <a:cxn ang="0">
                <a:pos x="514" y="411"/>
              </a:cxn>
              <a:cxn ang="0">
                <a:pos x="401" y="450"/>
              </a:cxn>
              <a:cxn ang="0">
                <a:pos x="401" y="489"/>
              </a:cxn>
              <a:cxn ang="0">
                <a:pos x="356" y="517"/>
              </a:cxn>
              <a:cxn ang="0">
                <a:pos x="311" y="489"/>
              </a:cxn>
              <a:cxn ang="0">
                <a:pos x="322" y="435"/>
              </a:cxn>
              <a:cxn ang="0">
                <a:pos x="362" y="420"/>
              </a:cxn>
              <a:cxn ang="0">
                <a:pos x="456" y="335"/>
              </a:cxn>
              <a:cxn ang="0">
                <a:pos x="356" y="301"/>
              </a:cxn>
              <a:cxn ang="0">
                <a:pos x="256" y="169"/>
              </a:cxn>
              <a:cxn ang="0">
                <a:pos x="131" y="245"/>
              </a:cxn>
              <a:cxn ang="0">
                <a:pos x="55" y="370"/>
              </a:cxn>
              <a:cxn ang="0">
                <a:pos x="43" y="520"/>
              </a:cxn>
              <a:cxn ang="0">
                <a:pos x="100" y="657"/>
              </a:cxn>
              <a:cxn ang="0">
                <a:pos x="210" y="751"/>
              </a:cxn>
              <a:cxn ang="0">
                <a:pos x="356" y="787"/>
              </a:cxn>
              <a:cxn ang="0">
                <a:pos x="502" y="751"/>
              </a:cxn>
              <a:cxn ang="0">
                <a:pos x="612" y="657"/>
              </a:cxn>
              <a:cxn ang="0">
                <a:pos x="669" y="520"/>
              </a:cxn>
              <a:cxn ang="0">
                <a:pos x="658" y="374"/>
              </a:cxn>
              <a:cxn ang="0">
                <a:pos x="587" y="252"/>
              </a:cxn>
              <a:cxn ang="0">
                <a:pos x="548" y="395"/>
              </a:cxn>
              <a:cxn ang="0">
                <a:pos x="559" y="511"/>
              </a:cxn>
              <a:cxn ang="0">
                <a:pos x="502" y="615"/>
              </a:cxn>
              <a:cxn ang="0">
                <a:pos x="398" y="672"/>
              </a:cxn>
              <a:cxn ang="0">
                <a:pos x="276" y="660"/>
              </a:cxn>
              <a:cxn ang="0">
                <a:pos x="185" y="584"/>
              </a:cxn>
              <a:cxn ang="0">
                <a:pos x="149" y="469"/>
              </a:cxn>
              <a:cxn ang="0">
                <a:pos x="185" y="353"/>
              </a:cxn>
              <a:cxn ang="0">
                <a:pos x="276" y="279"/>
              </a:cxn>
              <a:cxn ang="0">
                <a:pos x="390" y="265"/>
              </a:cxn>
              <a:cxn ang="0">
                <a:pos x="483" y="307"/>
              </a:cxn>
              <a:cxn ang="0">
                <a:pos x="487" y="181"/>
              </a:cxn>
              <a:cxn ang="0">
                <a:pos x="356" y="152"/>
              </a:cxn>
              <a:cxn ang="0">
                <a:pos x="807" y="57"/>
              </a:cxn>
              <a:cxn ang="0">
                <a:pos x="614" y="225"/>
              </a:cxn>
              <a:cxn ang="0">
                <a:pos x="696" y="361"/>
              </a:cxn>
              <a:cxn ang="0">
                <a:pos x="708" y="528"/>
              </a:cxn>
              <a:cxn ang="0">
                <a:pos x="643" y="679"/>
              </a:cxn>
              <a:cxn ang="0">
                <a:pos x="520" y="785"/>
              </a:cxn>
              <a:cxn ang="0">
                <a:pos x="356" y="825"/>
              </a:cxn>
              <a:cxn ang="0">
                <a:pos x="192" y="785"/>
              </a:cxn>
              <a:cxn ang="0">
                <a:pos x="69" y="679"/>
              </a:cxn>
              <a:cxn ang="0">
                <a:pos x="5" y="528"/>
              </a:cxn>
              <a:cxn ang="0">
                <a:pos x="18" y="356"/>
              </a:cxn>
              <a:cxn ang="0">
                <a:pos x="104" y="218"/>
              </a:cxn>
              <a:cxn ang="0">
                <a:pos x="243" y="131"/>
              </a:cxn>
              <a:cxn ang="0">
                <a:pos x="408" y="116"/>
              </a:cxn>
              <a:cxn ang="0">
                <a:pos x="547" y="169"/>
              </a:cxn>
              <a:cxn ang="0">
                <a:pos x="679" y="72"/>
              </a:cxn>
            </a:cxnLst>
            <a:rect l="0" t="0" r="r" b="b"/>
            <a:pathLst>
              <a:path w="807" h="825">
                <a:moveTo>
                  <a:pt x="356" y="301"/>
                </a:moveTo>
                <a:lnTo>
                  <a:pt x="317" y="306"/>
                </a:lnTo>
                <a:lnTo>
                  <a:pt x="282" y="318"/>
                </a:lnTo>
                <a:lnTo>
                  <a:pt x="250" y="338"/>
                </a:lnTo>
                <a:lnTo>
                  <a:pt x="225" y="364"/>
                </a:lnTo>
                <a:lnTo>
                  <a:pt x="204" y="395"/>
                </a:lnTo>
                <a:lnTo>
                  <a:pt x="192" y="431"/>
                </a:lnTo>
                <a:lnTo>
                  <a:pt x="188" y="469"/>
                </a:lnTo>
                <a:lnTo>
                  <a:pt x="192" y="508"/>
                </a:lnTo>
                <a:lnTo>
                  <a:pt x="204" y="544"/>
                </a:lnTo>
                <a:lnTo>
                  <a:pt x="225" y="575"/>
                </a:lnTo>
                <a:lnTo>
                  <a:pt x="250" y="601"/>
                </a:lnTo>
                <a:lnTo>
                  <a:pt x="282" y="620"/>
                </a:lnTo>
                <a:lnTo>
                  <a:pt x="317" y="633"/>
                </a:lnTo>
                <a:lnTo>
                  <a:pt x="356" y="638"/>
                </a:lnTo>
                <a:lnTo>
                  <a:pt x="395" y="633"/>
                </a:lnTo>
                <a:lnTo>
                  <a:pt x="431" y="620"/>
                </a:lnTo>
                <a:lnTo>
                  <a:pt x="462" y="601"/>
                </a:lnTo>
                <a:lnTo>
                  <a:pt x="487" y="575"/>
                </a:lnTo>
                <a:lnTo>
                  <a:pt x="506" y="544"/>
                </a:lnTo>
                <a:lnTo>
                  <a:pt x="520" y="508"/>
                </a:lnTo>
                <a:lnTo>
                  <a:pt x="524" y="469"/>
                </a:lnTo>
                <a:lnTo>
                  <a:pt x="521" y="440"/>
                </a:lnTo>
                <a:lnTo>
                  <a:pt x="514" y="411"/>
                </a:lnTo>
                <a:lnTo>
                  <a:pt x="501" y="385"/>
                </a:lnTo>
                <a:lnTo>
                  <a:pt x="484" y="362"/>
                </a:lnTo>
                <a:lnTo>
                  <a:pt x="401" y="450"/>
                </a:lnTo>
                <a:lnTo>
                  <a:pt x="404" y="462"/>
                </a:lnTo>
                <a:lnTo>
                  <a:pt x="404" y="469"/>
                </a:lnTo>
                <a:lnTo>
                  <a:pt x="401" y="489"/>
                </a:lnTo>
                <a:lnTo>
                  <a:pt x="390" y="504"/>
                </a:lnTo>
                <a:lnTo>
                  <a:pt x="375" y="514"/>
                </a:lnTo>
                <a:lnTo>
                  <a:pt x="356" y="517"/>
                </a:lnTo>
                <a:lnTo>
                  <a:pt x="337" y="514"/>
                </a:lnTo>
                <a:lnTo>
                  <a:pt x="322" y="504"/>
                </a:lnTo>
                <a:lnTo>
                  <a:pt x="311" y="489"/>
                </a:lnTo>
                <a:lnTo>
                  <a:pt x="308" y="469"/>
                </a:lnTo>
                <a:lnTo>
                  <a:pt x="311" y="450"/>
                </a:lnTo>
                <a:lnTo>
                  <a:pt x="322" y="435"/>
                </a:lnTo>
                <a:lnTo>
                  <a:pt x="337" y="425"/>
                </a:lnTo>
                <a:lnTo>
                  <a:pt x="356" y="420"/>
                </a:lnTo>
                <a:lnTo>
                  <a:pt x="362" y="420"/>
                </a:lnTo>
                <a:lnTo>
                  <a:pt x="367" y="422"/>
                </a:lnTo>
                <a:lnTo>
                  <a:pt x="372" y="425"/>
                </a:lnTo>
                <a:lnTo>
                  <a:pt x="456" y="335"/>
                </a:lnTo>
                <a:lnTo>
                  <a:pt x="426" y="316"/>
                </a:lnTo>
                <a:lnTo>
                  <a:pt x="392" y="306"/>
                </a:lnTo>
                <a:lnTo>
                  <a:pt x="356" y="301"/>
                </a:lnTo>
                <a:close/>
                <a:moveTo>
                  <a:pt x="356" y="152"/>
                </a:moveTo>
                <a:lnTo>
                  <a:pt x="304" y="157"/>
                </a:lnTo>
                <a:lnTo>
                  <a:pt x="256" y="169"/>
                </a:lnTo>
                <a:lnTo>
                  <a:pt x="210" y="188"/>
                </a:lnTo>
                <a:lnTo>
                  <a:pt x="168" y="213"/>
                </a:lnTo>
                <a:lnTo>
                  <a:pt x="131" y="245"/>
                </a:lnTo>
                <a:lnTo>
                  <a:pt x="100" y="282"/>
                </a:lnTo>
                <a:lnTo>
                  <a:pt x="75" y="323"/>
                </a:lnTo>
                <a:lnTo>
                  <a:pt x="55" y="370"/>
                </a:lnTo>
                <a:lnTo>
                  <a:pt x="43" y="417"/>
                </a:lnTo>
                <a:lnTo>
                  <a:pt x="39" y="469"/>
                </a:lnTo>
                <a:lnTo>
                  <a:pt x="43" y="520"/>
                </a:lnTo>
                <a:lnTo>
                  <a:pt x="55" y="569"/>
                </a:lnTo>
                <a:lnTo>
                  <a:pt x="75" y="615"/>
                </a:lnTo>
                <a:lnTo>
                  <a:pt x="100" y="657"/>
                </a:lnTo>
                <a:lnTo>
                  <a:pt x="131" y="693"/>
                </a:lnTo>
                <a:lnTo>
                  <a:pt x="168" y="726"/>
                </a:lnTo>
                <a:lnTo>
                  <a:pt x="210" y="751"/>
                </a:lnTo>
                <a:lnTo>
                  <a:pt x="256" y="770"/>
                </a:lnTo>
                <a:lnTo>
                  <a:pt x="304" y="782"/>
                </a:lnTo>
                <a:lnTo>
                  <a:pt x="356" y="787"/>
                </a:lnTo>
                <a:lnTo>
                  <a:pt x="407" y="782"/>
                </a:lnTo>
                <a:lnTo>
                  <a:pt x="456" y="770"/>
                </a:lnTo>
                <a:lnTo>
                  <a:pt x="502" y="751"/>
                </a:lnTo>
                <a:lnTo>
                  <a:pt x="544" y="726"/>
                </a:lnTo>
                <a:lnTo>
                  <a:pt x="579" y="693"/>
                </a:lnTo>
                <a:lnTo>
                  <a:pt x="612" y="657"/>
                </a:lnTo>
                <a:lnTo>
                  <a:pt x="638" y="615"/>
                </a:lnTo>
                <a:lnTo>
                  <a:pt x="657" y="569"/>
                </a:lnTo>
                <a:lnTo>
                  <a:pt x="669" y="520"/>
                </a:lnTo>
                <a:lnTo>
                  <a:pt x="673" y="469"/>
                </a:lnTo>
                <a:lnTo>
                  <a:pt x="669" y="420"/>
                </a:lnTo>
                <a:lnTo>
                  <a:pt x="658" y="374"/>
                </a:lnTo>
                <a:lnTo>
                  <a:pt x="641" y="329"/>
                </a:lnTo>
                <a:lnTo>
                  <a:pt x="617" y="289"/>
                </a:lnTo>
                <a:lnTo>
                  <a:pt x="587" y="252"/>
                </a:lnTo>
                <a:lnTo>
                  <a:pt x="511" y="334"/>
                </a:lnTo>
                <a:lnTo>
                  <a:pt x="532" y="362"/>
                </a:lnTo>
                <a:lnTo>
                  <a:pt x="548" y="395"/>
                </a:lnTo>
                <a:lnTo>
                  <a:pt x="559" y="431"/>
                </a:lnTo>
                <a:lnTo>
                  <a:pt x="563" y="469"/>
                </a:lnTo>
                <a:lnTo>
                  <a:pt x="559" y="511"/>
                </a:lnTo>
                <a:lnTo>
                  <a:pt x="547" y="550"/>
                </a:lnTo>
                <a:lnTo>
                  <a:pt x="527" y="584"/>
                </a:lnTo>
                <a:lnTo>
                  <a:pt x="502" y="615"/>
                </a:lnTo>
                <a:lnTo>
                  <a:pt x="471" y="641"/>
                </a:lnTo>
                <a:lnTo>
                  <a:pt x="436" y="660"/>
                </a:lnTo>
                <a:lnTo>
                  <a:pt x="398" y="672"/>
                </a:lnTo>
                <a:lnTo>
                  <a:pt x="356" y="676"/>
                </a:lnTo>
                <a:lnTo>
                  <a:pt x="314" y="672"/>
                </a:lnTo>
                <a:lnTo>
                  <a:pt x="276" y="660"/>
                </a:lnTo>
                <a:lnTo>
                  <a:pt x="240" y="641"/>
                </a:lnTo>
                <a:lnTo>
                  <a:pt x="210" y="615"/>
                </a:lnTo>
                <a:lnTo>
                  <a:pt x="185" y="584"/>
                </a:lnTo>
                <a:lnTo>
                  <a:pt x="165" y="550"/>
                </a:lnTo>
                <a:lnTo>
                  <a:pt x="154" y="511"/>
                </a:lnTo>
                <a:lnTo>
                  <a:pt x="149" y="469"/>
                </a:lnTo>
                <a:lnTo>
                  <a:pt x="154" y="428"/>
                </a:lnTo>
                <a:lnTo>
                  <a:pt x="165" y="389"/>
                </a:lnTo>
                <a:lnTo>
                  <a:pt x="185" y="353"/>
                </a:lnTo>
                <a:lnTo>
                  <a:pt x="210" y="323"/>
                </a:lnTo>
                <a:lnTo>
                  <a:pt x="240" y="298"/>
                </a:lnTo>
                <a:lnTo>
                  <a:pt x="276" y="279"/>
                </a:lnTo>
                <a:lnTo>
                  <a:pt x="314" y="267"/>
                </a:lnTo>
                <a:lnTo>
                  <a:pt x="356" y="262"/>
                </a:lnTo>
                <a:lnTo>
                  <a:pt x="390" y="265"/>
                </a:lnTo>
                <a:lnTo>
                  <a:pt x="425" y="274"/>
                </a:lnTo>
                <a:lnTo>
                  <a:pt x="454" y="288"/>
                </a:lnTo>
                <a:lnTo>
                  <a:pt x="483" y="307"/>
                </a:lnTo>
                <a:lnTo>
                  <a:pt x="560" y="227"/>
                </a:lnTo>
                <a:lnTo>
                  <a:pt x="526" y="201"/>
                </a:lnTo>
                <a:lnTo>
                  <a:pt x="487" y="181"/>
                </a:lnTo>
                <a:lnTo>
                  <a:pt x="445" y="164"/>
                </a:lnTo>
                <a:lnTo>
                  <a:pt x="402" y="155"/>
                </a:lnTo>
                <a:lnTo>
                  <a:pt x="356" y="152"/>
                </a:lnTo>
                <a:close/>
                <a:moveTo>
                  <a:pt x="749" y="0"/>
                </a:moveTo>
                <a:lnTo>
                  <a:pt x="760" y="46"/>
                </a:lnTo>
                <a:lnTo>
                  <a:pt x="807" y="57"/>
                </a:lnTo>
                <a:lnTo>
                  <a:pt x="736" y="128"/>
                </a:lnTo>
                <a:lnTo>
                  <a:pt x="710" y="122"/>
                </a:lnTo>
                <a:lnTo>
                  <a:pt x="614" y="225"/>
                </a:lnTo>
                <a:lnTo>
                  <a:pt x="648" y="265"/>
                </a:lnTo>
                <a:lnTo>
                  <a:pt x="675" y="312"/>
                </a:lnTo>
                <a:lnTo>
                  <a:pt x="696" y="361"/>
                </a:lnTo>
                <a:lnTo>
                  <a:pt x="708" y="413"/>
                </a:lnTo>
                <a:lnTo>
                  <a:pt x="712" y="469"/>
                </a:lnTo>
                <a:lnTo>
                  <a:pt x="708" y="528"/>
                </a:lnTo>
                <a:lnTo>
                  <a:pt x="694" y="583"/>
                </a:lnTo>
                <a:lnTo>
                  <a:pt x="672" y="633"/>
                </a:lnTo>
                <a:lnTo>
                  <a:pt x="643" y="679"/>
                </a:lnTo>
                <a:lnTo>
                  <a:pt x="608" y="721"/>
                </a:lnTo>
                <a:lnTo>
                  <a:pt x="566" y="757"/>
                </a:lnTo>
                <a:lnTo>
                  <a:pt x="520" y="785"/>
                </a:lnTo>
                <a:lnTo>
                  <a:pt x="469" y="808"/>
                </a:lnTo>
                <a:lnTo>
                  <a:pt x="414" y="821"/>
                </a:lnTo>
                <a:lnTo>
                  <a:pt x="356" y="825"/>
                </a:lnTo>
                <a:lnTo>
                  <a:pt x="298" y="821"/>
                </a:lnTo>
                <a:lnTo>
                  <a:pt x="243" y="808"/>
                </a:lnTo>
                <a:lnTo>
                  <a:pt x="192" y="785"/>
                </a:lnTo>
                <a:lnTo>
                  <a:pt x="146" y="757"/>
                </a:lnTo>
                <a:lnTo>
                  <a:pt x="104" y="721"/>
                </a:lnTo>
                <a:lnTo>
                  <a:pt x="69" y="679"/>
                </a:lnTo>
                <a:lnTo>
                  <a:pt x="40" y="633"/>
                </a:lnTo>
                <a:lnTo>
                  <a:pt x="18" y="583"/>
                </a:lnTo>
                <a:lnTo>
                  <a:pt x="5" y="528"/>
                </a:lnTo>
                <a:lnTo>
                  <a:pt x="0" y="469"/>
                </a:lnTo>
                <a:lnTo>
                  <a:pt x="5" y="411"/>
                </a:lnTo>
                <a:lnTo>
                  <a:pt x="18" y="356"/>
                </a:lnTo>
                <a:lnTo>
                  <a:pt x="40" y="306"/>
                </a:lnTo>
                <a:lnTo>
                  <a:pt x="69" y="259"/>
                </a:lnTo>
                <a:lnTo>
                  <a:pt x="104" y="218"/>
                </a:lnTo>
                <a:lnTo>
                  <a:pt x="146" y="182"/>
                </a:lnTo>
                <a:lnTo>
                  <a:pt x="192" y="154"/>
                </a:lnTo>
                <a:lnTo>
                  <a:pt x="243" y="131"/>
                </a:lnTo>
                <a:lnTo>
                  <a:pt x="298" y="118"/>
                </a:lnTo>
                <a:lnTo>
                  <a:pt x="356" y="113"/>
                </a:lnTo>
                <a:lnTo>
                  <a:pt x="408" y="116"/>
                </a:lnTo>
                <a:lnTo>
                  <a:pt x="457" y="128"/>
                </a:lnTo>
                <a:lnTo>
                  <a:pt x="504" y="145"/>
                </a:lnTo>
                <a:lnTo>
                  <a:pt x="547" y="169"/>
                </a:lnTo>
                <a:lnTo>
                  <a:pt x="585" y="198"/>
                </a:lnTo>
                <a:lnTo>
                  <a:pt x="684" y="96"/>
                </a:lnTo>
                <a:lnTo>
                  <a:pt x="679" y="72"/>
                </a:lnTo>
                <a:lnTo>
                  <a:pt x="749" y="0"/>
                </a:lnTo>
                <a:close/>
              </a:path>
            </a:pathLst>
          </a:custGeom>
          <a:solidFill>
            <a:schemeClr val="accent1"/>
          </a:solidFill>
          <a:ln w="28575">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a:solidFill>
                <a:schemeClr val="accent2"/>
              </a:solidFill>
              <a:cs typeface="Arial" charset="0"/>
            </a:endParaRPr>
          </a:p>
        </p:txBody>
      </p:sp>
      <p:pic>
        <p:nvPicPr>
          <p:cNvPr id="29" name="Content Placeholder 8" descr="Car">
            <a:extLst>
              <a:ext uri="{FF2B5EF4-FFF2-40B4-BE49-F238E27FC236}">
                <a16:creationId xmlns:a16="http://schemas.microsoft.com/office/drawing/2014/main" id="{B9F739A6-7647-CD46-9EA4-27AD8A03F4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5976" y="1827024"/>
            <a:ext cx="918139" cy="918139"/>
          </a:xfrm>
          <a:prstGeom prst="rect">
            <a:avLst/>
          </a:prstGeom>
        </p:spPr>
      </p:pic>
      <p:grpSp>
        <p:nvGrpSpPr>
          <p:cNvPr id="20" name="Group 164">
            <a:extLst>
              <a:ext uri="{FF2B5EF4-FFF2-40B4-BE49-F238E27FC236}">
                <a16:creationId xmlns:a16="http://schemas.microsoft.com/office/drawing/2014/main" id="{9F142798-6A5C-1C4E-A3D8-19A5274F1B05}"/>
              </a:ext>
            </a:extLst>
          </p:cNvPr>
          <p:cNvGrpSpPr/>
          <p:nvPr/>
        </p:nvGrpSpPr>
        <p:grpSpPr>
          <a:xfrm>
            <a:off x="1695986" y="3065134"/>
            <a:ext cx="738119" cy="433178"/>
            <a:chOff x="1598613" y="1849438"/>
            <a:chExt cx="1520825" cy="803275"/>
          </a:xfrm>
          <a:solidFill>
            <a:schemeClr val="accent2"/>
          </a:solidFill>
        </p:grpSpPr>
        <p:sp>
          <p:nvSpPr>
            <p:cNvPr id="21" name="Freeform 95">
              <a:extLst>
                <a:ext uri="{FF2B5EF4-FFF2-40B4-BE49-F238E27FC236}">
                  <a16:creationId xmlns:a16="http://schemas.microsoft.com/office/drawing/2014/main" id="{F0D0B480-8253-344C-86FD-76A546728146}"/>
                </a:ext>
              </a:extLst>
            </p:cNvPr>
            <p:cNvSpPr>
              <a:spLocks/>
            </p:cNvSpPr>
            <p:nvPr/>
          </p:nvSpPr>
          <p:spPr bwMode="auto">
            <a:xfrm>
              <a:off x="1998663" y="2295525"/>
              <a:ext cx="720725" cy="357188"/>
            </a:xfrm>
            <a:custGeom>
              <a:avLst/>
              <a:gdLst/>
              <a:ahLst/>
              <a:cxnLst>
                <a:cxn ang="0">
                  <a:pos x="151" y="0"/>
                </a:cxn>
                <a:cxn ang="0">
                  <a:pos x="209" y="137"/>
                </a:cxn>
                <a:cxn ang="0">
                  <a:pos x="216" y="45"/>
                </a:cxn>
                <a:cxn ang="0">
                  <a:pos x="201" y="40"/>
                </a:cxn>
                <a:cxn ang="0">
                  <a:pos x="201" y="28"/>
                </a:cxn>
                <a:cxn ang="0">
                  <a:pos x="260" y="28"/>
                </a:cxn>
                <a:cxn ang="0">
                  <a:pos x="260" y="41"/>
                </a:cxn>
                <a:cxn ang="0">
                  <a:pos x="243" y="45"/>
                </a:cxn>
                <a:cxn ang="0">
                  <a:pos x="247" y="138"/>
                </a:cxn>
                <a:cxn ang="0">
                  <a:pos x="306" y="0"/>
                </a:cxn>
                <a:cxn ang="0">
                  <a:pos x="308" y="2"/>
                </a:cxn>
                <a:cxn ang="0">
                  <a:pos x="310" y="9"/>
                </a:cxn>
                <a:cxn ang="0">
                  <a:pos x="316" y="17"/>
                </a:cxn>
                <a:cxn ang="0">
                  <a:pos x="327" y="29"/>
                </a:cxn>
                <a:cxn ang="0">
                  <a:pos x="342" y="40"/>
                </a:cxn>
                <a:cxn ang="0">
                  <a:pos x="362" y="50"/>
                </a:cxn>
                <a:cxn ang="0">
                  <a:pos x="389" y="57"/>
                </a:cxn>
                <a:cxn ang="0">
                  <a:pos x="412" y="65"/>
                </a:cxn>
                <a:cxn ang="0">
                  <a:pos x="427" y="77"/>
                </a:cxn>
                <a:cxn ang="0">
                  <a:pos x="439" y="94"/>
                </a:cxn>
                <a:cxn ang="0">
                  <a:pos x="447" y="115"/>
                </a:cxn>
                <a:cxn ang="0">
                  <a:pos x="454" y="152"/>
                </a:cxn>
                <a:cxn ang="0">
                  <a:pos x="454" y="225"/>
                </a:cxn>
                <a:cxn ang="0">
                  <a:pos x="0" y="225"/>
                </a:cxn>
                <a:cxn ang="0">
                  <a:pos x="0" y="181"/>
                </a:cxn>
                <a:cxn ang="0">
                  <a:pos x="3" y="145"/>
                </a:cxn>
                <a:cxn ang="0">
                  <a:pos x="10" y="115"/>
                </a:cxn>
                <a:cxn ang="0">
                  <a:pos x="20" y="92"/>
                </a:cxn>
                <a:cxn ang="0">
                  <a:pos x="36" y="75"/>
                </a:cxn>
                <a:cxn ang="0">
                  <a:pos x="54" y="63"/>
                </a:cxn>
                <a:cxn ang="0">
                  <a:pos x="102" y="46"/>
                </a:cxn>
                <a:cxn ang="0">
                  <a:pos x="121" y="36"/>
                </a:cxn>
                <a:cxn ang="0">
                  <a:pos x="144" y="12"/>
                </a:cxn>
                <a:cxn ang="0">
                  <a:pos x="150" y="4"/>
                </a:cxn>
                <a:cxn ang="0">
                  <a:pos x="151" y="0"/>
                </a:cxn>
              </a:cxnLst>
              <a:rect l="0" t="0" r="r" b="b"/>
              <a:pathLst>
                <a:path w="454" h="225">
                  <a:moveTo>
                    <a:pt x="151" y="0"/>
                  </a:moveTo>
                  <a:lnTo>
                    <a:pt x="209" y="137"/>
                  </a:lnTo>
                  <a:lnTo>
                    <a:pt x="216" y="45"/>
                  </a:lnTo>
                  <a:lnTo>
                    <a:pt x="201" y="40"/>
                  </a:lnTo>
                  <a:lnTo>
                    <a:pt x="201" y="28"/>
                  </a:lnTo>
                  <a:lnTo>
                    <a:pt x="260" y="28"/>
                  </a:lnTo>
                  <a:lnTo>
                    <a:pt x="260" y="41"/>
                  </a:lnTo>
                  <a:lnTo>
                    <a:pt x="243" y="45"/>
                  </a:lnTo>
                  <a:lnTo>
                    <a:pt x="247" y="138"/>
                  </a:lnTo>
                  <a:lnTo>
                    <a:pt x="306" y="0"/>
                  </a:lnTo>
                  <a:lnTo>
                    <a:pt x="308" y="2"/>
                  </a:lnTo>
                  <a:lnTo>
                    <a:pt x="310" y="9"/>
                  </a:lnTo>
                  <a:lnTo>
                    <a:pt x="316" y="17"/>
                  </a:lnTo>
                  <a:lnTo>
                    <a:pt x="327" y="29"/>
                  </a:lnTo>
                  <a:lnTo>
                    <a:pt x="342" y="40"/>
                  </a:lnTo>
                  <a:lnTo>
                    <a:pt x="362" y="50"/>
                  </a:lnTo>
                  <a:lnTo>
                    <a:pt x="389" y="57"/>
                  </a:lnTo>
                  <a:lnTo>
                    <a:pt x="412" y="65"/>
                  </a:lnTo>
                  <a:lnTo>
                    <a:pt x="427" y="77"/>
                  </a:lnTo>
                  <a:lnTo>
                    <a:pt x="439" y="94"/>
                  </a:lnTo>
                  <a:lnTo>
                    <a:pt x="447" y="115"/>
                  </a:lnTo>
                  <a:lnTo>
                    <a:pt x="454" y="152"/>
                  </a:lnTo>
                  <a:lnTo>
                    <a:pt x="454" y="225"/>
                  </a:lnTo>
                  <a:lnTo>
                    <a:pt x="0" y="225"/>
                  </a:lnTo>
                  <a:lnTo>
                    <a:pt x="0" y="181"/>
                  </a:lnTo>
                  <a:lnTo>
                    <a:pt x="3" y="145"/>
                  </a:lnTo>
                  <a:lnTo>
                    <a:pt x="10" y="115"/>
                  </a:lnTo>
                  <a:lnTo>
                    <a:pt x="20" y="92"/>
                  </a:lnTo>
                  <a:lnTo>
                    <a:pt x="36" y="75"/>
                  </a:lnTo>
                  <a:lnTo>
                    <a:pt x="54" y="63"/>
                  </a:lnTo>
                  <a:lnTo>
                    <a:pt x="102" y="46"/>
                  </a:lnTo>
                  <a:lnTo>
                    <a:pt x="121" y="36"/>
                  </a:lnTo>
                  <a:lnTo>
                    <a:pt x="144" y="12"/>
                  </a:lnTo>
                  <a:lnTo>
                    <a:pt x="150" y="4"/>
                  </a:lnTo>
                  <a:lnTo>
                    <a:pt x="15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dirty="0">
                <a:solidFill>
                  <a:schemeClr val="accent1"/>
                </a:solidFill>
                <a:cs typeface="Arial" charset="0"/>
              </a:endParaRPr>
            </a:p>
          </p:txBody>
        </p:sp>
        <p:sp>
          <p:nvSpPr>
            <p:cNvPr id="22" name="Freeform 96">
              <a:extLst>
                <a:ext uri="{FF2B5EF4-FFF2-40B4-BE49-F238E27FC236}">
                  <a16:creationId xmlns:a16="http://schemas.microsoft.com/office/drawing/2014/main" id="{813B9C43-D7C7-5146-81BD-4B91A0169C4F}"/>
                </a:ext>
              </a:extLst>
            </p:cNvPr>
            <p:cNvSpPr>
              <a:spLocks/>
            </p:cNvSpPr>
            <p:nvPr/>
          </p:nvSpPr>
          <p:spPr bwMode="auto">
            <a:xfrm>
              <a:off x="2195513" y="1849438"/>
              <a:ext cx="342900" cy="449263"/>
            </a:xfrm>
            <a:custGeom>
              <a:avLst/>
              <a:gdLst/>
              <a:ahLst/>
              <a:cxnLst>
                <a:cxn ang="0">
                  <a:pos x="107" y="0"/>
                </a:cxn>
                <a:cxn ang="0">
                  <a:pos x="134" y="2"/>
                </a:cxn>
                <a:cxn ang="0">
                  <a:pos x="157" y="10"/>
                </a:cxn>
                <a:cxn ang="0">
                  <a:pos x="174" y="21"/>
                </a:cxn>
                <a:cxn ang="0">
                  <a:pos x="186" y="36"/>
                </a:cxn>
                <a:cxn ang="0">
                  <a:pos x="194" y="53"/>
                </a:cxn>
                <a:cxn ang="0">
                  <a:pos x="199" y="73"/>
                </a:cxn>
                <a:cxn ang="0">
                  <a:pos x="203" y="94"/>
                </a:cxn>
                <a:cxn ang="0">
                  <a:pos x="203" y="119"/>
                </a:cxn>
                <a:cxn ang="0">
                  <a:pos x="209" y="125"/>
                </a:cxn>
                <a:cxn ang="0">
                  <a:pos x="214" y="135"/>
                </a:cxn>
                <a:cxn ang="0">
                  <a:pos x="216" y="147"/>
                </a:cxn>
                <a:cxn ang="0">
                  <a:pos x="213" y="160"/>
                </a:cxn>
                <a:cxn ang="0">
                  <a:pos x="208" y="171"/>
                </a:cxn>
                <a:cxn ang="0">
                  <a:pos x="197" y="174"/>
                </a:cxn>
                <a:cxn ang="0">
                  <a:pos x="194" y="174"/>
                </a:cxn>
                <a:cxn ang="0">
                  <a:pos x="187" y="201"/>
                </a:cxn>
                <a:cxn ang="0">
                  <a:pos x="177" y="225"/>
                </a:cxn>
                <a:cxn ang="0">
                  <a:pos x="163" y="249"/>
                </a:cxn>
                <a:cxn ang="0">
                  <a:pos x="148" y="266"/>
                </a:cxn>
                <a:cxn ang="0">
                  <a:pos x="129" y="278"/>
                </a:cxn>
                <a:cxn ang="0">
                  <a:pos x="107" y="283"/>
                </a:cxn>
                <a:cxn ang="0">
                  <a:pos x="85" y="278"/>
                </a:cxn>
                <a:cxn ang="0">
                  <a:pos x="68" y="266"/>
                </a:cxn>
                <a:cxn ang="0">
                  <a:pos x="51" y="249"/>
                </a:cxn>
                <a:cxn ang="0">
                  <a:pos x="39" y="225"/>
                </a:cxn>
                <a:cxn ang="0">
                  <a:pos x="29" y="201"/>
                </a:cxn>
                <a:cxn ang="0">
                  <a:pos x="20" y="174"/>
                </a:cxn>
                <a:cxn ang="0">
                  <a:pos x="19" y="174"/>
                </a:cxn>
                <a:cxn ang="0">
                  <a:pos x="9" y="171"/>
                </a:cxn>
                <a:cxn ang="0">
                  <a:pos x="3" y="160"/>
                </a:cxn>
                <a:cxn ang="0">
                  <a:pos x="0" y="147"/>
                </a:cxn>
                <a:cxn ang="0">
                  <a:pos x="2" y="138"/>
                </a:cxn>
                <a:cxn ang="0">
                  <a:pos x="3" y="131"/>
                </a:cxn>
                <a:cxn ang="0">
                  <a:pos x="7" y="125"/>
                </a:cxn>
                <a:cxn ang="0">
                  <a:pos x="12" y="121"/>
                </a:cxn>
                <a:cxn ang="0">
                  <a:pos x="12" y="114"/>
                </a:cxn>
                <a:cxn ang="0">
                  <a:pos x="15" y="73"/>
                </a:cxn>
                <a:cxn ang="0">
                  <a:pos x="22" y="55"/>
                </a:cxn>
                <a:cxn ang="0">
                  <a:pos x="31" y="38"/>
                </a:cxn>
                <a:cxn ang="0">
                  <a:pos x="44" y="22"/>
                </a:cxn>
                <a:cxn ang="0">
                  <a:pos x="60" y="10"/>
                </a:cxn>
                <a:cxn ang="0">
                  <a:pos x="82" y="3"/>
                </a:cxn>
                <a:cxn ang="0">
                  <a:pos x="107" y="0"/>
                </a:cxn>
              </a:cxnLst>
              <a:rect l="0" t="0" r="r" b="b"/>
              <a:pathLst>
                <a:path w="216" h="283">
                  <a:moveTo>
                    <a:pt x="107" y="0"/>
                  </a:moveTo>
                  <a:lnTo>
                    <a:pt x="134" y="2"/>
                  </a:lnTo>
                  <a:lnTo>
                    <a:pt x="157" y="10"/>
                  </a:lnTo>
                  <a:lnTo>
                    <a:pt x="174" y="21"/>
                  </a:lnTo>
                  <a:lnTo>
                    <a:pt x="186" y="36"/>
                  </a:lnTo>
                  <a:lnTo>
                    <a:pt x="194" y="53"/>
                  </a:lnTo>
                  <a:lnTo>
                    <a:pt x="199" y="73"/>
                  </a:lnTo>
                  <a:lnTo>
                    <a:pt x="203" y="94"/>
                  </a:lnTo>
                  <a:lnTo>
                    <a:pt x="203" y="119"/>
                  </a:lnTo>
                  <a:lnTo>
                    <a:pt x="209" y="125"/>
                  </a:lnTo>
                  <a:lnTo>
                    <a:pt x="214" y="135"/>
                  </a:lnTo>
                  <a:lnTo>
                    <a:pt x="216" y="147"/>
                  </a:lnTo>
                  <a:lnTo>
                    <a:pt x="213" y="160"/>
                  </a:lnTo>
                  <a:lnTo>
                    <a:pt x="208" y="171"/>
                  </a:lnTo>
                  <a:lnTo>
                    <a:pt x="197" y="174"/>
                  </a:lnTo>
                  <a:lnTo>
                    <a:pt x="194" y="174"/>
                  </a:lnTo>
                  <a:lnTo>
                    <a:pt x="187" y="201"/>
                  </a:lnTo>
                  <a:lnTo>
                    <a:pt x="177" y="225"/>
                  </a:lnTo>
                  <a:lnTo>
                    <a:pt x="163" y="249"/>
                  </a:lnTo>
                  <a:lnTo>
                    <a:pt x="148" y="266"/>
                  </a:lnTo>
                  <a:lnTo>
                    <a:pt x="129" y="278"/>
                  </a:lnTo>
                  <a:lnTo>
                    <a:pt x="107" y="283"/>
                  </a:lnTo>
                  <a:lnTo>
                    <a:pt x="85" y="278"/>
                  </a:lnTo>
                  <a:lnTo>
                    <a:pt x="68" y="266"/>
                  </a:lnTo>
                  <a:lnTo>
                    <a:pt x="51" y="249"/>
                  </a:lnTo>
                  <a:lnTo>
                    <a:pt x="39" y="225"/>
                  </a:lnTo>
                  <a:lnTo>
                    <a:pt x="29" y="201"/>
                  </a:lnTo>
                  <a:lnTo>
                    <a:pt x="20" y="174"/>
                  </a:lnTo>
                  <a:lnTo>
                    <a:pt x="19" y="174"/>
                  </a:lnTo>
                  <a:lnTo>
                    <a:pt x="9" y="171"/>
                  </a:lnTo>
                  <a:lnTo>
                    <a:pt x="3" y="160"/>
                  </a:lnTo>
                  <a:lnTo>
                    <a:pt x="0" y="147"/>
                  </a:lnTo>
                  <a:lnTo>
                    <a:pt x="2" y="138"/>
                  </a:lnTo>
                  <a:lnTo>
                    <a:pt x="3" y="131"/>
                  </a:lnTo>
                  <a:lnTo>
                    <a:pt x="7" y="125"/>
                  </a:lnTo>
                  <a:lnTo>
                    <a:pt x="12" y="121"/>
                  </a:lnTo>
                  <a:lnTo>
                    <a:pt x="12" y="114"/>
                  </a:lnTo>
                  <a:lnTo>
                    <a:pt x="15" y="73"/>
                  </a:lnTo>
                  <a:lnTo>
                    <a:pt x="22" y="55"/>
                  </a:lnTo>
                  <a:lnTo>
                    <a:pt x="31" y="38"/>
                  </a:lnTo>
                  <a:lnTo>
                    <a:pt x="44" y="22"/>
                  </a:lnTo>
                  <a:lnTo>
                    <a:pt x="60" y="10"/>
                  </a:lnTo>
                  <a:lnTo>
                    <a:pt x="82" y="3"/>
                  </a:lnTo>
                  <a:lnTo>
                    <a:pt x="10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dirty="0">
                <a:solidFill>
                  <a:schemeClr val="accent1"/>
                </a:solidFill>
                <a:cs typeface="Arial" charset="0"/>
              </a:endParaRPr>
            </a:p>
          </p:txBody>
        </p:sp>
        <p:sp>
          <p:nvSpPr>
            <p:cNvPr id="30" name="Freeform 97">
              <a:extLst>
                <a:ext uri="{FF2B5EF4-FFF2-40B4-BE49-F238E27FC236}">
                  <a16:creationId xmlns:a16="http://schemas.microsoft.com/office/drawing/2014/main" id="{4CDE4A20-E8AD-0842-8186-1D334ED886DE}"/>
                </a:ext>
              </a:extLst>
            </p:cNvPr>
            <p:cNvSpPr>
              <a:spLocks/>
            </p:cNvSpPr>
            <p:nvPr/>
          </p:nvSpPr>
          <p:spPr bwMode="auto">
            <a:xfrm>
              <a:off x="1598613" y="2382838"/>
              <a:ext cx="403225" cy="269875"/>
            </a:xfrm>
            <a:custGeom>
              <a:avLst/>
              <a:gdLst/>
              <a:ahLst/>
              <a:cxnLst>
                <a:cxn ang="0">
                  <a:pos x="114" y="0"/>
                </a:cxn>
                <a:cxn ang="0">
                  <a:pos x="158" y="104"/>
                </a:cxn>
                <a:cxn ang="0">
                  <a:pos x="163" y="34"/>
                </a:cxn>
                <a:cxn ang="0">
                  <a:pos x="151" y="29"/>
                </a:cxn>
                <a:cxn ang="0">
                  <a:pos x="151" y="20"/>
                </a:cxn>
                <a:cxn ang="0">
                  <a:pos x="196" y="20"/>
                </a:cxn>
                <a:cxn ang="0">
                  <a:pos x="196" y="31"/>
                </a:cxn>
                <a:cxn ang="0">
                  <a:pos x="184" y="34"/>
                </a:cxn>
                <a:cxn ang="0">
                  <a:pos x="187" y="104"/>
                </a:cxn>
                <a:cxn ang="0">
                  <a:pos x="233" y="0"/>
                </a:cxn>
                <a:cxn ang="0">
                  <a:pos x="233" y="2"/>
                </a:cxn>
                <a:cxn ang="0">
                  <a:pos x="235" y="3"/>
                </a:cxn>
                <a:cxn ang="0">
                  <a:pos x="237" y="8"/>
                </a:cxn>
                <a:cxn ang="0">
                  <a:pos x="240" y="14"/>
                </a:cxn>
                <a:cxn ang="0">
                  <a:pos x="247" y="19"/>
                </a:cxn>
                <a:cxn ang="0">
                  <a:pos x="254" y="26"/>
                </a:cxn>
                <a:cxn ang="0">
                  <a:pos x="245" y="43"/>
                </a:cxn>
                <a:cxn ang="0">
                  <a:pos x="237" y="66"/>
                </a:cxn>
                <a:cxn ang="0">
                  <a:pos x="231" y="95"/>
                </a:cxn>
                <a:cxn ang="0">
                  <a:pos x="228" y="130"/>
                </a:cxn>
                <a:cxn ang="0">
                  <a:pos x="230" y="170"/>
                </a:cxn>
                <a:cxn ang="0">
                  <a:pos x="0" y="170"/>
                </a:cxn>
                <a:cxn ang="0">
                  <a:pos x="0" y="136"/>
                </a:cxn>
                <a:cxn ang="0">
                  <a:pos x="3" y="104"/>
                </a:cxn>
                <a:cxn ang="0">
                  <a:pos x="10" y="78"/>
                </a:cxn>
                <a:cxn ang="0">
                  <a:pos x="22" y="61"/>
                </a:cxn>
                <a:cxn ang="0">
                  <a:pos x="37" y="48"/>
                </a:cxn>
                <a:cxn ang="0">
                  <a:pos x="60" y="41"/>
                </a:cxn>
                <a:cxn ang="0">
                  <a:pos x="80" y="34"/>
                </a:cxn>
                <a:cxn ang="0">
                  <a:pos x="95" y="22"/>
                </a:cxn>
                <a:cxn ang="0">
                  <a:pos x="106" y="12"/>
                </a:cxn>
                <a:cxn ang="0">
                  <a:pos x="112" y="3"/>
                </a:cxn>
                <a:cxn ang="0">
                  <a:pos x="114" y="0"/>
                </a:cxn>
              </a:cxnLst>
              <a:rect l="0" t="0" r="r" b="b"/>
              <a:pathLst>
                <a:path w="254" h="170">
                  <a:moveTo>
                    <a:pt x="114" y="0"/>
                  </a:moveTo>
                  <a:lnTo>
                    <a:pt x="158" y="104"/>
                  </a:lnTo>
                  <a:lnTo>
                    <a:pt x="163" y="34"/>
                  </a:lnTo>
                  <a:lnTo>
                    <a:pt x="151" y="29"/>
                  </a:lnTo>
                  <a:lnTo>
                    <a:pt x="151" y="20"/>
                  </a:lnTo>
                  <a:lnTo>
                    <a:pt x="196" y="20"/>
                  </a:lnTo>
                  <a:lnTo>
                    <a:pt x="196" y="31"/>
                  </a:lnTo>
                  <a:lnTo>
                    <a:pt x="184" y="34"/>
                  </a:lnTo>
                  <a:lnTo>
                    <a:pt x="187" y="104"/>
                  </a:lnTo>
                  <a:lnTo>
                    <a:pt x="233" y="0"/>
                  </a:lnTo>
                  <a:lnTo>
                    <a:pt x="233" y="2"/>
                  </a:lnTo>
                  <a:lnTo>
                    <a:pt x="235" y="3"/>
                  </a:lnTo>
                  <a:lnTo>
                    <a:pt x="237" y="8"/>
                  </a:lnTo>
                  <a:lnTo>
                    <a:pt x="240" y="14"/>
                  </a:lnTo>
                  <a:lnTo>
                    <a:pt x="247" y="19"/>
                  </a:lnTo>
                  <a:lnTo>
                    <a:pt x="254" y="26"/>
                  </a:lnTo>
                  <a:lnTo>
                    <a:pt x="245" y="43"/>
                  </a:lnTo>
                  <a:lnTo>
                    <a:pt x="237" y="66"/>
                  </a:lnTo>
                  <a:lnTo>
                    <a:pt x="231" y="95"/>
                  </a:lnTo>
                  <a:lnTo>
                    <a:pt x="228" y="130"/>
                  </a:lnTo>
                  <a:lnTo>
                    <a:pt x="230" y="170"/>
                  </a:lnTo>
                  <a:lnTo>
                    <a:pt x="0" y="170"/>
                  </a:lnTo>
                  <a:lnTo>
                    <a:pt x="0" y="136"/>
                  </a:lnTo>
                  <a:lnTo>
                    <a:pt x="3" y="104"/>
                  </a:lnTo>
                  <a:lnTo>
                    <a:pt x="10" y="78"/>
                  </a:lnTo>
                  <a:lnTo>
                    <a:pt x="22" y="61"/>
                  </a:lnTo>
                  <a:lnTo>
                    <a:pt x="37" y="48"/>
                  </a:lnTo>
                  <a:lnTo>
                    <a:pt x="60" y="41"/>
                  </a:lnTo>
                  <a:lnTo>
                    <a:pt x="80" y="34"/>
                  </a:lnTo>
                  <a:lnTo>
                    <a:pt x="95" y="22"/>
                  </a:lnTo>
                  <a:lnTo>
                    <a:pt x="106" y="12"/>
                  </a:lnTo>
                  <a:lnTo>
                    <a:pt x="112" y="3"/>
                  </a:lnTo>
                  <a:lnTo>
                    <a:pt x="11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dirty="0">
                <a:solidFill>
                  <a:schemeClr val="accent1"/>
                </a:solidFill>
                <a:cs typeface="Arial" charset="0"/>
              </a:endParaRPr>
            </a:p>
          </p:txBody>
        </p:sp>
        <p:sp>
          <p:nvSpPr>
            <p:cNvPr id="35" name="Freeform 98">
              <a:extLst>
                <a:ext uri="{FF2B5EF4-FFF2-40B4-BE49-F238E27FC236}">
                  <a16:creationId xmlns:a16="http://schemas.microsoft.com/office/drawing/2014/main" id="{4D5AA5BD-8B7A-A446-BA26-3F26543A2E4D}"/>
                </a:ext>
              </a:extLst>
            </p:cNvPr>
            <p:cNvSpPr>
              <a:spLocks/>
            </p:cNvSpPr>
            <p:nvPr/>
          </p:nvSpPr>
          <p:spPr bwMode="auto">
            <a:xfrm>
              <a:off x="1747838" y="2044700"/>
              <a:ext cx="258762" cy="341313"/>
            </a:xfrm>
            <a:custGeom>
              <a:avLst/>
              <a:gdLst/>
              <a:ahLst/>
              <a:cxnLst>
                <a:cxn ang="0">
                  <a:pos x="81" y="0"/>
                </a:cxn>
                <a:cxn ang="0">
                  <a:pos x="105" y="2"/>
                </a:cxn>
                <a:cxn ang="0">
                  <a:pos x="122" y="8"/>
                </a:cxn>
                <a:cxn ang="0">
                  <a:pos x="136" y="20"/>
                </a:cxn>
                <a:cxn ang="0">
                  <a:pos x="144" y="36"/>
                </a:cxn>
                <a:cxn ang="0">
                  <a:pos x="149" y="51"/>
                </a:cxn>
                <a:cxn ang="0">
                  <a:pos x="153" y="70"/>
                </a:cxn>
                <a:cxn ang="0">
                  <a:pos x="153" y="90"/>
                </a:cxn>
                <a:cxn ang="0">
                  <a:pos x="158" y="94"/>
                </a:cxn>
                <a:cxn ang="0">
                  <a:pos x="163" y="104"/>
                </a:cxn>
                <a:cxn ang="0">
                  <a:pos x="163" y="117"/>
                </a:cxn>
                <a:cxn ang="0">
                  <a:pos x="160" y="123"/>
                </a:cxn>
                <a:cxn ang="0">
                  <a:pos x="158" y="128"/>
                </a:cxn>
                <a:cxn ang="0">
                  <a:pos x="153" y="129"/>
                </a:cxn>
                <a:cxn ang="0">
                  <a:pos x="149" y="131"/>
                </a:cxn>
                <a:cxn ang="0">
                  <a:pos x="148" y="131"/>
                </a:cxn>
                <a:cxn ang="0">
                  <a:pos x="141" y="152"/>
                </a:cxn>
                <a:cxn ang="0">
                  <a:pos x="134" y="170"/>
                </a:cxn>
                <a:cxn ang="0">
                  <a:pos x="124" y="187"/>
                </a:cxn>
                <a:cxn ang="0">
                  <a:pos x="112" y="201"/>
                </a:cxn>
                <a:cxn ang="0">
                  <a:pos x="98" y="211"/>
                </a:cxn>
                <a:cxn ang="0">
                  <a:pos x="81" y="215"/>
                </a:cxn>
                <a:cxn ang="0">
                  <a:pos x="63" y="210"/>
                </a:cxn>
                <a:cxn ang="0">
                  <a:pos x="46" y="196"/>
                </a:cxn>
                <a:cxn ang="0">
                  <a:pos x="34" y="177"/>
                </a:cxn>
                <a:cxn ang="0">
                  <a:pos x="22" y="155"/>
                </a:cxn>
                <a:cxn ang="0">
                  <a:pos x="15" y="131"/>
                </a:cxn>
                <a:cxn ang="0">
                  <a:pos x="13" y="131"/>
                </a:cxn>
                <a:cxn ang="0">
                  <a:pos x="10" y="129"/>
                </a:cxn>
                <a:cxn ang="0">
                  <a:pos x="5" y="128"/>
                </a:cxn>
                <a:cxn ang="0">
                  <a:pos x="3" y="123"/>
                </a:cxn>
                <a:cxn ang="0">
                  <a:pos x="0" y="117"/>
                </a:cxn>
                <a:cxn ang="0">
                  <a:pos x="0" y="104"/>
                </a:cxn>
                <a:cxn ang="0">
                  <a:pos x="1" y="99"/>
                </a:cxn>
                <a:cxn ang="0">
                  <a:pos x="5" y="94"/>
                </a:cxn>
                <a:cxn ang="0">
                  <a:pos x="10" y="90"/>
                </a:cxn>
                <a:cxn ang="0">
                  <a:pos x="10" y="87"/>
                </a:cxn>
                <a:cxn ang="0">
                  <a:pos x="12" y="70"/>
                </a:cxn>
                <a:cxn ang="0">
                  <a:pos x="13" y="51"/>
                </a:cxn>
                <a:cxn ang="0">
                  <a:pos x="20" y="36"/>
                </a:cxn>
                <a:cxn ang="0">
                  <a:pos x="29" y="22"/>
                </a:cxn>
                <a:cxn ang="0">
                  <a:pos x="42" y="10"/>
                </a:cxn>
                <a:cxn ang="0">
                  <a:pos x="59" y="3"/>
                </a:cxn>
                <a:cxn ang="0">
                  <a:pos x="81" y="0"/>
                </a:cxn>
              </a:cxnLst>
              <a:rect l="0" t="0" r="r" b="b"/>
              <a:pathLst>
                <a:path w="163" h="215">
                  <a:moveTo>
                    <a:pt x="81" y="0"/>
                  </a:moveTo>
                  <a:lnTo>
                    <a:pt x="105" y="2"/>
                  </a:lnTo>
                  <a:lnTo>
                    <a:pt x="122" y="8"/>
                  </a:lnTo>
                  <a:lnTo>
                    <a:pt x="136" y="20"/>
                  </a:lnTo>
                  <a:lnTo>
                    <a:pt x="144" y="36"/>
                  </a:lnTo>
                  <a:lnTo>
                    <a:pt x="149" y="51"/>
                  </a:lnTo>
                  <a:lnTo>
                    <a:pt x="153" y="70"/>
                  </a:lnTo>
                  <a:lnTo>
                    <a:pt x="153" y="90"/>
                  </a:lnTo>
                  <a:lnTo>
                    <a:pt x="158" y="94"/>
                  </a:lnTo>
                  <a:lnTo>
                    <a:pt x="163" y="104"/>
                  </a:lnTo>
                  <a:lnTo>
                    <a:pt x="163" y="117"/>
                  </a:lnTo>
                  <a:lnTo>
                    <a:pt x="160" y="123"/>
                  </a:lnTo>
                  <a:lnTo>
                    <a:pt x="158" y="128"/>
                  </a:lnTo>
                  <a:lnTo>
                    <a:pt x="153" y="129"/>
                  </a:lnTo>
                  <a:lnTo>
                    <a:pt x="149" y="131"/>
                  </a:lnTo>
                  <a:lnTo>
                    <a:pt x="148" y="131"/>
                  </a:lnTo>
                  <a:lnTo>
                    <a:pt x="141" y="152"/>
                  </a:lnTo>
                  <a:lnTo>
                    <a:pt x="134" y="170"/>
                  </a:lnTo>
                  <a:lnTo>
                    <a:pt x="124" y="187"/>
                  </a:lnTo>
                  <a:lnTo>
                    <a:pt x="112" y="201"/>
                  </a:lnTo>
                  <a:lnTo>
                    <a:pt x="98" y="211"/>
                  </a:lnTo>
                  <a:lnTo>
                    <a:pt x="81" y="215"/>
                  </a:lnTo>
                  <a:lnTo>
                    <a:pt x="63" y="210"/>
                  </a:lnTo>
                  <a:lnTo>
                    <a:pt x="46" y="196"/>
                  </a:lnTo>
                  <a:lnTo>
                    <a:pt x="34" y="177"/>
                  </a:lnTo>
                  <a:lnTo>
                    <a:pt x="22" y="155"/>
                  </a:lnTo>
                  <a:lnTo>
                    <a:pt x="15" y="131"/>
                  </a:lnTo>
                  <a:lnTo>
                    <a:pt x="13" y="131"/>
                  </a:lnTo>
                  <a:lnTo>
                    <a:pt x="10" y="129"/>
                  </a:lnTo>
                  <a:lnTo>
                    <a:pt x="5" y="128"/>
                  </a:lnTo>
                  <a:lnTo>
                    <a:pt x="3" y="123"/>
                  </a:lnTo>
                  <a:lnTo>
                    <a:pt x="0" y="117"/>
                  </a:lnTo>
                  <a:lnTo>
                    <a:pt x="0" y="104"/>
                  </a:lnTo>
                  <a:lnTo>
                    <a:pt x="1" y="99"/>
                  </a:lnTo>
                  <a:lnTo>
                    <a:pt x="5" y="94"/>
                  </a:lnTo>
                  <a:lnTo>
                    <a:pt x="10" y="90"/>
                  </a:lnTo>
                  <a:lnTo>
                    <a:pt x="10" y="87"/>
                  </a:lnTo>
                  <a:lnTo>
                    <a:pt x="12" y="70"/>
                  </a:lnTo>
                  <a:lnTo>
                    <a:pt x="13" y="51"/>
                  </a:lnTo>
                  <a:lnTo>
                    <a:pt x="20" y="36"/>
                  </a:lnTo>
                  <a:lnTo>
                    <a:pt x="29" y="22"/>
                  </a:lnTo>
                  <a:lnTo>
                    <a:pt x="42" y="10"/>
                  </a:lnTo>
                  <a:lnTo>
                    <a:pt x="59" y="3"/>
                  </a:lnTo>
                  <a:lnTo>
                    <a:pt x="8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dirty="0">
                <a:solidFill>
                  <a:schemeClr val="accent1"/>
                </a:solidFill>
                <a:cs typeface="Arial" charset="0"/>
              </a:endParaRPr>
            </a:p>
          </p:txBody>
        </p:sp>
        <p:sp>
          <p:nvSpPr>
            <p:cNvPr id="36" name="Freeform 99">
              <a:extLst>
                <a:ext uri="{FF2B5EF4-FFF2-40B4-BE49-F238E27FC236}">
                  <a16:creationId xmlns:a16="http://schemas.microsoft.com/office/drawing/2014/main" id="{75D82945-EF7D-B245-BED8-76D415493384}"/>
                </a:ext>
              </a:extLst>
            </p:cNvPr>
            <p:cNvSpPr>
              <a:spLocks/>
            </p:cNvSpPr>
            <p:nvPr/>
          </p:nvSpPr>
          <p:spPr bwMode="auto">
            <a:xfrm>
              <a:off x="2722563" y="2382838"/>
              <a:ext cx="396875" cy="269875"/>
            </a:xfrm>
            <a:custGeom>
              <a:avLst/>
              <a:gdLst/>
              <a:ahLst/>
              <a:cxnLst>
                <a:cxn ang="0">
                  <a:pos x="22" y="0"/>
                </a:cxn>
                <a:cxn ang="0">
                  <a:pos x="65" y="104"/>
                </a:cxn>
                <a:cxn ang="0">
                  <a:pos x="70" y="34"/>
                </a:cxn>
                <a:cxn ang="0">
                  <a:pos x="58" y="29"/>
                </a:cxn>
                <a:cxn ang="0">
                  <a:pos x="58" y="20"/>
                </a:cxn>
                <a:cxn ang="0">
                  <a:pos x="104" y="20"/>
                </a:cxn>
                <a:cxn ang="0">
                  <a:pos x="104" y="31"/>
                </a:cxn>
                <a:cxn ang="0">
                  <a:pos x="90" y="34"/>
                </a:cxn>
                <a:cxn ang="0">
                  <a:pos x="93" y="104"/>
                </a:cxn>
                <a:cxn ang="0">
                  <a:pos x="139" y="0"/>
                </a:cxn>
                <a:cxn ang="0">
                  <a:pos x="139" y="2"/>
                </a:cxn>
                <a:cxn ang="0">
                  <a:pos x="143" y="8"/>
                </a:cxn>
                <a:cxn ang="0">
                  <a:pos x="150" y="17"/>
                </a:cxn>
                <a:cxn ang="0">
                  <a:pos x="162" y="27"/>
                </a:cxn>
                <a:cxn ang="0">
                  <a:pos x="179" y="36"/>
                </a:cxn>
                <a:cxn ang="0">
                  <a:pos x="202" y="43"/>
                </a:cxn>
                <a:cxn ang="0">
                  <a:pos x="219" y="49"/>
                </a:cxn>
                <a:cxn ang="0">
                  <a:pos x="233" y="61"/>
                </a:cxn>
                <a:cxn ang="0">
                  <a:pos x="241" y="77"/>
                </a:cxn>
                <a:cxn ang="0">
                  <a:pos x="247" y="94"/>
                </a:cxn>
                <a:cxn ang="0">
                  <a:pos x="250" y="109"/>
                </a:cxn>
                <a:cxn ang="0">
                  <a:pos x="250" y="170"/>
                </a:cxn>
                <a:cxn ang="0">
                  <a:pos x="20" y="170"/>
                </a:cxn>
                <a:cxn ang="0">
                  <a:pos x="22" y="131"/>
                </a:cxn>
                <a:cxn ang="0">
                  <a:pos x="20" y="97"/>
                </a:cxn>
                <a:cxn ang="0">
                  <a:pos x="15" y="68"/>
                </a:cxn>
                <a:cxn ang="0">
                  <a:pos x="8" y="44"/>
                </a:cxn>
                <a:cxn ang="0">
                  <a:pos x="0" y="26"/>
                </a:cxn>
                <a:cxn ang="0">
                  <a:pos x="7" y="20"/>
                </a:cxn>
                <a:cxn ang="0">
                  <a:pos x="12" y="15"/>
                </a:cxn>
                <a:cxn ang="0">
                  <a:pos x="15" y="10"/>
                </a:cxn>
                <a:cxn ang="0">
                  <a:pos x="19" y="7"/>
                </a:cxn>
                <a:cxn ang="0">
                  <a:pos x="22" y="0"/>
                </a:cxn>
              </a:cxnLst>
              <a:rect l="0" t="0" r="r" b="b"/>
              <a:pathLst>
                <a:path w="250" h="170">
                  <a:moveTo>
                    <a:pt x="22" y="0"/>
                  </a:moveTo>
                  <a:lnTo>
                    <a:pt x="65" y="104"/>
                  </a:lnTo>
                  <a:lnTo>
                    <a:pt x="70" y="34"/>
                  </a:lnTo>
                  <a:lnTo>
                    <a:pt x="58" y="29"/>
                  </a:lnTo>
                  <a:lnTo>
                    <a:pt x="58" y="20"/>
                  </a:lnTo>
                  <a:lnTo>
                    <a:pt x="104" y="20"/>
                  </a:lnTo>
                  <a:lnTo>
                    <a:pt x="104" y="31"/>
                  </a:lnTo>
                  <a:lnTo>
                    <a:pt x="90" y="34"/>
                  </a:lnTo>
                  <a:lnTo>
                    <a:pt x="93" y="104"/>
                  </a:lnTo>
                  <a:lnTo>
                    <a:pt x="139" y="0"/>
                  </a:lnTo>
                  <a:lnTo>
                    <a:pt x="139" y="2"/>
                  </a:lnTo>
                  <a:lnTo>
                    <a:pt x="143" y="8"/>
                  </a:lnTo>
                  <a:lnTo>
                    <a:pt x="150" y="17"/>
                  </a:lnTo>
                  <a:lnTo>
                    <a:pt x="162" y="27"/>
                  </a:lnTo>
                  <a:lnTo>
                    <a:pt x="179" y="36"/>
                  </a:lnTo>
                  <a:lnTo>
                    <a:pt x="202" y="43"/>
                  </a:lnTo>
                  <a:lnTo>
                    <a:pt x="219" y="49"/>
                  </a:lnTo>
                  <a:lnTo>
                    <a:pt x="233" y="61"/>
                  </a:lnTo>
                  <a:lnTo>
                    <a:pt x="241" y="77"/>
                  </a:lnTo>
                  <a:lnTo>
                    <a:pt x="247" y="94"/>
                  </a:lnTo>
                  <a:lnTo>
                    <a:pt x="250" y="109"/>
                  </a:lnTo>
                  <a:lnTo>
                    <a:pt x="250" y="170"/>
                  </a:lnTo>
                  <a:lnTo>
                    <a:pt x="20" y="170"/>
                  </a:lnTo>
                  <a:lnTo>
                    <a:pt x="22" y="131"/>
                  </a:lnTo>
                  <a:lnTo>
                    <a:pt x="20" y="97"/>
                  </a:lnTo>
                  <a:lnTo>
                    <a:pt x="15" y="68"/>
                  </a:lnTo>
                  <a:lnTo>
                    <a:pt x="8" y="44"/>
                  </a:lnTo>
                  <a:lnTo>
                    <a:pt x="0" y="26"/>
                  </a:lnTo>
                  <a:lnTo>
                    <a:pt x="7" y="20"/>
                  </a:lnTo>
                  <a:lnTo>
                    <a:pt x="12" y="15"/>
                  </a:lnTo>
                  <a:lnTo>
                    <a:pt x="15" y="10"/>
                  </a:lnTo>
                  <a:lnTo>
                    <a:pt x="19" y="7"/>
                  </a:lnTo>
                  <a:lnTo>
                    <a:pt x="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dirty="0">
                <a:solidFill>
                  <a:schemeClr val="accent1"/>
                </a:solidFill>
                <a:cs typeface="Arial" charset="0"/>
              </a:endParaRPr>
            </a:p>
          </p:txBody>
        </p:sp>
        <p:sp>
          <p:nvSpPr>
            <p:cNvPr id="37" name="Freeform 100">
              <a:extLst>
                <a:ext uri="{FF2B5EF4-FFF2-40B4-BE49-F238E27FC236}">
                  <a16:creationId xmlns:a16="http://schemas.microsoft.com/office/drawing/2014/main" id="{29457EA9-5E5F-3545-B708-6BD489980FFE}"/>
                </a:ext>
              </a:extLst>
            </p:cNvPr>
            <p:cNvSpPr>
              <a:spLocks/>
            </p:cNvSpPr>
            <p:nvPr/>
          </p:nvSpPr>
          <p:spPr bwMode="auto">
            <a:xfrm>
              <a:off x="2722563" y="2044700"/>
              <a:ext cx="258762" cy="341313"/>
            </a:xfrm>
            <a:custGeom>
              <a:avLst/>
              <a:gdLst/>
              <a:ahLst/>
              <a:cxnLst>
                <a:cxn ang="0">
                  <a:pos x="82" y="0"/>
                </a:cxn>
                <a:cxn ang="0">
                  <a:pos x="105" y="2"/>
                </a:cxn>
                <a:cxn ang="0">
                  <a:pos x="122" y="8"/>
                </a:cxn>
                <a:cxn ang="0">
                  <a:pos x="136" y="20"/>
                </a:cxn>
                <a:cxn ang="0">
                  <a:pos x="144" y="36"/>
                </a:cxn>
                <a:cxn ang="0">
                  <a:pos x="150" y="51"/>
                </a:cxn>
                <a:cxn ang="0">
                  <a:pos x="153" y="70"/>
                </a:cxn>
                <a:cxn ang="0">
                  <a:pos x="153" y="90"/>
                </a:cxn>
                <a:cxn ang="0">
                  <a:pos x="158" y="94"/>
                </a:cxn>
                <a:cxn ang="0">
                  <a:pos x="163" y="104"/>
                </a:cxn>
                <a:cxn ang="0">
                  <a:pos x="163" y="117"/>
                </a:cxn>
                <a:cxn ang="0">
                  <a:pos x="162" y="123"/>
                </a:cxn>
                <a:cxn ang="0">
                  <a:pos x="158" y="128"/>
                </a:cxn>
                <a:cxn ang="0">
                  <a:pos x="155" y="129"/>
                </a:cxn>
                <a:cxn ang="0">
                  <a:pos x="150" y="131"/>
                </a:cxn>
                <a:cxn ang="0">
                  <a:pos x="148" y="131"/>
                </a:cxn>
                <a:cxn ang="0">
                  <a:pos x="141" y="152"/>
                </a:cxn>
                <a:cxn ang="0">
                  <a:pos x="134" y="170"/>
                </a:cxn>
                <a:cxn ang="0">
                  <a:pos x="124" y="187"/>
                </a:cxn>
                <a:cxn ang="0">
                  <a:pos x="112" y="201"/>
                </a:cxn>
                <a:cxn ang="0">
                  <a:pos x="99" y="211"/>
                </a:cxn>
                <a:cxn ang="0">
                  <a:pos x="82" y="215"/>
                </a:cxn>
                <a:cxn ang="0">
                  <a:pos x="63" y="210"/>
                </a:cxn>
                <a:cxn ang="0">
                  <a:pos x="46" y="196"/>
                </a:cxn>
                <a:cxn ang="0">
                  <a:pos x="34" y="177"/>
                </a:cxn>
                <a:cxn ang="0">
                  <a:pos x="22" y="155"/>
                </a:cxn>
                <a:cxn ang="0">
                  <a:pos x="15" y="131"/>
                </a:cxn>
                <a:cxn ang="0">
                  <a:pos x="10" y="129"/>
                </a:cxn>
                <a:cxn ang="0">
                  <a:pos x="7" y="128"/>
                </a:cxn>
                <a:cxn ang="0">
                  <a:pos x="0" y="117"/>
                </a:cxn>
                <a:cxn ang="0">
                  <a:pos x="0" y="111"/>
                </a:cxn>
                <a:cxn ang="0">
                  <a:pos x="2" y="104"/>
                </a:cxn>
                <a:cxn ang="0">
                  <a:pos x="3" y="99"/>
                </a:cxn>
                <a:cxn ang="0">
                  <a:pos x="7" y="94"/>
                </a:cxn>
                <a:cxn ang="0">
                  <a:pos x="10" y="90"/>
                </a:cxn>
                <a:cxn ang="0">
                  <a:pos x="10" y="87"/>
                </a:cxn>
                <a:cxn ang="0">
                  <a:pos x="12" y="70"/>
                </a:cxn>
                <a:cxn ang="0">
                  <a:pos x="13" y="51"/>
                </a:cxn>
                <a:cxn ang="0">
                  <a:pos x="20" y="36"/>
                </a:cxn>
                <a:cxn ang="0">
                  <a:pos x="29" y="22"/>
                </a:cxn>
                <a:cxn ang="0">
                  <a:pos x="42" y="10"/>
                </a:cxn>
                <a:cxn ang="0">
                  <a:pos x="59" y="3"/>
                </a:cxn>
                <a:cxn ang="0">
                  <a:pos x="82" y="0"/>
                </a:cxn>
              </a:cxnLst>
              <a:rect l="0" t="0" r="r" b="b"/>
              <a:pathLst>
                <a:path w="163" h="215">
                  <a:moveTo>
                    <a:pt x="82" y="0"/>
                  </a:moveTo>
                  <a:lnTo>
                    <a:pt x="105" y="2"/>
                  </a:lnTo>
                  <a:lnTo>
                    <a:pt x="122" y="8"/>
                  </a:lnTo>
                  <a:lnTo>
                    <a:pt x="136" y="20"/>
                  </a:lnTo>
                  <a:lnTo>
                    <a:pt x="144" y="36"/>
                  </a:lnTo>
                  <a:lnTo>
                    <a:pt x="150" y="51"/>
                  </a:lnTo>
                  <a:lnTo>
                    <a:pt x="153" y="70"/>
                  </a:lnTo>
                  <a:lnTo>
                    <a:pt x="153" y="90"/>
                  </a:lnTo>
                  <a:lnTo>
                    <a:pt x="158" y="94"/>
                  </a:lnTo>
                  <a:lnTo>
                    <a:pt x="163" y="104"/>
                  </a:lnTo>
                  <a:lnTo>
                    <a:pt x="163" y="117"/>
                  </a:lnTo>
                  <a:lnTo>
                    <a:pt x="162" y="123"/>
                  </a:lnTo>
                  <a:lnTo>
                    <a:pt x="158" y="128"/>
                  </a:lnTo>
                  <a:lnTo>
                    <a:pt x="155" y="129"/>
                  </a:lnTo>
                  <a:lnTo>
                    <a:pt x="150" y="131"/>
                  </a:lnTo>
                  <a:lnTo>
                    <a:pt x="148" y="131"/>
                  </a:lnTo>
                  <a:lnTo>
                    <a:pt x="141" y="152"/>
                  </a:lnTo>
                  <a:lnTo>
                    <a:pt x="134" y="170"/>
                  </a:lnTo>
                  <a:lnTo>
                    <a:pt x="124" y="187"/>
                  </a:lnTo>
                  <a:lnTo>
                    <a:pt x="112" y="201"/>
                  </a:lnTo>
                  <a:lnTo>
                    <a:pt x="99" y="211"/>
                  </a:lnTo>
                  <a:lnTo>
                    <a:pt x="82" y="215"/>
                  </a:lnTo>
                  <a:lnTo>
                    <a:pt x="63" y="210"/>
                  </a:lnTo>
                  <a:lnTo>
                    <a:pt x="46" y="196"/>
                  </a:lnTo>
                  <a:lnTo>
                    <a:pt x="34" y="177"/>
                  </a:lnTo>
                  <a:lnTo>
                    <a:pt x="22" y="155"/>
                  </a:lnTo>
                  <a:lnTo>
                    <a:pt x="15" y="131"/>
                  </a:lnTo>
                  <a:lnTo>
                    <a:pt x="10" y="129"/>
                  </a:lnTo>
                  <a:lnTo>
                    <a:pt x="7" y="128"/>
                  </a:lnTo>
                  <a:lnTo>
                    <a:pt x="0" y="117"/>
                  </a:lnTo>
                  <a:lnTo>
                    <a:pt x="0" y="111"/>
                  </a:lnTo>
                  <a:lnTo>
                    <a:pt x="2" y="104"/>
                  </a:lnTo>
                  <a:lnTo>
                    <a:pt x="3" y="99"/>
                  </a:lnTo>
                  <a:lnTo>
                    <a:pt x="7" y="94"/>
                  </a:lnTo>
                  <a:lnTo>
                    <a:pt x="10" y="90"/>
                  </a:lnTo>
                  <a:lnTo>
                    <a:pt x="10" y="87"/>
                  </a:lnTo>
                  <a:lnTo>
                    <a:pt x="12" y="70"/>
                  </a:lnTo>
                  <a:lnTo>
                    <a:pt x="13" y="51"/>
                  </a:lnTo>
                  <a:lnTo>
                    <a:pt x="20" y="36"/>
                  </a:lnTo>
                  <a:lnTo>
                    <a:pt x="29" y="22"/>
                  </a:lnTo>
                  <a:lnTo>
                    <a:pt x="42" y="10"/>
                  </a:lnTo>
                  <a:lnTo>
                    <a:pt x="59" y="3"/>
                  </a:lnTo>
                  <a:lnTo>
                    <a:pt x="8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50000"/>
                </a:spcBef>
                <a:spcAft>
                  <a:spcPct val="0"/>
                </a:spcAft>
              </a:pPr>
              <a:endParaRPr lang="en-US" sz="2000" dirty="0">
                <a:solidFill>
                  <a:schemeClr val="accent1"/>
                </a:solidFill>
                <a:cs typeface="Arial" charset="0"/>
              </a:endParaRPr>
            </a:p>
          </p:txBody>
        </p:sp>
      </p:grpSp>
    </p:spTree>
    <p:extLst>
      <p:ext uri="{BB962C8B-B14F-4D97-AF65-F5344CB8AC3E}">
        <p14:creationId xmlns:p14="http://schemas.microsoft.com/office/powerpoint/2010/main" val="27448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6588" y="327620"/>
            <a:ext cx="7178824" cy="772751"/>
          </a:xfrm>
        </p:spPr>
        <p:txBody>
          <a:bodyPr>
            <a:noAutofit/>
          </a:bodyPr>
          <a:lstStyle/>
          <a:p>
            <a:pPr>
              <a:lnSpc>
                <a:spcPct val="85000"/>
              </a:lnSpc>
            </a:pPr>
            <a:r>
              <a:rPr lang="en-US" sz="5400" b="0" dirty="0">
                <a:blipFill>
                  <a:blip r:embed="rId3">
                    <a:extLst>
                      <a:ext uri="{28A0092B-C50C-407E-A947-70E740481C1C}">
                        <a14:useLocalDpi xmlns:a14="http://schemas.microsoft.com/office/drawing/2010/main" val="0"/>
                      </a:ext>
                    </a:extLst>
                  </a:blip>
                  <a:tile tx="6350" ty="-127000" sx="65000" sy="64000" flip="none" algn="tl"/>
                </a:blipFill>
                <a:ea typeface="+mj-ea"/>
                <a:cs typeface="+mj-cs"/>
              </a:rPr>
              <a:t>Exploratory data analysis</a:t>
            </a:r>
          </a:p>
        </p:txBody>
      </p:sp>
      <p:pic>
        <p:nvPicPr>
          <p:cNvPr id="2" name="Picture 1">
            <a:extLst>
              <a:ext uri="{FF2B5EF4-FFF2-40B4-BE49-F238E27FC236}">
                <a16:creationId xmlns:a16="http://schemas.microsoft.com/office/drawing/2014/main" id="{98CE0332-CB52-0248-82DC-3695941D9370}"/>
              </a:ext>
            </a:extLst>
          </p:cNvPr>
          <p:cNvPicPr>
            <a:picLocks noChangeAspect="1"/>
          </p:cNvPicPr>
          <p:nvPr/>
        </p:nvPicPr>
        <p:blipFill>
          <a:blip r:embed="rId4"/>
          <a:stretch>
            <a:fillRect/>
          </a:stretch>
        </p:blipFill>
        <p:spPr>
          <a:xfrm>
            <a:off x="3289300" y="2246924"/>
            <a:ext cx="5613400" cy="4144609"/>
          </a:xfrm>
          <a:prstGeom prst="rect">
            <a:avLst/>
          </a:prstGeom>
        </p:spPr>
      </p:pic>
      <p:sp>
        <p:nvSpPr>
          <p:cNvPr id="3" name="TextBox 2">
            <a:extLst>
              <a:ext uri="{FF2B5EF4-FFF2-40B4-BE49-F238E27FC236}">
                <a16:creationId xmlns:a16="http://schemas.microsoft.com/office/drawing/2014/main" id="{07D30D9C-801E-7F45-BDE9-633DFDB419AF}"/>
              </a:ext>
            </a:extLst>
          </p:cNvPr>
          <p:cNvSpPr txBox="1"/>
          <p:nvPr/>
        </p:nvSpPr>
        <p:spPr>
          <a:xfrm>
            <a:off x="1130300" y="1219200"/>
            <a:ext cx="10210800" cy="1292662"/>
          </a:xfrm>
          <a:prstGeom prst="rect">
            <a:avLst/>
          </a:prstGeom>
          <a:noFill/>
        </p:spPr>
        <p:txBody>
          <a:bodyPr wrap="square" rtlCol="0">
            <a:spAutoFit/>
          </a:bodyPr>
          <a:lstStyle/>
          <a:p>
            <a:pPr algn="ctr"/>
            <a:r>
              <a:rPr lang="en-US" sz="2000" dirty="0">
                <a:solidFill>
                  <a:schemeClr val="tx1">
                    <a:lumMod val="75000"/>
                    <a:lumOff val="25000"/>
                  </a:schemeClr>
                </a:solidFill>
                <a:latin typeface="Arial" panose="020B0604020202020204" pitchFamily="34" charset="0"/>
                <a:cs typeface="Arial" panose="020B0604020202020204" pitchFamily="34" charset="0"/>
              </a:rPr>
              <a:t>Those with prior vehicle damage experiences are more likely to be interested in purchasing vehicle insurance when compared to customers with no past vehicle damage </a:t>
            </a:r>
          </a:p>
          <a:p>
            <a:endParaRPr lang="en-US" sz="2000" dirty="0"/>
          </a:p>
          <a:p>
            <a:endParaRPr lang="en-US" dirty="0"/>
          </a:p>
        </p:txBody>
      </p:sp>
    </p:spTree>
    <p:extLst>
      <p:ext uri="{BB962C8B-B14F-4D97-AF65-F5344CB8AC3E}">
        <p14:creationId xmlns:p14="http://schemas.microsoft.com/office/powerpoint/2010/main" val="110833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7143" y="289846"/>
            <a:ext cx="8391525" cy="772751"/>
          </a:xfrm>
        </p:spPr>
        <p:txBody>
          <a:bodyPr>
            <a:noAutofit/>
          </a:bodyPr>
          <a:lstStyle/>
          <a:p>
            <a:pPr>
              <a:lnSpc>
                <a:spcPct val="85000"/>
              </a:lnSpc>
            </a:pPr>
            <a:r>
              <a:rPr lang="en-US" sz="5400" b="0" dirty="0">
                <a:solidFill>
                  <a:schemeClr val="tx1">
                    <a:lumMod val="75000"/>
                    <a:lumOff val="25000"/>
                  </a:schemeClr>
                </a:solidFill>
                <a:ea typeface="+mj-ea"/>
                <a:cs typeface="+mj-cs"/>
              </a:rPr>
              <a:t>Exploratory</a:t>
            </a:r>
            <a:r>
              <a:rPr lang="en-US" sz="5400" b="0" dirty="0">
                <a:blipFill>
                  <a:blip r:embed="rId3">
                    <a:extLst>
                      <a:ext uri="{28A0092B-C50C-407E-A947-70E740481C1C}">
                        <a14:useLocalDpi xmlns:a14="http://schemas.microsoft.com/office/drawing/2010/main" val="0"/>
                      </a:ext>
                    </a:extLst>
                  </a:blip>
                  <a:tile tx="6350" ty="-127000" sx="65000" sy="64000" flip="none" algn="tl"/>
                </a:blipFill>
                <a:ea typeface="+mj-ea"/>
                <a:cs typeface="+mj-cs"/>
              </a:rPr>
              <a:t> data analysis</a:t>
            </a:r>
          </a:p>
        </p:txBody>
      </p:sp>
      <p:pic>
        <p:nvPicPr>
          <p:cNvPr id="9" name="Picture 8">
            <a:extLst>
              <a:ext uri="{FF2B5EF4-FFF2-40B4-BE49-F238E27FC236}">
                <a16:creationId xmlns:a16="http://schemas.microsoft.com/office/drawing/2014/main" id="{117BF89B-4AF0-F54A-87DC-F2A141E2C694}"/>
              </a:ext>
            </a:extLst>
          </p:cNvPr>
          <p:cNvPicPr>
            <a:picLocks noChangeAspect="1"/>
          </p:cNvPicPr>
          <p:nvPr/>
        </p:nvPicPr>
        <p:blipFill>
          <a:blip r:embed="rId4"/>
          <a:stretch>
            <a:fillRect/>
          </a:stretch>
        </p:blipFill>
        <p:spPr>
          <a:xfrm>
            <a:off x="3004196" y="2057400"/>
            <a:ext cx="5781369" cy="4114800"/>
          </a:xfrm>
          <a:prstGeom prst="rect">
            <a:avLst/>
          </a:prstGeom>
        </p:spPr>
      </p:pic>
      <p:sp>
        <p:nvSpPr>
          <p:cNvPr id="6" name="TextBox 5">
            <a:extLst>
              <a:ext uri="{FF2B5EF4-FFF2-40B4-BE49-F238E27FC236}">
                <a16:creationId xmlns:a16="http://schemas.microsoft.com/office/drawing/2014/main" id="{35C00F19-C6A1-EF41-8815-99B5FEB009BB}"/>
              </a:ext>
            </a:extLst>
          </p:cNvPr>
          <p:cNvSpPr txBox="1"/>
          <p:nvPr/>
        </p:nvSpPr>
        <p:spPr>
          <a:xfrm>
            <a:off x="1130300" y="1219200"/>
            <a:ext cx="9931400" cy="984885"/>
          </a:xfrm>
          <a:prstGeom prst="rect">
            <a:avLst/>
          </a:prstGeom>
          <a:noFill/>
        </p:spPr>
        <p:txBody>
          <a:bodyPr wrap="square" rtlCol="0">
            <a:spAutoFit/>
          </a:bodyPr>
          <a:lstStyle/>
          <a:p>
            <a:pPr algn="ctr"/>
            <a:r>
              <a:rPr lang="en-US" sz="2000" dirty="0">
                <a:solidFill>
                  <a:schemeClr val="tx1">
                    <a:lumMod val="75000"/>
                    <a:lumOff val="25000"/>
                  </a:schemeClr>
                </a:solidFill>
                <a:latin typeface="Arial" panose="020B0604020202020204" pitchFamily="34" charset="0"/>
                <a:cs typeface="Arial" panose="020B0604020202020204" pitchFamily="34" charset="0"/>
              </a:rPr>
              <a:t>Customers between the ages of 35-50 are more likely to be interested in purchasing vehicle insurance when compared to customers between the ages of 20 to 30</a:t>
            </a:r>
          </a:p>
          <a:p>
            <a:endParaRPr lang="en-US" dirty="0"/>
          </a:p>
        </p:txBody>
      </p:sp>
    </p:spTree>
    <p:extLst>
      <p:ext uri="{BB962C8B-B14F-4D97-AF65-F5344CB8AC3E}">
        <p14:creationId xmlns:p14="http://schemas.microsoft.com/office/powerpoint/2010/main" val="87572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7927" y="340320"/>
            <a:ext cx="7216146" cy="772751"/>
          </a:xfrm>
        </p:spPr>
        <p:txBody>
          <a:bodyPr>
            <a:noAutofit/>
          </a:bodyPr>
          <a:lstStyle/>
          <a:p>
            <a:pPr>
              <a:lnSpc>
                <a:spcPct val="85000"/>
              </a:lnSpc>
            </a:pPr>
            <a:r>
              <a:rPr lang="en-US" sz="5400" b="0" dirty="0">
                <a:blipFill>
                  <a:blip r:embed="rId3">
                    <a:extLst>
                      <a:ext uri="{28A0092B-C50C-407E-A947-70E740481C1C}">
                        <a14:useLocalDpi xmlns:a14="http://schemas.microsoft.com/office/drawing/2010/main" val="0"/>
                      </a:ext>
                    </a:extLst>
                  </a:blip>
                  <a:tile tx="6350" ty="-127000" sx="65000" sy="64000" flip="none" algn="tl"/>
                </a:blipFill>
                <a:ea typeface="+mj-ea"/>
                <a:cs typeface="+mj-cs"/>
              </a:rPr>
              <a:t>Exploratory data analysis</a:t>
            </a:r>
          </a:p>
        </p:txBody>
      </p:sp>
      <p:sp>
        <p:nvSpPr>
          <p:cNvPr id="2" name="Rectangle 1">
            <a:extLst>
              <a:ext uri="{FF2B5EF4-FFF2-40B4-BE49-F238E27FC236}">
                <a16:creationId xmlns:a16="http://schemas.microsoft.com/office/drawing/2014/main" id="{781E24A0-D8BB-6A46-8C5F-9EEEE168D475}"/>
              </a:ext>
            </a:extLst>
          </p:cNvPr>
          <p:cNvSpPr/>
          <p:nvPr/>
        </p:nvSpPr>
        <p:spPr>
          <a:xfrm>
            <a:off x="2164713" y="1113071"/>
            <a:ext cx="7862573" cy="707886"/>
          </a:xfrm>
          <a:prstGeom prst="rect">
            <a:avLst/>
          </a:prstGeom>
        </p:spPr>
        <p:txBody>
          <a:bodyPr wrap="square">
            <a:spAutoFit/>
          </a:bodyPr>
          <a:lstStyle/>
          <a:p>
            <a:pPr algn="ctr"/>
            <a:r>
              <a:rPr lang="en-US" sz="2000" dirty="0">
                <a:solidFill>
                  <a:schemeClr val="tx1">
                    <a:lumMod val="75000"/>
                    <a:lumOff val="25000"/>
                  </a:schemeClr>
                </a:solidFill>
                <a:latin typeface="Arial" panose="020B0604020202020204" pitchFamily="34" charset="0"/>
                <a:cs typeface="Arial" panose="020B0604020202020204" pitchFamily="34" charset="0"/>
              </a:rPr>
              <a:t>Region Code and Policy Sales Channel show us a relationship that can better understand sales distribution options</a:t>
            </a:r>
          </a:p>
        </p:txBody>
      </p:sp>
      <p:pic>
        <p:nvPicPr>
          <p:cNvPr id="7" name="Picture 6">
            <a:extLst>
              <a:ext uri="{FF2B5EF4-FFF2-40B4-BE49-F238E27FC236}">
                <a16:creationId xmlns:a16="http://schemas.microsoft.com/office/drawing/2014/main" id="{63FD8DBD-2665-0C44-B8C8-BF6D3CC83ACD}"/>
              </a:ext>
            </a:extLst>
          </p:cNvPr>
          <p:cNvPicPr>
            <a:picLocks noChangeAspect="1"/>
          </p:cNvPicPr>
          <p:nvPr/>
        </p:nvPicPr>
        <p:blipFill>
          <a:blip r:embed="rId4"/>
          <a:stretch>
            <a:fillRect/>
          </a:stretch>
        </p:blipFill>
        <p:spPr>
          <a:xfrm>
            <a:off x="3022600" y="2153796"/>
            <a:ext cx="5676900" cy="4071607"/>
          </a:xfrm>
          <a:prstGeom prst="rect">
            <a:avLst/>
          </a:prstGeom>
        </p:spPr>
      </p:pic>
    </p:spTree>
    <p:extLst>
      <p:ext uri="{BB962C8B-B14F-4D97-AF65-F5344CB8AC3E}">
        <p14:creationId xmlns:p14="http://schemas.microsoft.com/office/powerpoint/2010/main" val="222042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0343" y="340320"/>
            <a:ext cx="10071313" cy="772751"/>
          </a:xfrm>
        </p:spPr>
        <p:txBody>
          <a:bodyPr>
            <a:noAutofit/>
          </a:bodyPr>
          <a:lstStyle/>
          <a:p>
            <a:pPr>
              <a:lnSpc>
                <a:spcPct val="85000"/>
              </a:lnSpc>
            </a:pPr>
            <a:r>
              <a:rPr lang="en-US" sz="5400" b="0" dirty="0">
                <a:solidFill>
                  <a:schemeClr val="tx1">
                    <a:lumMod val="75000"/>
                    <a:lumOff val="25000"/>
                  </a:schemeClr>
                </a:solidFill>
                <a:ea typeface="+mj-ea"/>
                <a:cs typeface="+mj-cs"/>
              </a:rPr>
              <a:t>Splitting</a:t>
            </a:r>
            <a:r>
              <a:rPr lang="en-US" sz="5400" b="0" dirty="0">
                <a:blipFill>
                  <a:blip r:embed="rId3">
                    <a:extLst>
                      <a:ext uri="{28A0092B-C50C-407E-A947-70E740481C1C}">
                        <a14:useLocalDpi xmlns:a14="http://schemas.microsoft.com/office/drawing/2010/main" val="0"/>
                      </a:ext>
                    </a:extLst>
                  </a:blip>
                  <a:tile tx="6350" ty="-127000" sx="65000" sy="64000" flip="none" algn="tl"/>
                </a:blipFill>
                <a:ea typeface="+mj-ea"/>
                <a:cs typeface="+mj-cs"/>
              </a:rPr>
              <a:t> and preprocessing the data</a:t>
            </a:r>
          </a:p>
        </p:txBody>
      </p:sp>
      <p:sp>
        <p:nvSpPr>
          <p:cNvPr id="3" name="TextBox 2">
            <a:extLst>
              <a:ext uri="{FF2B5EF4-FFF2-40B4-BE49-F238E27FC236}">
                <a16:creationId xmlns:a16="http://schemas.microsoft.com/office/drawing/2014/main" id="{7F464B5B-9981-E046-9D19-89AAD179F628}"/>
              </a:ext>
            </a:extLst>
          </p:cNvPr>
          <p:cNvSpPr txBox="1"/>
          <p:nvPr/>
        </p:nvSpPr>
        <p:spPr>
          <a:xfrm>
            <a:off x="1462087" y="1525727"/>
            <a:ext cx="7848600" cy="4524315"/>
          </a:xfrm>
          <a:prstGeom prst="rect">
            <a:avLst/>
          </a:prstGeom>
          <a:noFill/>
        </p:spPr>
        <p:txBody>
          <a:bodyPr wrap="square" rtlCol="0">
            <a:spAutoFit/>
          </a:bodyPr>
          <a:lstStyle/>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IID Data</a:t>
            </a:r>
          </a:p>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381,209 rows x 12 columns (2 columns were removed)</a:t>
            </a:r>
          </a:p>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No missing data</a:t>
            </a:r>
          </a:p>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Basic split approach with default allocation 60 train/20 </a:t>
            </a:r>
            <a:r>
              <a:rPr lang="en-US" sz="2000" dirty="0" err="1">
                <a:solidFill>
                  <a:schemeClr val="tx1">
                    <a:lumMod val="75000"/>
                    <a:lumOff val="25000"/>
                  </a:schemeClr>
                </a:solidFill>
                <a:latin typeface="Arial" panose="020B0604020202020204" pitchFamily="34" charset="0"/>
                <a:cs typeface="Arial" panose="020B0604020202020204" pitchFamily="34" charset="0"/>
              </a:rPr>
              <a:t>val</a:t>
            </a:r>
            <a:r>
              <a:rPr lang="en-US" sz="2000" dirty="0">
                <a:solidFill>
                  <a:schemeClr val="tx1">
                    <a:lumMod val="75000"/>
                    <a:lumOff val="25000"/>
                  </a:schemeClr>
                </a:solidFill>
                <a:latin typeface="Arial" panose="020B0604020202020204" pitchFamily="34" charset="0"/>
                <a:cs typeface="Arial" panose="020B0604020202020204" pitchFamily="34" charset="0"/>
              </a:rPr>
              <a:t>/20 test</a:t>
            </a:r>
          </a:p>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Labels did not need to be preprocessed </a:t>
            </a:r>
          </a:p>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Continuous features all used standard scalar except age which used min max encoder</a:t>
            </a:r>
          </a:p>
          <a:p>
            <a:pPr marL="342900" indent="-342900">
              <a:lnSpc>
                <a:spcPct val="150000"/>
              </a:lnSpc>
              <a:buFont typeface="Wingdings" pitchFamily="2" charset="2"/>
              <a:buChar char="q"/>
            </a:pPr>
            <a:r>
              <a:rPr lang="en-US" sz="2000" dirty="0">
                <a:solidFill>
                  <a:schemeClr val="tx1">
                    <a:lumMod val="75000"/>
                    <a:lumOff val="25000"/>
                  </a:schemeClr>
                </a:solidFill>
                <a:latin typeface="Arial" panose="020B0604020202020204" pitchFamily="34" charset="0"/>
                <a:cs typeface="Arial" panose="020B0604020202020204" pitchFamily="34" charset="0"/>
              </a:rPr>
              <a:t>Categorical features all used one hot encoder except vehicle age which used ordinal encoder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40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39E6-7BEB-6447-8E7E-7CECE90DCBCB}"/>
              </a:ext>
            </a:extLst>
          </p:cNvPr>
          <p:cNvSpPr>
            <a:spLocks noGrp="1"/>
          </p:cNvSpPr>
          <p:nvPr>
            <p:ph type="title"/>
          </p:nvPr>
        </p:nvSpPr>
        <p:spPr>
          <a:xfrm>
            <a:off x="4305300" y="2492819"/>
            <a:ext cx="3581400" cy="1609344"/>
          </a:xfrm>
        </p:spPr>
        <p:txBody>
          <a:bodyPr/>
          <a:lstStyle/>
          <a:p>
            <a:r>
              <a:rPr lang="en-US" dirty="0"/>
              <a:t>Questions?</a:t>
            </a:r>
          </a:p>
        </p:txBody>
      </p:sp>
    </p:spTree>
    <p:extLst>
      <p:ext uri="{BB962C8B-B14F-4D97-AF65-F5344CB8AC3E}">
        <p14:creationId xmlns:p14="http://schemas.microsoft.com/office/powerpoint/2010/main" val="231202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39E6-7BEB-6447-8E7E-7CECE90DCBCB}"/>
              </a:ext>
            </a:extLst>
          </p:cNvPr>
          <p:cNvSpPr>
            <a:spLocks noGrp="1"/>
          </p:cNvSpPr>
          <p:nvPr>
            <p:ph type="title"/>
          </p:nvPr>
        </p:nvSpPr>
        <p:spPr>
          <a:xfrm>
            <a:off x="4749800" y="2478532"/>
            <a:ext cx="3581400" cy="1609344"/>
          </a:xfrm>
        </p:spPr>
        <p:txBody>
          <a:bodyPr/>
          <a:lstStyle/>
          <a:p>
            <a:r>
              <a:rPr lang="en-US" dirty="0"/>
              <a:t>Appendix</a:t>
            </a:r>
          </a:p>
        </p:txBody>
      </p:sp>
    </p:spTree>
    <p:extLst>
      <p:ext uri="{BB962C8B-B14F-4D97-AF65-F5344CB8AC3E}">
        <p14:creationId xmlns:p14="http://schemas.microsoft.com/office/powerpoint/2010/main" val="113436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69265" y="340320"/>
            <a:ext cx="7253469" cy="772751"/>
          </a:xfrm>
        </p:spPr>
        <p:txBody>
          <a:bodyPr>
            <a:noAutofit/>
          </a:bodyPr>
          <a:lstStyle/>
          <a:p>
            <a:pPr>
              <a:lnSpc>
                <a:spcPct val="85000"/>
              </a:lnSpc>
            </a:pPr>
            <a:r>
              <a:rPr lang="en-US" sz="5400" b="0" dirty="0">
                <a:blipFill>
                  <a:blip r:embed="rId3">
                    <a:extLst>
                      <a:ext uri="{28A0092B-C50C-407E-A947-70E740481C1C}">
                        <a14:useLocalDpi xmlns:a14="http://schemas.microsoft.com/office/drawing/2010/main" val="0"/>
                      </a:ext>
                    </a:extLst>
                  </a:blip>
                  <a:tile tx="6350" ty="-127000" sx="65000" sy="64000" flip="none" algn="tl"/>
                </a:blipFill>
                <a:ea typeface="+mj-ea"/>
                <a:cs typeface="+mj-cs"/>
              </a:rPr>
              <a:t>Exploratory data analysis</a:t>
            </a:r>
          </a:p>
        </p:txBody>
      </p:sp>
      <p:pic>
        <p:nvPicPr>
          <p:cNvPr id="2" name="Picture 1">
            <a:extLst>
              <a:ext uri="{FF2B5EF4-FFF2-40B4-BE49-F238E27FC236}">
                <a16:creationId xmlns:a16="http://schemas.microsoft.com/office/drawing/2014/main" id="{4AE883BD-E4AD-6F4E-A048-9669825ED8AB}"/>
              </a:ext>
            </a:extLst>
          </p:cNvPr>
          <p:cNvPicPr>
            <a:picLocks noChangeAspect="1"/>
          </p:cNvPicPr>
          <p:nvPr/>
        </p:nvPicPr>
        <p:blipFill>
          <a:blip r:embed="rId4"/>
          <a:stretch>
            <a:fillRect/>
          </a:stretch>
        </p:blipFill>
        <p:spPr>
          <a:xfrm>
            <a:off x="2683577" y="1500187"/>
            <a:ext cx="6017342" cy="4114800"/>
          </a:xfrm>
          <a:prstGeom prst="rect">
            <a:avLst/>
          </a:prstGeom>
        </p:spPr>
      </p:pic>
    </p:spTree>
    <p:extLst>
      <p:ext uri="{BB962C8B-B14F-4D97-AF65-F5344CB8AC3E}">
        <p14:creationId xmlns:p14="http://schemas.microsoft.com/office/powerpoint/2010/main" val="3079927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Custom 9">
      <a:dk1>
        <a:srgbClr val="000000"/>
      </a:dk1>
      <a:lt1>
        <a:srgbClr val="FFFFFF"/>
      </a:lt1>
      <a:dk2>
        <a:srgbClr val="242852"/>
      </a:dk2>
      <a:lt2>
        <a:srgbClr val="ACCBF9"/>
      </a:lt2>
      <a:accent1>
        <a:srgbClr val="384E88"/>
      </a:accent1>
      <a:accent2>
        <a:srgbClr val="426C96"/>
      </a:accent2>
      <a:accent3>
        <a:srgbClr val="297FD5"/>
      </a:accent3>
      <a:accent4>
        <a:srgbClr val="7F8FA9"/>
      </a:accent4>
      <a:accent5>
        <a:srgbClr val="5AA2AE"/>
      </a:accent5>
      <a:accent6>
        <a:srgbClr val="9D90A0"/>
      </a:accent6>
      <a:hlink>
        <a:srgbClr val="362BC3"/>
      </a:hlink>
      <a:folHlink>
        <a:srgbClr val="3EBBF0"/>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{B49CCE5E-EE11-504E-AEEB-6EDAAB22B6F3}tf10001070</Template>
  <TotalTime>370</TotalTime>
  <Words>693</Words>
  <Application>Microsoft Macintosh PowerPoint</Application>
  <PresentationFormat>Widescreen</PresentationFormat>
  <Paragraphs>53</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Insurance Cross Sell Prediction  </vt:lpstr>
      <vt:lpstr>Introduction</vt:lpstr>
      <vt:lpstr>Exploratory data analysis</vt:lpstr>
      <vt:lpstr>Exploratory data analysis</vt:lpstr>
      <vt:lpstr>Exploratory data analysis</vt:lpstr>
      <vt:lpstr>Splitting and preprocessing the data</vt:lpstr>
      <vt:lpstr>Questions?</vt:lpstr>
      <vt:lpstr>Appendix</vt:lpstr>
      <vt:lpstr>Exploratory data analysis</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 Coffin</dc:creator>
  <cp:lastModifiedBy>Roma Coffin</cp:lastModifiedBy>
  <cp:revision>39</cp:revision>
  <dcterms:created xsi:type="dcterms:W3CDTF">2020-10-14T14:38:22Z</dcterms:created>
  <dcterms:modified xsi:type="dcterms:W3CDTF">2020-10-16T13:28:52Z</dcterms:modified>
</cp:coreProperties>
</file>