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8" r:id="rId3"/>
    <p:sldId id="286" r:id="rId4"/>
    <p:sldId id="280" r:id="rId5"/>
    <p:sldId id="281" r:id="rId6"/>
    <p:sldId id="260" r:id="rId7"/>
    <p:sldId id="282" r:id="rId8"/>
    <p:sldId id="283" r:id="rId9"/>
    <p:sldId id="267" r:id="rId10"/>
    <p:sldId id="285" r:id="rId11"/>
    <p:sldId id="268" r:id="rId12"/>
    <p:sldId id="261" r:id="rId13"/>
    <p:sldId id="263" r:id="rId14"/>
  </p:sldIdLst>
  <p:sldSz cx="9144000" cy="5143500" type="screen16x9"/>
  <p:notesSz cx="6858000" cy="9144000"/>
  <p:embeddedFontLst>
    <p:embeddedFont>
      <p:font typeface="Rubik" panose="020B0604020202020204" charset="-79"/>
      <p:regular r:id="rId16"/>
      <p:bold r:id="rId17"/>
      <p:italic r:id="rId18"/>
      <p:boldItalic r:id="rId19"/>
    </p:embeddedFont>
    <p:embeddedFont>
      <p:font typeface="Rubik Light" panose="020B0604020202020204" charset="-79"/>
      <p:regular r:id="rId20"/>
      <p:bold r:id="rId21"/>
      <p:italic r:id="rId22"/>
      <p:boldItalic r:id="rId23"/>
    </p:embeddedFont>
    <p:embeddedFont>
      <p:font typeface="Rubik SemiBold" panose="020B0604020202020204" charset="-79"/>
      <p:regular r:id="rId24"/>
      <p:bold r:id="rId25"/>
      <p:italic r:id="rId26"/>
      <p:boldItalic r:id="rId27"/>
    </p:embeddedFont>
    <p:embeddedFont>
      <p:font typeface="Segoe UI" panose="020B0502040204020203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90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20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madloniqbal" userId="db11833a-d330-41ec-b58e-d154de2ca033" providerId="ADAL" clId="{9EF53DA1-3FD9-4A5E-9279-BD58E82BE902}"/>
    <pc:docChg chg="custSel modSld">
      <pc:chgData name="romadloniqbal" userId="db11833a-d330-41ec-b58e-d154de2ca033" providerId="ADAL" clId="{9EF53DA1-3FD9-4A5E-9279-BD58E82BE902}" dt="2024-03-10T08:47:40.602" v="9" actId="478"/>
      <pc:docMkLst>
        <pc:docMk/>
      </pc:docMkLst>
      <pc:sldChg chg="modSp mod">
        <pc:chgData name="romadloniqbal" userId="db11833a-d330-41ec-b58e-d154de2ca033" providerId="ADAL" clId="{9EF53DA1-3FD9-4A5E-9279-BD58E82BE902}" dt="2024-03-10T08:47:08.409" v="8" actId="1076"/>
        <pc:sldMkLst>
          <pc:docMk/>
          <pc:sldMk cId="0" sldId="258"/>
        </pc:sldMkLst>
        <pc:picChg chg="ord">
          <ac:chgData name="romadloniqbal" userId="db11833a-d330-41ec-b58e-d154de2ca033" providerId="ADAL" clId="{9EF53DA1-3FD9-4A5E-9279-BD58E82BE902}" dt="2024-03-10T08:46:56.667" v="6" actId="166"/>
          <ac:picMkLst>
            <pc:docMk/>
            <pc:sldMk cId="0" sldId="258"/>
            <ac:picMk id="5" creationId="{A6C97144-0F6B-3392-F821-5BC730830663}"/>
          </ac:picMkLst>
        </pc:picChg>
        <pc:picChg chg="mod">
          <ac:chgData name="romadloniqbal" userId="db11833a-d330-41ec-b58e-d154de2ca033" providerId="ADAL" clId="{9EF53DA1-3FD9-4A5E-9279-BD58E82BE902}" dt="2024-03-10T08:47:08.409" v="8" actId="1076"/>
          <ac:picMkLst>
            <pc:docMk/>
            <pc:sldMk cId="0" sldId="258"/>
            <ac:picMk id="27" creationId="{1B93BC75-DA80-4CDC-A5AE-489D54E63763}"/>
          </ac:picMkLst>
        </pc:picChg>
      </pc:sldChg>
      <pc:sldChg chg="delSp modSp mod">
        <pc:chgData name="romadloniqbal" userId="db11833a-d330-41ec-b58e-d154de2ca033" providerId="ADAL" clId="{9EF53DA1-3FD9-4A5E-9279-BD58E82BE902}" dt="2024-03-10T08:47:40.602" v="9" actId="478"/>
        <pc:sldMkLst>
          <pc:docMk/>
          <pc:sldMk cId="3373976988" sldId="286"/>
        </pc:sldMkLst>
        <pc:spChg chg="del">
          <ac:chgData name="romadloniqbal" userId="db11833a-d330-41ec-b58e-d154de2ca033" providerId="ADAL" clId="{9EF53DA1-3FD9-4A5E-9279-BD58E82BE902}" dt="2024-03-10T08:47:40.602" v="9" actId="478"/>
          <ac:spMkLst>
            <pc:docMk/>
            <pc:sldMk cId="3373976988" sldId="286"/>
            <ac:spMk id="24" creationId="{DFF8953D-2C22-0471-FCAB-6694BFECCD80}"/>
          </ac:spMkLst>
        </pc:spChg>
        <pc:spChg chg="mod">
          <ac:chgData name="romadloniqbal" userId="db11833a-d330-41ec-b58e-d154de2ca033" providerId="ADAL" clId="{9EF53DA1-3FD9-4A5E-9279-BD58E82BE902}" dt="2024-03-10T08:46:00.274" v="0" actId="403"/>
          <ac:spMkLst>
            <pc:docMk/>
            <pc:sldMk cId="3373976988" sldId="286"/>
            <ac:spMk id="35" creationId="{A52AFF19-FE9E-29F7-9F57-7C893087C08B}"/>
          </ac:spMkLst>
        </pc:spChg>
        <pc:spChg chg="mod">
          <ac:chgData name="romadloniqbal" userId="db11833a-d330-41ec-b58e-d154de2ca033" providerId="ADAL" clId="{9EF53DA1-3FD9-4A5E-9279-BD58E82BE902}" dt="2024-03-10T08:46:00.274" v="0" actId="403"/>
          <ac:spMkLst>
            <pc:docMk/>
            <pc:sldMk cId="3373976988" sldId="286"/>
            <ac:spMk id="38" creationId="{6F592C26-0BEC-26EE-D282-7C24EB450F04}"/>
          </ac:spMkLst>
        </pc:spChg>
        <pc:spChg chg="mod">
          <ac:chgData name="romadloniqbal" userId="db11833a-d330-41ec-b58e-d154de2ca033" providerId="ADAL" clId="{9EF53DA1-3FD9-4A5E-9279-BD58E82BE902}" dt="2024-03-10T08:46:43.848" v="4" actId="1076"/>
          <ac:spMkLst>
            <pc:docMk/>
            <pc:sldMk cId="3373976988" sldId="286"/>
            <ac:spMk id="41" creationId="{58F0FE91-FE35-2C53-6707-DB950CB13204}"/>
          </ac:spMkLst>
        </pc:spChg>
        <pc:spChg chg="mod">
          <ac:chgData name="romadloniqbal" userId="db11833a-d330-41ec-b58e-d154de2ca033" providerId="ADAL" clId="{9EF53DA1-3FD9-4A5E-9279-BD58E82BE902}" dt="2024-03-10T08:46:24.334" v="2" actId="404"/>
          <ac:spMkLst>
            <pc:docMk/>
            <pc:sldMk cId="3373976988" sldId="286"/>
            <ac:spMk id="44" creationId="{0FD741AE-AFA6-7F3D-D9C2-6F1C2579E1B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1356d9b0f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1356d9b0f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49469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90807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2655c8f53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2655c8f53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200da5092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200da5092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200da5092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200da5092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200da5092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200da5092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1956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200da5092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200da5092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8522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200da5092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200da5092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4729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1015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0272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2829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hyperlink" Target="https://lookerstudio.google.com/u/0/reporting/85647982-451c-403d-bf37-b006202a00a1/page/8mDrD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lookerstudio.google.com/u/0/reporting/85647982-451c-403d-bf37-b006202a00a1/page/8mDrD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github.com/romadloniqbal/Project99/tree/main/Bank%20Muamalat%20Business%20Intelligence%20Analyst%20Project%20Based%20Internship%20Progra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6.png"/><Relationship Id="rId11" Type="http://schemas.openxmlformats.org/officeDocument/2006/relationships/image" Target="../media/image17.png"/><Relationship Id="rId5" Type="http://schemas.openxmlformats.org/officeDocument/2006/relationships/hyperlink" Target="https://github.com/romadloniqbal/Project-99/tree/main/Bank%20Muamalat%20Business%20Intelligence%20Analyst%20Project%20Based%20Internship%20Program" TargetMode="External"/><Relationship Id="rId10" Type="http://schemas.openxmlformats.org/officeDocument/2006/relationships/hyperlink" Target="https://console.cloud.google.com/bigquery?project=psychic-coral-414714&amp;ws=!1m9!1m4!1m3!1spsychic-coral-414714!2sbquxjob_5532ba63_18dd39b95bd!3sasia-southeast2!1m3!3m2!1spsychic-coral-414714!2sFinal_Task_5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11" Type="http://schemas.openxmlformats.org/officeDocument/2006/relationships/hyperlink" Target="https://github.com/romadloniqbal/Project-99" TargetMode="External"/><Relationship Id="rId5" Type="http://schemas.openxmlformats.org/officeDocument/2006/relationships/image" Target="../media/image2.png"/><Relationship Id="rId10" Type="http://schemas.openxmlformats.org/officeDocument/2006/relationships/hyperlink" Target="https://www.linkedin.com/in/romadloniqbalmuktia/" TargetMode="External"/><Relationship Id="rId4" Type="http://schemas.openxmlformats.org/officeDocument/2006/relationships/image" Target="../media/image5.png"/><Relationship Id="rId9" Type="http://schemas.openxmlformats.org/officeDocument/2006/relationships/hyperlink" Target="mailto:romadloniqbalmuktia777@gmail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FAB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9800" y="186500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17900" y="1004703"/>
            <a:ext cx="5262011" cy="104641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dirty="0">
                <a:solidFill>
                  <a:srgbClr val="FFFFFF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Bank </a:t>
            </a:r>
            <a:r>
              <a:rPr lang="en-US" sz="2800" b="1" i="0" dirty="0" err="1">
                <a:solidFill>
                  <a:srgbClr val="FFFFFF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Muamalat</a:t>
            </a:r>
            <a:r>
              <a:rPr lang="en-US" sz="2800" b="1" i="0" dirty="0">
                <a:solidFill>
                  <a:srgbClr val="FFFFFF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Business Intelligence Analyst</a:t>
            </a:r>
            <a:endParaRPr sz="1000" b="1" dirty="0">
              <a:solidFill>
                <a:schemeClr val="lt1"/>
              </a:solidFill>
              <a:latin typeface="Rubik" panose="020B0604020202020204" charset="-79"/>
              <a:ea typeface="Rubik"/>
              <a:cs typeface="Rubik" panose="020B0604020202020204" charset="-79"/>
              <a:sym typeface="Rubik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17899" y="2209505"/>
            <a:ext cx="6239225" cy="56935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Virtual Internship Experience</a:t>
            </a:r>
            <a:endParaRPr sz="2500" dirty="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6757125" y="-621925"/>
            <a:ext cx="3135000" cy="3051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1769125" y="172450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sz="3000" dirty="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517900" y="3090100"/>
            <a:ext cx="4392000" cy="110796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Presented by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Romadlon Iqbal Muktia</a:t>
            </a:r>
            <a:endParaRPr sz="2000" dirty="0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pic>
        <p:nvPicPr>
          <p:cNvPr id="5" name="Picture 4" descr="A logo with a green and purple logo&#10;&#10;Description automatically generated">
            <a:extLst>
              <a:ext uri="{FF2B5EF4-FFF2-40B4-BE49-F238E27FC236}">
                <a16:creationId xmlns:a16="http://schemas.microsoft.com/office/drawing/2014/main" id="{4E921F59-4C10-9C3C-8945-A0FA75077C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6925" y="-507977"/>
            <a:ext cx="3371146" cy="1930253"/>
          </a:xfrm>
          <a:prstGeom prst="rect">
            <a:avLst/>
          </a:prstGeom>
        </p:spPr>
      </p:pic>
      <p:pic>
        <p:nvPicPr>
          <p:cNvPr id="6" name="Google Shape;127;p20">
            <a:extLst>
              <a:ext uri="{FF2B5EF4-FFF2-40B4-BE49-F238E27FC236}">
                <a16:creationId xmlns:a16="http://schemas.microsoft.com/office/drawing/2014/main" id="{9F6F9F8E-6963-7C77-A962-C325379B56A7}"/>
              </a:ext>
            </a:extLst>
          </p:cNvPr>
          <p:cNvPicPr preferRelativeResize="0"/>
          <p:nvPr/>
        </p:nvPicPr>
        <p:blipFill>
          <a:blip r:embed="rId5">
            <a:alphaModFix amt="10000"/>
          </a:blip>
          <a:stretch>
            <a:fillRect/>
          </a:stretch>
        </p:blipFill>
        <p:spPr>
          <a:xfrm>
            <a:off x="-768" y="-1"/>
            <a:ext cx="91440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103;p17">
            <a:extLst>
              <a:ext uri="{FF2B5EF4-FFF2-40B4-BE49-F238E27FC236}">
                <a16:creationId xmlns:a16="http://schemas.microsoft.com/office/drawing/2014/main" id="{DF0EF2F5-2816-AE66-B6C5-5AE6E0C02DBD}"/>
              </a:ext>
            </a:extLst>
          </p:cNvPr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-21266" y="-2671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658653" y="184991"/>
            <a:ext cx="2842176" cy="73863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Dashboard</a:t>
            </a:r>
            <a:endParaRPr lang="en-US" sz="2800" b="1" dirty="0">
              <a:solidFill>
                <a:schemeClr val="tx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DF239C4-68C6-1087-7BD8-B8E5692467A4}"/>
              </a:ext>
            </a:extLst>
          </p:cNvPr>
          <p:cNvGrpSpPr/>
          <p:nvPr/>
        </p:nvGrpSpPr>
        <p:grpSpPr>
          <a:xfrm>
            <a:off x="5493809" y="-126112"/>
            <a:ext cx="3523970" cy="942023"/>
            <a:chOff x="5408749" y="-59406"/>
            <a:chExt cx="3523970" cy="942023"/>
          </a:xfrm>
        </p:grpSpPr>
        <p:pic>
          <p:nvPicPr>
            <p:cNvPr id="4" name="Google Shape;75;p15">
              <a:extLst>
                <a:ext uri="{FF2B5EF4-FFF2-40B4-BE49-F238E27FC236}">
                  <a16:creationId xmlns:a16="http://schemas.microsoft.com/office/drawing/2014/main" id="{9948D7BC-A5D1-12C9-F089-F67F13E2DE5C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4">
              <a:alphaModFix/>
            </a:blip>
            <a:srcRect t="5658" b="5649"/>
            <a:stretch/>
          </p:blipFill>
          <p:spPr>
            <a:xfrm>
              <a:off x="5408749" y="69376"/>
              <a:ext cx="1410263" cy="5897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Picture 5" descr="A logo with a green and purple logo&#10;&#10;Description automatically generated">
              <a:extLst>
                <a:ext uri="{FF2B5EF4-FFF2-40B4-BE49-F238E27FC236}">
                  <a16:creationId xmlns:a16="http://schemas.microsoft.com/office/drawing/2014/main" id="{61A412B1-919E-3A91-ABF6-FB389BA3E4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87496" y="-59406"/>
              <a:ext cx="1645223" cy="942023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5AF669A5-6F11-CE6C-C3CE-C4931E8AFD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0091" y="1017519"/>
            <a:ext cx="5517445" cy="3622000"/>
          </a:xfrm>
          <a:prstGeom prst="rect">
            <a:avLst/>
          </a:prstGeom>
        </p:spPr>
      </p:pic>
      <p:pic>
        <p:nvPicPr>
          <p:cNvPr id="12" name="Picture 11" descr="A logo on a black background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17EAC4E9-2727-5803-670D-2AB63EA308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52692" y="1651753"/>
            <a:ext cx="2265087" cy="134659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CAAFC55-AB44-7AC7-02DD-D9F0AB5FE103}"/>
              </a:ext>
            </a:extLst>
          </p:cNvPr>
          <p:cNvSpPr txBox="1"/>
          <p:nvPr/>
        </p:nvSpPr>
        <p:spPr>
          <a:xfrm>
            <a:off x="6962388" y="2658198"/>
            <a:ext cx="1845693" cy="3279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US" u="sng" kern="100" dirty="0"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7"/>
              </a:rPr>
              <a:t>Dashboard Link</a:t>
            </a:r>
            <a:endParaRPr lang="en-ID" u="sng" kern="100" dirty="0"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150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6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04;p17">
            <a:extLst>
              <a:ext uri="{FF2B5EF4-FFF2-40B4-BE49-F238E27FC236}">
                <a16:creationId xmlns:a16="http://schemas.microsoft.com/office/drawing/2014/main" id="{00892E8B-4BB5-4659-3330-192F8D020ACA}"/>
              </a:ext>
            </a:extLst>
          </p:cNvPr>
          <p:cNvSpPr txBox="1"/>
          <p:nvPr/>
        </p:nvSpPr>
        <p:spPr>
          <a:xfrm>
            <a:off x="658652" y="184991"/>
            <a:ext cx="2941797" cy="73863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Suggestion</a:t>
            </a:r>
            <a:endParaRPr lang="en-US" sz="2800" b="1" dirty="0">
              <a:solidFill>
                <a:schemeClr val="tx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A10517-11BB-6F1B-3A6B-A66357A3483A}"/>
              </a:ext>
            </a:extLst>
          </p:cNvPr>
          <p:cNvSpPr txBox="1"/>
          <p:nvPr/>
        </p:nvSpPr>
        <p:spPr>
          <a:xfrm>
            <a:off x="183304" y="3181553"/>
            <a:ext cx="8463000" cy="21779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ID" sz="1800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Based on data viz, we can conclude that :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eBooks are the most popular product in terms of quantity, while robots are the highest-selling category. Based on this data, I recommend to increase inventory for the top 5 product categories to boost sales</a:t>
            </a:r>
            <a:endParaRPr lang="en-ID" sz="1800" kern="100" dirty="0"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endParaRPr lang="en-ID" sz="1800" kern="100" dirty="0"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endParaRPr lang="en-ID" sz="1100" kern="100" dirty="0"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47EB62-2A6E-6D33-CE36-0F55CB891E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7842" y="1108615"/>
            <a:ext cx="5849268" cy="1871091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937B5B9-172B-2DD7-939B-3A1AA1952726}"/>
              </a:ext>
            </a:extLst>
          </p:cNvPr>
          <p:cNvGrpSpPr/>
          <p:nvPr/>
        </p:nvGrpSpPr>
        <p:grpSpPr>
          <a:xfrm>
            <a:off x="5493809" y="-126112"/>
            <a:ext cx="3523970" cy="942023"/>
            <a:chOff x="5408749" y="-59406"/>
            <a:chExt cx="3523970" cy="942023"/>
          </a:xfrm>
        </p:grpSpPr>
        <p:pic>
          <p:nvPicPr>
            <p:cNvPr id="9" name="Google Shape;75;p15">
              <a:extLst>
                <a:ext uri="{FF2B5EF4-FFF2-40B4-BE49-F238E27FC236}">
                  <a16:creationId xmlns:a16="http://schemas.microsoft.com/office/drawing/2014/main" id="{4D31F92D-5268-00D8-EC7F-C8C9EB1462EE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5">
              <a:alphaModFix/>
            </a:blip>
            <a:srcRect t="5658" b="5649"/>
            <a:stretch/>
          </p:blipFill>
          <p:spPr>
            <a:xfrm>
              <a:off x="5408749" y="69376"/>
              <a:ext cx="1410263" cy="5897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Picture 9" descr="A logo with a green and purple logo&#10;&#10;Description automatically generated">
              <a:extLst>
                <a:ext uri="{FF2B5EF4-FFF2-40B4-BE49-F238E27FC236}">
                  <a16:creationId xmlns:a16="http://schemas.microsoft.com/office/drawing/2014/main" id="{939D4138-ACA5-1751-7EFA-F1A95798C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87496" y="-59406"/>
              <a:ext cx="1645223" cy="9420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1381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8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logo with text on it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FA43A052-776C-3B8A-4A47-92903BE112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0934" y="2571750"/>
            <a:ext cx="1611756" cy="9075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6AC6FD-F915-53BA-4AF8-80EB56A53CB9}"/>
              </a:ext>
            </a:extLst>
          </p:cNvPr>
          <p:cNvSpPr txBox="1"/>
          <p:nvPr/>
        </p:nvSpPr>
        <p:spPr>
          <a:xfrm>
            <a:off x="524967" y="3618888"/>
            <a:ext cx="270368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>
                <a:hlinkClick r:id="rId7"/>
              </a:rPr>
              <a:t>https://github.com/romadloniqbal/Project99/tree/main/Bank%20Muamalat%20Business%20Intelligence%20Analyst%20Project%20Based%20Internship%20Program</a:t>
            </a:r>
            <a:r>
              <a:rPr lang="en-ID" dirty="0"/>
              <a:t> </a:t>
            </a:r>
          </a:p>
        </p:txBody>
      </p:sp>
      <p:pic>
        <p:nvPicPr>
          <p:cNvPr id="10" name="Picture 9" descr="A logo on a black background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16B63343-9B04-20E8-5819-839580176B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11895" y="1903196"/>
            <a:ext cx="3455522" cy="20543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F844B49-85E9-8262-89D9-2C43820B95D6}"/>
              </a:ext>
            </a:extLst>
          </p:cNvPr>
          <p:cNvSpPr txBox="1"/>
          <p:nvPr/>
        </p:nvSpPr>
        <p:spPr>
          <a:xfrm>
            <a:off x="6614034" y="3479270"/>
            <a:ext cx="176671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dirty="0">
                <a:hlinkClick r:id="rId8"/>
              </a:rPr>
              <a:t>https://lookerstudio.google.com/u/0/reporting/85647982-451c-403d-bf37-b006202a00a1/page/8mDrD</a:t>
            </a:r>
            <a:r>
              <a:rPr lang="en-ID" dirty="0"/>
              <a:t> </a:t>
            </a:r>
          </a:p>
        </p:txBody>
      </p:sp>
      <p:pic>
        <p:nvPicPr>
          <p:cNvPr id="14" name="Picture 13" descr="A blue hexagon with a magnifying glass and grey text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2253A7F2-0E36-1763-811B-776EFC685A2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36610" y="843711"/>
            <a:ext cx="3020373" cy="205431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FAFC271-BAE8-8628-6477-60875E4FD1BD}"/>
              </a:ext>
            </a:extLst>
          </p:cNvPr>
          <p:cNvSpPr txBox="1"/>
          <p:nvPr/>
        </p:nvSpPr>
        <p:spPr>
          <a:xfrm>
            <a:off x="3581697" y="2495503"/>
            <a:ext cx="250048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dirty="0">
                <a:hlinkClick r:id="rId10"/>
              </a:rPr>
              <a:t>https://console.cloud.google.com/bigquery?project=psychic-coral-414714&amp;ws=!1m9!1m4!1m3!1spsychic-coral-414714!2sbquxjob_5532ba63_18dd39b95bd!3sasia-southeast2!1m3!3m2!1spsychic-coral-414714!2sFinal_Task_5</a:t>
            </a:r>
            <a:r>
              <a:rPr lang="en-ID" dirty="0"/>
              <a:t> </a:t>
            </a:r>
          </a:p>
        </p:txBody>
      </p:sp>
      <p:sp>
        <p:nvSpPr>
          <p:cNvPr id="17" name="Google Shape;104;p17">
            <a:hlinkClick r:id="rId7"/>
            <a:extLst>
              <a:ext uri="{FF2B5EF4-FFF2-40B4-BE49-F238E27FC236}">
                <a16:creationId xmlns:a16="http://schemas.microsoft.com/office/drawing/2014/main" id="{C593DA07-B884-39EE-2F44-4011C727836A}"/>
              </a:ext>
            </a:extLst>
          </p:cNvPr>
          <p:cNvSpPr txBox="1"/>
          <p:nvPr/>
        </p:nvSpPr>
        <p:spPr>
          <a:xfrm>
            <a:off x="340500" y="0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5000" b="1" u="sng" dirty="0">
                <a:latin typeface="Rubik"/>
                <a:ea typeface="Rubik"/>
                <a:cs typeface="Rubik"/>
                <a:sym typeface="Rubik"/>
              </a:rPr>
              <a:t>Access Link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FAB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0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95425" y="4262625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 txBox="1"/>
          <p:nvPr/>
        </p:nvSpPr>
        <p:spPr>
          <a:xfrm>
            <a:off x="2376000" y="1939850"/>
            <a:ext cx="4392000" cy="877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Thank You</a:t>
            </a:r>
            <a:endParaRPr sz="20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4314750" y="4248575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sz="300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pic>
        <p:nvPicPr>
          <p:cNvPr id="2" name="Picture 1" descr="A logo with a green and purple logo&#10;&#10;Description automatically generated">
            <a:extLst>
              <a:ext uri="{FF2B5EF4-FFF2-40B4-BE49-F238E27FC236}">
                <a16:creationId xmlns:a16="http://schemas.microsoft.com/office/drawing/2014/main" id="{496EF487-8720-860E-A7C3-FFC43D36E0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7786" y="3607230"/>
            <a:ext cx="3371146" cy="18520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-1" y="0"/>
            <a:ext cx="4921143" cy="5143500"/>
          </a:xfrm>
          <a:prstGeom prst="rect">
            <a:avLst/>
          </a:prstGeom>
          <a:solidFill>
            <a:srgbClr val="019FAB">
              <a:alpha val="48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sz="1600"/>
          </a:p>
        </p:txBody>
      </p:sp>
      <p:sp>
        <p:nvSpPr>
          <p:cNvPr id="78" name="Google Shape;78;p15"/>
          <p:cNvSpPr txBox="1"/>
          <p:nvPr/>
        </p:nvSpPr>
        <p:spPr>
          <a:xfrm>
            <a:off x="1892122" y="234513"/>
            <a:ext cx="325576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Rubik SemiBold"/>
                <a:ea typeface="Rubik SemiBold"/>
                <a:cs typeface="Rubik SemiBold"/>
                <a:sym typeface="Rubik SemiBold"/>
              </a:rPr>
              <a:t>Romadlon Iqbal Muktia</a:t>
            </a:r>
            <a:endParaRPr sz="2000" dirty="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805D02C-EA05-3711-1B61-476AD90EDE5F}"/>
              </a:ext>
            </a:extLst>
          </p:cNvPr>
          <p:cNvGrpSpPr/>
          <p:nvPr/>
        </p:nvGrpSpPr>
        <p:grpSpPr>
          <a:xfrm>
            <a:off x="5067968" y="1218214"/>
            <a:ext cx="218400" cy="2455225"/>
            <a:chOff x="5386314" y="1221785"/>
            <a:chExt cx="218400" cy="245522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AAC2117-BF2E-9322-691F-B83896BFB9D7}"/>
                </a:ext>
              </a:extLst>
            </p:cNvPr>
            <p:cNvGrpSpPr/>
            <p:nvPr/>
          </p:nvGrpSpPr>
          <p:grpSpPr>
            <a:xfrm>
              <a:off x="5386314" y="1221785"/>
              <a:ext cx="218400" cy="2257350"/>
              <a:chOff x="5386314" y="1221785"/>
              <a:chExt cx="218400" cy="2257350"/>
            </a:xfrm>
          </p:grpSpPr>
          <p:sp>
            <p:nvSpPr>
              <p:cNvPr id="81" name="Google Shape;81;p15"/>
              <p:cNvSpPr/>
              <p:nvPr/>
            </p:nvSpPr>
            <p:spPr>
              <a:xfrm>
                <a:off x="5481264" y="1353860"/>
                <a:ext cx="28500" cy="991800"/>
              </a:xfrm>
              <a:prstGeom prst="rect">
                <a:avLst/>
              </a:pr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5481264" y="2487335"/>
                <a:ext cx="28500" cy="991800"/>
              </a:xfrm>
              <a:prstGeom prst="rect">
                <a:avLst/>
              </a:pr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5386314" y="1221785"/>
                <a:ext cx="218400" cy="218400"/>
              </a:xfrm>
              <a:prstGeom prst="ellipse">
                <a:avLst/>
              </a:pr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5386314" y="2306085"/>
                <a:ext cx="218400" cy="218400"/>
              </a:xfrm>
              <a:prstGeom prst="ellipse">
                <a:avLst/>
              </a:pr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5" name="Google Shape;85;p15"/>
            <p:cNvSpPr/>
            <p:nvPr/>
          </p:nvSpPr>
          <p:spPr>
            <a:xfrm>
              <a:off x="5386314" y="3458610"/>
              <a:ext cx="218400" cy="218400"/>
            </a:xfrm>
            <a:prstGeom prst="ellipse">
              <a:avLst/>
            </a:pr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C1A2402-8B66-5332-02BE-B2D6C268E1E4}"/>
              </a:ext>
            </a:extLst>
          </p:cNvPr>
          <p:cNvSpPr txBox="1"/>
          <p:nvPr/>
        </p:nvSpPr>
        <p:spPr>
          <a:xfrm>
            <a:off x="197866" y="2413168"/>
            <a:ext cx="4572000" cy="1668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dirty="0"/>
              <a:t>A results-driven person with a proven track record of helping organizations optimize operations, drive profitability, and achieve strategic goals. I'm motivated by new challenges because I always want to grow with the company.</a:t>
            </a:r>
          </a:p>
        </p:txBody>
      </p:sp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13D02FF7-5B50-F053-1A14-E48B0E02416A}"/>
              </a:ext>
            </a:extLst>
          </p:cNvPr>
          <p:cNvSpPr txBox="1"/>
          <p:nvPr/>
        </p:nvSpPr>
        <p:spPr>
          <a:xfrm>
            <a:off x="6502560" y="559467"/>
            <a:ext cx="246457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sz="3000" dirty="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2194AC9-0299-7CF3-F78F-6F5440C6A9B2}"/>
              </a:ext>
            </a:extLst>
          </p:cNvPr>
          <p:cNvGrpSpPr/>
          <p:nvPr/>
        </p:nvGrpSpPr>
        <p:grpSpPr>
          <a:xfrm>
            <a:off x="5408749" y="-59406"/>
            <a:ext cx="3523970" cy="942023"/>
            <a:chOff x="5408749" y="-59406"/>
            <a:chExt cx="3523970" cy="942023"/>
          </a:xfrm>
        </p:grpSpPr>
        <p:pic>
          <p:nvPicPr>
            <p:cNvPr id="75" name="Google Shape;75;p15"/>
            <p:cNvPicPr preferRelativeResize="0">
              <a:picLocks/>
            </p:cNvPicPr>
            <p:nvPr/>
          </p:nvPicPr>
          <p:blipFill rotWithShape="1">
            <a:blip r:embed="rId4">
              <a:alphaModFix/>
            </a:blip>
            <a:srcRect t="5658" b="5649"/>
            <a:stretch/>
          </p:blipFill>
          <p:spPr>
            <a:xfrm>
              <a:off x="5408749" y="69376"/>
              <a:ext cx="1410263" cy="5897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Picture 6" descr="A logo with a green and purple logo&#10;&#10;Description automatically generated">
              <a:extLst>
                <a:ext uri="{FF2B5EF4-FFF2-40B4-BE49-F238E27FC236}">
                  <a16:creationId xmlns:a16="http://schemas.microsoft.com/office/drawing/2014/main" id="{E5B20BB1-B275-8A7A-F68C-3EE7E1903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87496" y="-59406"/>
              <a:ext cx="1645223" cy="942023"/>
            </a:xfrm>
            <a:prstGeom prst="rect">
              <a:avLst/>
            </a:prstGeom>
          </p:spPr>
        </p:pic>
      </p:grpSp>
      <p:pic>
        <p:nvPicPr>
          <p:cNvPr id="12" name="Picture 11" descr="A logo with different colors&#10;&#10;Description automatically generated">
            <a:extLst>
              <a:ext uri="{FF2B5EF4-FFF2-40B4-BE49-F238E27FC236}">
                <a16:creationId xmlns:a16="http://schemas.microsoft.com/office/drawing/2014/main" id="{2909FC01-9321-41D6-641C-A323F37C97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5483" y="1189636"/>
            <a:ext cx="389651" cy="291862"/>
          </a:xfrm>
          <a:prstGeom prst="rect">
            <a:avLst/>
          </a:prstGeom>
        </p:spPr>
      </p:pic>
      <p:pic>
        <p:nvPicPr>
          <p:cNvPr id="14" name="Picture 13" descr="A blue square with black text&#10;&#10;Description automatically generated">
            <a:extLst>
              <a:ext uri="{FF2B5EF4-FFF2-40B4-BE49-F238E27FC236}">
                <a16:creationId xmlns:a16="http://schemas.microsoft.com/office/drawing/2014/main" id="{41CBF7C1-B703-B34F-54AA-A878E094F4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0443" y="1977066"/>
            <a:ext cx="802217" cy="802217"/>
          </a:xfrm>
          <a:prstGeom prst="rect">
            <a:avLst/>
          </a:prstGeom>
        </p:spPr>
      </p:pic>
      <p:pic>
        <p:nvPicPr>
          <p:cNvPr id="16" name="Picture 15" descr="A logo with text on it&#10;&#10;Description automatically generated">
            <a:extLst>
              <a:ext uri="{FF2B5EF4-FFF2-40B4-BE49-F238E27FC236}">
                <a16:creationId xmlns:a16="http://schemas.microsoft.com/office/drawing/2014/main" id="{B8335F17-4A40-DEC6-311C-0C1E535550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11394" y="3286958"/>
            <a:ext cx="635636" cy="35790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6A79016-7858-F568-D967-9A1653A0C1D5}"/>
              </a:ext>
            </a:extLst>
          </p:cNvPr>
          <p:cNvSpPr txBox="1"/>
          <p:nvPr/>
        </p:nvSpPr>
        <p:spPr>
          <a:xfrm>
            <a:off x="6035250" y="1215580"/>
            <a:ext cx="30514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200" dirty="0">
                <a:hlinkClick r:id="rId9"/>
              </a:rPr>
              <a:t>romadloniqbalmuktia777@gmail.com</a:t>
            </a:r>
            <a:r>
              <a:rPr lang="en-ID" sz="1200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10AF65-DBCD-D46A-D363-DB664E3B194C}"/>
              </a:ext>
            </a:extLst>
          </p:cNvPr>
          <p:cNvSpPr txBox="1"/>
          <p:nvPr/>
        </p:nvSpPr>
        <p:spPr>
          <a:xfrm>
            <a:off x="6039202" y="2105990"/>
            <a:ext cx="30514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200" dirty="0">
                <a:hlinkClick r:id="rId10"/>
              </a:rPr>
              <a:t>https://www.linkedin.com/in/romadloniqbalmuktia/</a:t>
            </a:r>
            <a:r>
              <a:rPr lang="en-ID" sz="1200" dirty="0"/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240E48-920E-6A36-71E1-14C32D7DEE4F}"/>
              </a:ext>
            </a:extLst>
          </p:cNvPr>
          <p:cNvSpPr txBox="1"/>
          <p:nvPr/>
        </p:nvSpPr>
        <p:spPr>
          <a:xfrm>
            <a:off x="6013140" y="3259594"/>
            <a:ext cx="32258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200" dirty="0">
                <a:hlinkClick r:id="rId11"/>
              </a:rPr>
              <a:t>https://github.com/romadloniqbal/Project-99</a:t>
            </a:r>
            <a:r>
              <a:rPr lang="en-ID" sz="1200" dirty="0"/>
              <a:t> </a:t>
            </a:r>
          </a:p>
        </p:txBody>
      </p:sp>
      <p:pic>
        <p:nvPicPr>
          <p:cNvPr id="27" name="Google Shape;127;p20">
            <a:extLst>
              <a:ext uri="{FF2B5EF4-FFF2-40B4-BE49-F238E27FC236}">
                <a16:creationId xmlns:a16="http://schemas.microsoft.com/office/drawing/2014/main" id="{1B93BC75-DA80-4CDC-A5AE-489D54E63763}"/>
              </a:ext>
            </a:extLst>
          </p:cNvPr>
          <p:cNvPicPr preferRelativeResize="0"/>
          <p:nvPr/>
        </p:nvPicPr>
        <p:blipFill>
          <a:blip r:embed="rId12">
            <a:alphaModFix amt="10000"/>
          </a:blip>
          <a:stretch>
            <a:fillRect/>
          </a:stretch>
        </p:blipFill>
        <p:spPr>
          <a:xfrm>
            <a:off x="1371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person with his arms crossed&#10;&#10;Description automatically generated">
            <a:extLst>
              <a:ext uri="{FF2B5EF4-FFF2-40B4-BE49-F238E27FC236}">
                <a16:creationId xmlns:a16="http://schemas.microsoft.com/office/drawing/2014/main" id="{A6C97144-0F6B-3392-F821-5BC73083066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1434" y="109906"/>
            <a:ext cx="1721712" cy="172171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27;p20">
            <a:extLst>
              <a:ext uri="{FF2B5EF4-FFF2-40B4-BE49-F238E27FC236}">
                <a16:creationId xmlns:a16="http://schemas.microsoft.com/office/drawing/2014/main" id="{861BE084-6A8C-7FF7-DBB5-381DE606542F}"/>
              </a:ext>
            </a:extLst>
          </p:cNvPr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-768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-1" y="0"/>
            <a:ext cx="9144001" cy="5143500"/>
          </a:xfrm>
          <a:prstGeom prst="rect">
            <a:avLst/>
          </a:prstGeom>
          <a:solidFill>
            <a:srgbClr val="019FAB">
              <a:alpha val="52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sz="16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2194AC9-0299-7CF3-F78F-6F5440C6A9B2}"/>
              </a:ext>
            </a:extLst>
          </p:cNvPr>
          <p:cNvGrpSpPr/>
          <p:nvPr/>
        </p:nvGrpSpPr>
        <p:grpSpPr>
          <a:xfrm>
            <a:off x="5408749" y="-59406"/>
            <a:ext cx="3523970" cy="942023"/>
            <a:chOff x="5408749" y="-59406"/>
            <a:chExt cx="3523970" cy="942023"/>
          </a:xfrm>
        </p:grpSpPr>
        <p:pic>
          <p:nvPicPr>
            <p:cNvPr id="75" name="Google Shape;75;p15"/>
            <p:cNvPicPr preferRelativeResize="0">
              <a:picLocks/>
            </p:cNvPicPr>
            <p:nvPr/>
          </p:nvPicPr>
          <p:blipFill rotWithShape="1">
            <a:blip r:embed="rId5">
              <a:alphaModFix/>
            </a:blip>
            <a:srcRect t="5658" b="5649"/>
            <a:stretch/>
          </p:blipFill>
          <p:spPr>
            <a:xfrm>
              <a:off x="5408749" y="69376"/>
              <a:ext cx="1410263" cy="5897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Picture 6" descr="A logo with a green and purple logo&#10;&#10;Description automatically generated">
              <a:extLst>
                <a:ext uri="{FF2B5EF4-FFF2-40B4-BE49-F238E27FC236}">
                  <a16:creationId xmlns:a16="http://schemas.microsoft.com/office/drawing/2014/main" id="{E5B20BB1-B275-8A7A-F68C-3EE7E1903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87496" y="-59406"/>
              <a:ext cx="1645223" cy="942023"/>
            </a:xfrm>
            <a:prstGeom prst="rect">
              <a:avLst/>
            </a:prstGeom>
          </p:spPr>
        </p:pic>
      </p:grpSp>
      <p:sp>
        <p:nvSpPr>
          <p:cNvPr id="3" name="Google Shape;78;p15">
            <a:extLst>
              <a:ext uri="{FF2B5EF4-FFF2-40B4-BE49-F238E27FC236}">
                <a16:creationId xmlns:a16="http://schemas.microsoft.com/office/drawing/2014/main" id="{D5CD131A-C071-CDB2-0FA1-6D1B92C9A0BA}"/>
              </a:ext>
            </a:extLst>
          </p:cNvPr>
          <p:cNvSpPr txBox="1"/>
          <p:nvPr/>
        </p:nvSpPr>
        <p:spPr>
          <a:xfrm>
            <a:off x="-5924" y="469431"/>
            <a:ext cx="325576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Rubik SemiBold"/>
                <a:ea typeface="Rubik SemiBold"/>
                <a:cs typeface="Rubik SemiBold"/>
                <a:sym typeface="Rubik SemiBold"/>
              </a:rPr>
              <a:t>Outline</a:t>
            </a:r>
            <a:endParaRPr sz="4000" dirty="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505F1C9-36C5-21AF-235B-960B157CE962}"/>
              </a:ext>
            </a:extLst>
          </p:cNvPr>
          <p:cNvSpPr/>
          <p:nvPr/>
        </p:nvSpPr>
        <p:spPr>
          <a:xfrm>
            <a:off x="6602179" y="2878842"/>
            <a:ext cx="656375" cy="846535"/>
          </a:xfrm>
          <a:custGeom>
            <a:avLst/>
            <a:gdLst>
              <a:gd name="connsiteX0" fmla="*/ 149462 w 875167"/>
              <a:gd name="connsiteY0" fmla="*/ 0 h 1128713"/>
              <a:gd name="connsiteX1" fmla="*/ 875167 w 875167"/>
              <a:gd name="connsiteY1" fmla="*/ 0 h 1128713"/>
              <a:gd name="connsiteX2" fmla="*/ 875167 w 875167"/>
              <a:gd name="connsiteY2" fmla="*/ 79627 h 1128713"/>
              <a:gd name="connsiteX3" fmla="*/ 824107 w 875167"/>
              <a:gd name="connsiteY3" fmla="*/ 107342 h 1128713"/>
              <a:gd name="connsiteX4" fmla="*/ 583456 w 875167"/>
              <a:gd name="connsiteY4" fmla="*/ 559951 h 1128713"/>
              <a:gd name="connsiteX5" fmla="*/ 824107 w 875167"/>
              <a:gd name="connsiteY5" fmla="*/ 1012560 h 1128713"/>
              <a:gd name="connsiteX6" fmla="*/ 875167 w 875167"/>
              <a:gd name="connsiteY6" fmla="*/ 1040275 h 1128713"/>
              <a:gd name="connsiteX7" fmla="*/ 875167 w 875167"/>
              <a:gd name="connsiteY7" fmla="*/ 1128713 h 1128713"/>
              <a:gd name="connsiteX8" fmla="*/ 154815 w 875167"/>
              <a:gd name="connsiteY8" fmla="*/ 1128713 h 1128713"/>
              <a:gd name="connsiteX9" fmla="*/ 136299 w 875167"/>
              <a:gd name="connsiteY9" fmla="*/ 1098235 h 1128713"/>
              <a:gd name="connsiteX10" fmla="*/ 0 w 875167"/>
              <a:gd name="connsiteY10" fmla="*/ 559951 h 1128713"/>
              <a:gd name="connsiteX11" fmla="*/ 136299 w 875167"/>
              <a:gd name="connsiteY11" fmla="*/ 21667 h 1128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5167" h="1128713">
                <a:moveTo>
                  <a:pt x="149462" y="0"/>
                </a:moveTo>
                <a:lnTo>
                  <a:pt x="875167" y="0"/>
                </a:lnTo>
                <a:lnTo>
                  <a:pt x="875167" y="79627"/>
                </a:lnTo>
                <a:lnTo>
                  <a:pt x="824107" y="107342"/>
                </a:lnTo>
                <a:cubicBezTo>
                  <a:pt x="678916" y="205431"/>
                  <a:pt x="583456" y="371544"/>
                  <a:pt x="583456" y="559951"/>
                </a:cubicBezTo>
                <a:cubicBezTo>
                  <a:pt x="583456" y="748359"/>
                  <a:pt x="678916" y="914471"/>
                  <a:pt x="824107" y="1012560"/>
                </a:cubicBezTo>
                <a:lnTo>
                  <a:pt x="875167" y="1040275"/>
                </a:lnTo>
                <a:lnTo>
                  <a:pt x="875167" y="1128713"/>
                </a:lnTo>
                <a:lnTo>
                  <a:pt x="154815" y="1128713"/>
                </a:lnTo>
                <a:lnTo>
                  <a:pt x="136299" y="1098235"/>
                </a:lnTo>
                <a:cubicBezTo>
                  <a:pt x="49375" y="938223"/>
                  <a:pt x="0" y="754853"/>
                  <a:pt x="0" y="559951"/>
                </a:cubicBezTo>
                <a:cubicBezTo>
                  <a:pt x="0" y="365049"/>
                  <a:pt x="49375" y="181679"/>
                  <a:pt x="136299" y="2166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2F85B6A-8D60-EEAA-CF25-A55844F1F8B8}"/>
              </a:ext>
            </a:extLst>
          </p:cNvPr>
          <p:cNvSpPr/>
          <p:nvPr/>
        </p:nvSpPr>
        <p:spPr>
          <a:xfrm>
            <a:off x="5070476" y="2878842"/>
            <a:ext cx="656375" cy="846535"/>
          </a:xfrm>
          <a:custGeom>
            <a:avLst/>
            <a:gdLst>
              <a:gd name="connsiteX0" fmla="*/ 149462 w 875167"/>
              <a:gd name="connsiteY0" fmla="*/ 0 h 1128713"/>
              <a:gd name="connsiteX1" fmla="*/ 875167 w 875167"/>
              <a:gd name="connsiteY1" fmla="*/ 0 h 1128713"/>
              <a:gd name="connsiteX2" fmla="*/ 875167 w 875167"/>
              <a:gd name="connsiteY2" fmla="*/ 79627 h 1128713"/>
              <a:gd name="connsiteX3" fmla="*/ 824107 w 875167"/>
              <a:gd name="connsiteY3" fmla="*/ 107342 h 1128713"/>
              <a:gd name="connsiteX4" fmla="*/ 583456 w 875167"/>
              <a:gd name="connsiteY4" fmla="*/ 559951 h 1128713"/>
              <a:gd name="connsiteX5" fmla="*/ 824107 w 875167"/>
              <a:gd name="connsiteY5" fmla="*/ 1012560 h 1128713"/>
              <a:gd name="connsiteX6" fmla="*/ 875167 w 875167"/>
              <a:gd name="connsiteY6" fmla="*/ 1040275 h 1128713"/>
              <a:gd name="connsiteX7" fmla="*/ 875167 w 875167"/>
              <a:gd name="connsiteY7" fmla="*/ 1128713 h 1128713"/>
              <a:gd name="connsiteX8" fmla="*/ 154815 w 875167"/>
              <a:gd name="connsiteY8" fmla="*/ 1128713 h 1128713"/>
              <a:gd name="connsiteX9" fmla="*/ 136299 w 875167"/>
              <a:gd name="connsiteY9" fmla="*/ 1098235 h 1128713"/>
              <a:gd name="connsiteX10" fmla="*/ 0 w 875167"/>
              <a:gd name="connsiteY10" fmla="*/ 559951 h 1128713"/>
              <a:gd name="connsiteX11" fmla="*/ 136299 w 875167"/>
              <a:gd name="connsiteY11" fmla="*/ 21667 h 1128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5167" h="1128713">
                <a:moveTo>
                  <a:pt x="149462" y="0"/>
                </a:moveTo>
                <a:lnTo>
                  <a:pt x="875167" y="0"/>
                </a:lnTo>
                <a:lnTo>
                  <a:pt x="875167" y="79627"/>
                </a:lnTo>
                <a:lnTo>
                  <a:pt x="824107" y="107342"/>
                </a:lnTo>
                <a:cubicBezTo>
                  <a:pt x="678916" y="205431"/>
                  <a:pt x="583456" y="371544"/>
                  <a:pt x="583456" y="559951"/>
                </a:cubicBezTo>
                <a:cubicBezTo>
                  <a:pt x="583456" y="748359"/>
                  <a:pt x="678916" y="914471"/>
                  <a:pt x="824107" y="1012560"/>
                </a:cubicBezTo>
                <a:lnTo>
                  <a:pt x="875167" y="1040275"/>
                </a:lnTo>
                <a:lnTo>
                  <a:pt x="875167" y="1128713"/>
                </a:lnTo>
                <a:lnTo>
                  <a:pt x="154815" y="1128713"/>
                </a:lnTo>
                <a:lnTo>
                  <a:pt x="136299" y="1098235"/>
                </a:lnTo>
                <a:cubicBezTo>
                  <a:pt x="49375" y="938223"/>
                  <a:pt x="0" y="754853"/>
                  <a:pt x="0" y="559951"/>
                </a:cubicBezTo>
                <a:cubicBezTo>
                  <a:pt x="0" y="365049"/>
                  <a:pt x="49375" y="181679"/>
                  <a:pt x="136299" y="2166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0621594-3163-9CA6-F1C6-03299D29AD57}"/>
              </a:ext>
            </a:extLst>
          </p:cNvPr>
          <p:cNvSpPr/>
          <p:nvPr/>
        </p:nvSpPr>
        <p:spPr>
          <a:xfrm>
            <a:off x="3538514" y="2875271"/>
            <a:ext cx="656375" cy="846535"/>
          </a:xfrm>
          <a:custGeom>
            <a:avLst/>
            <a:gdLst>
              <a:gd name="connsiteX0" fmla="*/ 149462 w 875167"/>
              <a:gd name="connsiteY0" fmla="*/ 0 h 1128713"/>
              <a:gd name="connsiteX1" fmla="*/ 875167 w 875167"/>
              <a:gd name="connsiteY1" fmla="*/ 0 h 1128713"/>
              <a:gd name="connsiteX2" fmla="*/ 875167 w 875167"/>
              <a:gd name="connsiteY2" fmla="*/ 79627 h 1128713"/>
              <a:gd name="connsiteX3" fmla="*/ 824107 w 875167"/>
              <a:gd name="connsiteY3" fmla="*/ 107342 h 1128713"/>
              <a:gd name="connsiteX4" fmla="*/ 583456 w 875167"/>
              <a:gd name="connsiteY4" fmla="*/ 559951 h 1128713"/>
              <a:gd name="connsiteX5" fmla="*/ 824107 w 875167"/>
              <a:gd name="connsiteY5" fmla="*/ 1012560 h 1128713"/>
              <a:gd name="connsiteX6" fmla="*/ 875167 w 875167"/>
              <a:gd name="connsiteY6" fmla="*/ 1040275 h 1128713"/>
              <a:gd name="connsiteX7" fmla="*/ 875167 w 875167"/>
              <a:gd name="connsiteY7" fmla="*/ 1128713 h 1128713"/>
              <a:gd name="connsiteX8" fmla="*/ 154815 w 875167"/>
              <a:gd name="connsiteY8" fmla="*/ 1128713 h 1128713"/>
              <a:gd name="connsiteX9" fmla="*/ 136299 w 875167"/>
              <a:gd name="connsiteY9" fmla="*/ 1098235 h 1128713"/>
              <a:gd name="connsiteX10" fmla="*/ 0 w 875167"/>
              <a:gd name="connsiteY10" fmla="*/ 559951 h 1128713"/>
              <a:gd name="connsiteX11" fmla="*/ 136299 w 875167"/>
              <a:gd name="connsiteY11" fmla="*/ 21667 h 1128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5167" h="1128713">
                <a:moveTo>
                  <a:pt x="149462" y="0"/>
                </a:moveTo>
                <a:lnTo>
                  <a:pt x="875167" y="0"/>
                </a:lnTo>
                <a:lnTo>
                  <a:pt x="875167" y="79627"/>
                </a:lnTo>
                <a:lnTo>
                  <a:pt x="824107" y="107342"/>
                </a:lnTo>
                <a:cubicBezTo>
                  <a:pt x="678916" y="205431"/>
                  <a:pt x="583456" y="371544"/>
                  <a:pt x="583456" y="559951"/>
                </a:cubicBezTo>
                <a:cubicBezTo>
                  <a:pt x="583456" y="748359"/>
                  <a:pt x="678916" y="914471"/>
                  <a:pt x="824107" y="1012560"/>
                </a:cubicBezTo>
                <a:lnTo>
                  <a:pt x="875167" y="1040275"/>
                </a:lnTo>
                <a:lnTo>
                  <a:pt x="875167" y="1128713"/>
                </a:lnTo>
                <a:lnTo>
                  <a:pt x="154815" y="1128713"/>
                </a:lnTo>
                <a:lnTo>
                  <a:pt x="136299" y="1098235"/>
                </a:lnTo>
                <a:cubicBezTo>
                  <a:pt x="49375" y="938223"/>
                  <a:pt x="0" y="754853"/>
                  <a:pt x="0" y="559951"/>
                </a:cubicBezTo>
                <a:cubicBezTo>
                  <a:pt x="0" y="365049"/>
                  <a:pt x="49375" y="181679"/>
                  <a:pt x="136299" y="2166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8BB9DA-85A5-6372-7243-7F82FE3F2302}"/>
              </a:ext>
            </a:extLst>
          </p:cNvPr>
          <p:cNvSpPr/>
          <p:nvPr/>
        </p:nvSpPr>
        <p:spPr>
          <a:xfrm>
            <a:off x="2006285" y="2877057"/>
            <a:ext cx="656375" cy="846535"/>
          </a:xfrm>
          <a:custGeom>
            <a:avLst/>
            <a:gdLst>
              <a:gd name="connsiteX0" fmla="*/ 149462 w 875167"/>
              <a:gd name="connsiteY0" fmla="*/ 0 h 1128713"/>
              <a:gd name="connsiteX1" fmla="*/ 875167 w 875167"/>
              <a:gd name="connsiteY1" fmla="*/ 0 h 1128713"/>
              <a:gd name="connsiteX2" fmla="*/ 875167 w 875167"/>
              <a:gd name="connsiteY2" fmla="*/ 79627 h 1128713"/>
              <a:gd name="connsiteX3" fmla="*/ 824107 w 875167"/>
              <a:gd name="connsiteY3" fmla="*/ 107342 h 1128713"/>
              <a:gd name="connsiteX4" fmla="*/ 583456 w 875167"/>
              <a:gd name="connsiteY4" fmla="*/ 559951 h 1128713"/>
              <a:gd name="connsiteX5" fmla="*/ 824107 w 875167"/>
              <a:gd name="connsiteY5" fmla="*/ 1012560 h 1128713"/>
              <a:gd name="connsiteX6" fmla="*/ 875167 w 875167"/>
              <a:gd name="connsiteY6" fmla="*/ 1040275 h 1128713"/>
              <a:gd name="connsiteX7" fmla="*/ 875167 w 875167"/>
              <a:gd name="connsiteY7" fmla="*/ 1128713 h 1128713"/>
              <a:gd name="connsiteX8" fmla="*/ 154815 w 875167"/>
              <a:gd name="connsiteY8" fmla="*/ 1128713 h 1128713"/>
              <a:gd name="connsiteX9" fmla="*/ 136299 w 875167"/>
              <a:gd name="connsiteY9" fmla="*/ 1098235 h 1128713"/>
              <a:gd name="connsiteX10" fmla="*/ 0 w 875167"/>
              <a:gd name="connsiteY10" fmla="*/ 559951 h 1128713"/>
              <a:gd name="connsiteX11" fmla="*/ 136299 w 875167"/>
              <a:gd name="connsiteY11" fmla="*/ 21667 h 1128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5167" h="1128713">
                <a:moveTo>
                  <a:pt x="149462" y="0"/>
                </a:moveTo>
                <a:lnTo>
                  <a:pt x="875167" y="0"/>
                </a:lnTo>
                <a:lnTo>
                  <a:pt x="875167" y="79627"/>
                </a:lnTo>
                <a:lnTo>
                  <a:pt x="824107" y="107342"/>
                </a:lnTo>
                <a:cubicBezTo>
                  <a:pt x="678916" y="205431"/>
                  <a:pt x="583456" y="371544"/>
                  <a:pt x="583456" y="559951"/>
                </a:cubicBezTo>
                <a:cubicBezTo>
                  <a:pt x="583456" y="748359"/>
                  <a:pt x="678916" y="914471"/>
                  <a:pt x="824107" y="1012560"/>
                </a:cubicBezTo>
                <a:lnTo>
                  <a:pt x="875167" y="1040275"/>
                </a:lnTo>
                <a:lnTo>
                  <a:pt x="875167" y="1128713"/>
                </a:lnTo>
                <a:lnTo>
                  <a:pt x="154815" y="1128713"/>
                </a:lnTo>
                <a:lnTo>
                  <a:pt x="136299" y="1098235"/>
                </a:lnTo>
                <a:cubicBezTo>
                  <a:pt x="49375" y="938223"/>
                  <a:pt x="0" y="754853"/>
                  <a:pt x="0" y="559951"/>
                </a:cubicBezTo>
                <a:cubicBezTo>
                  <a:pt x="0" y="365049"/>
                  <a:pt x="49375" y="181679"/>
                  <a:pt x="136299" y="2166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DCE79F-0139-7402-E46D-665C2A25E376}"/>
              </a:ext>
            </a:extLst>
          </p:cNvPr>
          <p:cNvSpPr/>
          <p:nvPr/>
        </p:nvSpPr>
        <p:spPr>
          <a:xfrm>
            <a:off x="7714486" y="3073596"/>
            <a:ext cx="343379" cy="442396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wrap="square" lIns="28575" tIns="28575" rIns="28575" bIns="28575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F72D73-116B-11FD-F4B3-49FDB2009A7B}"/>
              </a:ext>
            </a:extLst>
          </p:cNvPr>
          <p:cNvSpPr/>
          <p:nvPr/>
        </p:nvSpPr>
        <p:spPr>
          <a:xfrm>
            <a:off x="6155123" y="3073596"/>
            <a:ext cx="343379" cy="442396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wrap="square" lIns="28575" tIns="28575" rIns="28575" bIns="28575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27611E-6FEC-5CDB-F75E-CFAE5C10FD44}"/>
              </a:ext>
            </a:extLst>
          </p:cNvPr>
          <p:cNvSpPr/>
          <p:nvPr/>
        </p:nvSpPr>
        <p:spPr>
          <a:xfrm>
            <a:off x="4604208" y="3073596"/>
            <a:ext cx="343379" cy="44239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wrap="square" lIns="28575" tIns="28575" rIns="28575" bIns="28575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ECAEFF-B416-548A-D1AB-7B959D5865AA}"/>
              </a:ext>
            </a:extLst>
          </p:cNvPr>
          <p:cNvSpPr/>
          <p:nvPr/>
        </p:nvSpPr>
        <p:spPr>
          <a:xfrm>
            <a:off x="3078146" y="3073596"/>
            <a:ext cx="343379" cy="442396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wrap="square" lIns="28575" tIns="28575" rIns="28575" bIns="28575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26" name="Shape">
            <a:extLst>
              <a:ext uri="{FF2B5EF4-FFF2-40B4-BE49-F238E27FC236}">
                <a16:creationId xmlns:a16="http://schemas.microsoft.com/office/drawing/2014/main" id="{1359FEDC-F7CE-21E5-8107-157CC84D31C0}"/>
              </a:ext>
            </a:extLst>
          </p:cNvPr>
          <p:cNvSpPr/>
          <p:nvPr/>
        </p:nvSpPr>
        <p:spPr>
          <a:xfrm>
            <a:off x="463812" y="2449573"/>
            <a:ext cx="2786024" cy="16904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7" h="21425" extrusionOk="0">
                <a:moveTo>
                  <a:pt x="21450" y="10376"/>
                </a:moveTo>
                <a:lnTo>
                  <a:pt x="21450" y="10376"/>
                </a:lnTo>
                <a:cubicBezTo>
                  <a:pt x="21415" y="9470"/>
                  <a:pt x="21234" y="8627"/>
                  <a:pt x="20947" y="7909"/>
                </a:cubicBezTo>
                <a:lnTo>
                  <a:pt x="15765" y="7909"/>
                </a:lnTo>
                <a:lnTo>
                  <a:pt x="15257" y="7909"/>
                </a:lnTo>
                <a:cubicBezTo>
                  <a:pt x="14212" y="7909"/>
                  <a:pt x="13231" y="7203"/>
                  <a:pt x="12512" y="6004"/>
                </a:cubicBezTo>
                <a:cubicBezTo>
                  <a:pt x="12318" y="5682"/>
                  <a:pt x="12142" y="5326"/>
                  <a:pt x="11990" y="4936"/>
                </a:cubicBezTo>
                <a:cubicBezTo>
                  <a:pt x="10904" y="2152"/>
                  <a:pt x="9056" y="247"/>
                  <a:pt x="6933" y="22"/>
                </a:cubicBezTo>
                <a:cubicBezTo>
                  <a:pt x="5064" y="-175"/>
                  <a:pt x="3232" y="962"/>
                  <a:pt x="1908" y="3139"/>
                </a:cubicBezTo>
                <a:cubicBezTo>
                  <a:pt x="584" y="5318"/>
                  <a:pt x="-106" y="8331"/>
                  <a:pt x="13" y="11407"/>
                </a:cubicBezTo>
                <a:cubicBezTo>
                  <a:pt x="221" y="16764"/>
                  <a:pt x="2832" y="21061"/>
                  <a:pt x="6086" y="21404"/>
                </a:cubicBezTo>
                <a:cubicBezTo>
                  <a:pt x="6225" y="21419"/>
                  <a:pt x="6365" y="21425"/>
                  <a:pt x="6503" y="21425"/>
                </a:cubicBezTo>
                <a:cubicBezTo>
                  <a:pt x="8226" y="21425"/>
                  <a:pt x="9886" y="20301"/>
                  <a:pt x="11111" y="18285"/>
                </a:cubicBezTo>
                <a:cubicBezTo>
                  <a:pt x="11450" y="17727"/>
                  <a:pt x="11748" y="17113"/>
                  <a:pt x="12000" y="16458"/>
                </a:cubicBezTo>
                <a:cubicBezTo>
                  <a:pt x="12148" y="16077"/>
                  <a:pt x="12318" y="15730"/>
                  <a:pt x="12506" y="15415"/>
                </a:cubicBezTo>
                <a:cubicBezTo>
                  <a:pt x="13223" y="14214"/>
                  <a:pt x="14211" y="13516"/>
                  <a:pt x="15256" y="13516"/>
                </a:cubicBezTo>
                <a:lnTo>
                  <a:pt x="15763" y="13516"/>
                </a:lnTo>
                <a:lnTo>
                  <a:pt x="20945" y="13516"/>
                </a:lnTo>
                <a:cubicBezTo>
                  <a:pt x="21316" y="12601"/>
                  <a:pt x="21494" y="11515"/>
                  <a:pt x="21450" y="10376"/>
                </a:cubicBezTo>
                <a:close/>
                <a:moveTo>
                  <a:pt x="8701" y="14320"/>
                </a:moveTo>
                <a:cubicBezTo>
                  <a:pt x="8061" y="15374"/>
                  <a:pt x="7209" y="15901"/>
                  <a:pt x="6305" y="15806"/>
                </a:cubicBezTo>
                <a:cubicBezTo>
                  <a:pt x="4757" y="15644"/>
                  <a:pt x="3515" y="13598"/>
                  <a:pt x="3415" y="11051"/>
                </a:cubicBezTo>
                <a:cubicBezTo>
                  <a:pt x="3357" y="9562"/>
                  <a:pt x="3678" y="8161"/>
                  <a:pt x="4318" y="7107"/>
                </a:cubicBezTo>
                <a:cubicBezTo>
                  <a:pt x="4910" y="6134"/>
                  <a:pt x="5680" y="5609"/>
                  <a:pt x="6507" y="5609"/>
                </a:cubicBezTo>
                <a:cubicBezTo>
                  <a:pt x="6577" y="5609"/>
                  <a:pt x="6646" y="5612"/>
                  <a:pt x="6716" y="5620"/>
                </a:cubicBezTo>
                <a:cubicBezTo>
                  <a:pt x="8263" y="5782"/>
                  <a:pt x="9505" y="7828"/>
                  <a:pt x="9605" y="10375"/>
                </a:cubicBezTo>
                <a:lnTo>
                  <a:pt x="9605" y="10375"/>
                </a:lnTo>
                <a:cubicBezTo>
                  <a:pt x="9663" y="11867"/>
                  <a:pt x="9341" y="13266"/>
                  <a:pt x="8701" y="14320"/>
                </a:cubicBezTo>
                <a:close/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27" name="Shape">
            <a:extLst>
              <a:ext uri="{FF2B5EF4-FFF2-40B4-BE49-F238E27FC236}">
                <a16:creationId xmlns:a16="http://schemas.microsoft.com/office/drawing/2014/main" id="{20026543-90C1-845A-BDCD-AE650867E00F}"/>
              </a:ext>
            </a:extLst>
          </p:cNvPr>
          <p:cNvSpPr/>
          <p:nvPr/>
        </p:nvSpPr>
        <p:spPr>
          <a:xfrm>
            <a:off x="2090791" y="2449573"/>
            <a:ext cx="3110282" cy="16904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5" extrusionOk="0">
                <a:moveTo>
                  <a:pt x="13161" y="7909"/>
                </a:moveTo>
                <a:cubicBezTo>
                  <a:pt x="11964" y="7909"/>
                  <a:pt x="10861" y="6774"/>
                  <a:pt x="10215" y="4936"/>
                </a:cubicBezTo>
                <a:cubicBezTo>
                  <a:pt x="9235" y="2152"/>
                  <a:pt x="7569" y="247"/>
                  <a:pt x="5654" y="22"/>
                </a:cubicBezTo>
                <a:cubicBezTo>
                  <a:pt x="3969" y="-175"/>
                  <a:pt x="2317" y="962"/>
                  <a:pt x="1123" y="3139"/>
                </a:cubicBezTo>
                <a:cubicBezTo>
                  <a:pt x="661" y="3982"/>
                  <a:pt x="286" y="4953"/>
                  <a:pt x="4" y="6002"/>
                </a:cubicBezTo>
                <a:cubicBezTo>
                  <a:pt x="653" y="7200"/>
                  <a:pt x="1537" y="7908"/>
                  <a:pt x="2480" y="7908"/>
                </a:cubicBezTo>
                <a:lnTo>
                  <a:pt x="2938" y="7908"/>
                </a:lnTo>
                <a:cubicBezTo>
                  <a:pt x="3042" y="7624"/>
                  <a:pt x="3161" y="7356"/>
                  <a:pt x="3297" y="7107"/>
                </a:cubicBezTo>
                <a:cubicBezTo>
                  <a:pt x="3831" y="6134"/>
                  <a:pt x="4525" y="5609"/>
                  <a:pt x="5271" y="5609"/>
                </a:cubicBezTo>
                <a:cubicBezTo>
                  <a:pt x="5334" y="5609"/>
                  <a:pt x="5396" y="5612"/>
                  <a:pt x="5459" y="5620"/>
                </a:cubicBezTo>
                <a:cubicBezTo>
                  <a:pt x="6358" y="5725"/>
                  <a:pt x="7142" y="6610"/>
                  <a:pt x="7611" y="7908"/>
                </a:cubicBezTo>
                <a:cubicBezTo>
                  <a:pt x="7870" y="8625"/>
                  <a:pt x="8033" y="9468"/>
                  <a:pt x="8065" y="10375"/>
                </a:cubicBezTo>
                <a:lnTo>
                  <a:pt x="8065" y="10375"/>
                </a:lnTo>
                <a:cubicBezTo>
                  <a:pt x="8104" y="11514"/>
                  <a:pt x="7944" y="12599"/>
                  <a:pt x="7609" y="13518"/>
                </a:cubicBezTo>
                <a:cubicBezTo>
                  <a:pt x="7505" y="13801"/>
                  <a:pt x="7386" y="14070"/>
                  <a:pt x="7250" y="14320"/>
                </a:cubicBezTo>
                <a:cubicBezTo>
                  <a:pt x="6672" y="15374"/>
                  <a:pt x="5905" y="15901"/>
                  <a:pt x="5089" y="15806"/>
                </a:cubicBezTo>
                <a:cubicBezTo>
                  <a:pt x="4190" y="15701"/>
                  <a:pt x="3405" y="14816"/>
                  <a:pt x="2937" y="13518"/>
                </a:cubicBezTo>
                <a:lnTo>
                  <a:pt x="2479" y="13518"/>
                </a:lnTo>
                <a:cubicBezTo>
                  <a:pt x="1537" y="13518"/>
                  <a:pt x="646" y="14215"/>
                  <a:pt x="0" y="15416"/>
                </a:cubicBezTo>
                <a:cubicBezTo>
                  <a:pt x="903" y="18776"/>
                  <a:pt x="2741" y="21154"/>
                  <a:pt x="4892" y="21404"/>
                </a:cubicBezTo>
                <a:cubicBezTo>
                  <a:pt x="5017" y="21419"/>
                  <a:pt x="5143" y="21425"/>
                  <a:pt x="5267" y="21425"/>
                </a:cubicBezTo>
                <a:cubicBezTo>
                  <a:pt x="6821" y="21425"/>
                  <a:pt x="8318" y="20301"/>
                  <a:pt x="9423" y="18285"/>
                </a:cubicBezTo>
                <a:cubicBezTo>
                  <a:pt x="9729" y="17727"/>
                  <a:pt x="9997" y="17113"/>
                  <a:pt x="10225" y="16458"/>
                </a:cubicBezTo>
                <a:cubicBezTo>
                  <a:pt x="10863" y="14625"/>
                  <a:pt x="11970" y="13516"/>
                  <a:pt x="13160" y="13516"/>
                </a:cubicBezTo>
                <a:lnTo>
                  <a:pt x="21600" y="13516"/>
                </a:lnTo>
                <a:lnTo>
                  <a:pt x="21600" y="7906"/>
                </a:lnTo>
                <a:lnTo>
                  <a:pt x="13161" y="7906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28" name="Shape">
            <a:extLst>
              <a:ext uri="{FF2B5EF4-FFF2-40B4-BE49-F238E27FC236}">
                <a16:creationId xmlns:a16="http://schemas.microsoft.com/office/drawing/2014/main" id="{80E5B98E-06AB-262C-E01C-37CAAF004DCC}"/>
              </a:ext>
            </a:extLst>
          </p:cNvPr>
          <p:cNvSpPr/>
          <p:nvPr/>
        </p:nvSpPr>
        <p:spPr>
          <a:xfrm>
            <a:off x="3622068" y="2449573"/>
            <a:ext cx="3110278" cy="16904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5" extrusionOk="0">
                <a:moveTo>
                  <a:pt x="13161" y="7909"/>
                </a:moveTo>
                <a:cubicBezTo>
                  <a:pt x="11964" y="7909"/>
                  <a:pt x="10861" y="6774"/>
                  <a:pt x="10215" y="4936"/>
                </a:cubicBezTo>
                <a:cubicBezTo>
                  <a:pt x="9235" y="2152"/>
                  <a:pt x="7569" y="247"/>
                  <a:pt x="5654" y="22"/>
                </a:cubicBezTo>
                <a:cubicBezTo>
                  <a:pt x="3969" y="-175"/>
                  <a:pt x="2317" y="962"/>
                  <a:pt x="1123" y="3139"/>
                </a:cubicBezTo>
                <a:cubicBezTo>
                  <a:pt x="661" y="3982"/>
                  <a:pt x="286" y="4953"/>
                  <a:pt x="4" y="6002"/>
                </a:cubicBezTo>
                <a:cubicBezTo>
                  <a:pt x="653" y="7200"/>
                  <a:pt x="1537" y="7908"/>
                  <a:pt x="2480" y="7908"/>
                </a:cubicBezTo>
                <a:lnTo>
                  <a:pt x="2938" y="7908"/>
                </a:lnTo>
                <a:cubicBezTo>
                  <a:pt x="3042" y="7624"/>
                  <a:pt x="3161" y="7356"/>
                  <a:pt x="3297" y="7107"/>
                </a:cubicBezTo>
                <a:cubicBezTo>
                  <a:pt x="3831" y="6134"/>
                  <a:pt x="4525" y="5609"/>
                  <a:pt x="5271" y="5609"/>
                </a:cubicBezTo>
                <a:cubicBezTo>
                  <a:pt x="5334" y="5609"/>
                  <a:pt x="5396" y="5612"/>
                  <a:pt x="5459" y="5620"/>
                </a:cubicBezTo>
                <a:cubicBezTo>
                  <a:pt x="6358" y="5725"/>
                  <a:pt x="7142" y="6610"/>
                  <a:pt x="7611" y="7908"/>
                </a:cubicBezTo>
                <a:cubicBezTo>
                  <a:pt x="7870" y="8625"/>
                  <a:pt x="8033" y="9468"/>
                  <a:pt x="8065" y="10375"/>
                </a:cubicBezTo>
                <a:lnTo>
                  <a:pt x="8065" y="10375"/>
                </a:lnTo>
                <a:cubicBezTo>
                  <a:pt x="8104" y="11514"/>
                  <a:pt x="7944" y="12599"/>
                  <a:pt x="7609" y="13518"/>
                </a:cubicBezTo>
                <a:cubicBezTo>
                  <a:pt x="7505" y="13801"/>
                  <a:pt x="7386" y="14070"/>
                  <a:pt x="7250" y="14320"/>
                </a:cubicBezTo>
                <a:cubicBezTo>
                  <a:pt x="6672" y="15374"/>
                  <a:pt x="5905" y="15901"/>
                  <a:pt x="5089" y="15806"/>
                </a:cubicBezTo>
                <a:cubicBezTo>
                  <a:pt x="4190" y="15701"/>
                  <a:pt x="3405" y="14816"/>
                  <a:pt x="2937" y="13518"/>
                </a:cubicBezTo>
                <a:lnTo>
                  <a:pt x="2479" y="13518"/>
                </a:lnTo>
                <a:cubicBezTo>
                  <a:pt x="1537" y="13518"/>
                  <a:pt x="646" y="14215"/>
                  <a:pt x="0" y="15416"/>
                </a:cubicBezTo>
                <a:cubicBezTo>
                  <a:pt x="903" y="18776"/>
                  <a:pt x="2741" y="21154"/>
                  <a:pt x="4892" y="21404"/>
                </a:cubicBezTo>
                <a:cubicBezTo>
                  <a:pt x="5017" y="21419"/>
                  <a:pt x="5143" y="21425"/>
                  <a:pt x="5267" y="21425"/>
                </a:cubicBezTo>
                <a:cubicBezTo>
                  <a:pt x="6821" y="21425"/>
                  <a:pt x="8318" y="20301"/>
                  <a:pt x="9423" y="18285"/>
                </a:cubicBezTo>
                <a:cubicBezTo>
                  <a:pt x="9729" y="17727"/>
                  <a:pt x="9997" y="17113"/>
                  <a:pt x="10225" y="16458"/>
                </a:cubicBezTo>
                <a:cubicBezTo>
                  <a:pt x="10863" y="14625"/>
                  <a:pt x="11970" y="13516"/>
                  <a:pt x="13160" y="13516"/>
                </a:cubicBezTo>
                <a:lnTo>
                  <a:pt x="21600" y="13516"/>
                </a:lnTo>
                <a:lnTo>
                  <a:pt x="21600" y="7906"/>
                </a:lnTo>
                <a:lnTo>
                  <a:pt x="13161" y="7906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29" name="Shape">
            <a:extLst>
              <a:ext uri="{FF2B5EF4-FFF2-40B4-BE49-F238E27FC236}">
                <a16:creationId xmlns:a16="http://schemas.microsoft.com/office/drawing/2014/main" id="{B72BA004-0E73-4B03-76CD-A21FDB3237DE}"/>
              </a:ext>
            </a:extLst>
          </p:cNvPr>
          <p:cNvSpPr/>
          <p:nvPr/>
        </p:nvSpPr>
        <p:spPr>
          <a:xfrm>
            <a:off x="5129531" y="2449573"/>
            <a:ext cx="3110171" cy="16904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5" extrusionOk="0">
                <a:moveTo>
                  <a:pt x="13161" y="7909"/>
                </a:moveTo>
                <a:cubicBezTo>
                  <a:pt x="11964" y="7909"/>
                  <a:pt x="10862" y="6774"/>
                  <a:pt x="10215" y="4936"/>
                </a:cubicBezTo>
                <a:cubicBezTo>
                  <a:pt x="9236" y="2152"/>
                  <a:pt x="7569" y="247"/>
                  <a:pt x="5655" y="22"/>
                </a:cubicBezTo>
                <a:cubicBezTo>
                  <a:pt x="3969" y="-175"/>
                  <a:pt x="2317" y="962"/>
                  <a:pt x="1123" y="3139"/>
                </a:cubicBezTo>
                <a:cubicBezTo>
                  <a:pt x="661" y="3982"/>
                  <a:pt x="286" y="4953"/>
                  <a:pt x="4" y="6002"/>
                </a:cubicBezTo>
                <a:cubicBezTo>
                  <a:pt x="653" y="7200"/>
                  <a:pt x="1537" y="7908"/>
                  <a:pt x="2480" y="7908"/>
                </a:cubicBezTo>
                <a:lnTo>
                  <a:pt x="2938" y="7908"/>
                </a:lnTo>
                <a:cubicBezTo>
                  <a:pt x="3042" y="7624"/>
                  <a:pt x="3161" y="7356"/>
                  <a:pt x="3298" y="7107"/>
                </a:cubicBezTo>
                <a:cubicBezTo>
                  <a:pt x="3831" y="6134"/>
                  <a:pt x="4526" y="5609"/>
                  <a:pt x="5272" y="5609"/>
                </a:cubicBezTo>
                <a:cubicBezTo>
                  <a:pt x="5334" y="5609"/>
                  <a:pt x="5396" y="5612"/>
                  <a:pt x="5459" y="5620"/>
                </a:cubicBezTo>
                <a:cubicBezTo>
                  <a:pt x="6358" y="5725"/>
                  <a:pt x="7143" y="6610"/>
                  <a:pt x="7611" y="7908"/>
                </a:cubicBezTo>
                <a:cubicBezTo>
                  <a:pt x="7870" y="8625"/>
                  <a:pt x="8033" y="9468"/>
                  <a:pt x="8065" y="10375"/>
                </a:cubicBezTo>
                <a:lnTo>
                  <a:pt x="8065" y="10375"/>
                </a:lnTo>
                <a:cubicBezTo>
                  <a:pt x="8105" y="11514"/>
                  <a:pt x="7944" y="12599"/>
                  <a:pt x="7610" y="13518"/>
                </a:cubicBezTo>
                <a:cubicBezTo>
                  <a:pt x="7506" y="13801"/>
                  <a:pt x="7386" y="14070"/>
                  <a:pt x="7250" y="14320"/>
                </a:cubicBezTo>
                <a:cubicBezTo>
                  <a:pt x="6672" y="15374"/>
                  <a:pt x="5905" y="15901"/>
                  <a:pt x="5089" y="15806"/>
                </a:cubicBezTo>
                <a:cubicBezTo>
                  <a:pt x="4190" y="15701"/>
                  <a:pt x="3406" y="14816"/>
                  <a:pt x="2937" y="13518"/>
                </a:cubicBezTo>
                <a:lnTo>
                  <a:pt x="2479" y="13518"/>
                </a:lnTo>
                <a:cubicBezTo>
                  <a:pt x="1537" y="13518"/>
                  <a:pt x="646" y="14215"/>
                  <a:pt x="0" y="15416"/>
                </a:cubicBezTo>
                <a:cubicBezTo>
                  <a:pt x="903" y="18776"/>
                  <a:pt x="2741" y="21154"/>
                  <a:pt x="4892" y="21404"/>
                </a:cubicBezTo>
                <a:cubicBezTo>
                  <a:pt x="5017" y="21419"/>
                  <a:pt x="5143" y="21425"/>
                  <a:pt x="5267" y="21425"/>
                </a:cubicBezTo>
                <a:cubicBezTo>
                  <a:pt x="6821" y="21425"/>
                  <a:pt x="8318" y="20301"/>
                  <a:pt x="9423" y="18285"/>
                </a:cubicBezTo>
                <a:cubicBezTo>
                  <a:pt x="9729" y="17727"/>
                  <a:pt x="9997" y="17113"/>
                  <a:pt x="10225" y="16458"/>
                </a:cubicBezTo>
                <a:cubicBezTo>
                  <a:pt x="10863" y="14625"/>
                  <a:pt x="11971" y="13516"/>
                  <a:pt x="13160" y="13516"/>
                </a:cubicBezTo>
                <a:lnTo>
                  <a:pt x="21600" y="13516"/>
                </a:lnTo>
                <a:lnTo>
                  <a:pt x="21600" y="7906"/>
                </a:lnTo>
                <a:lnTo>
                  <a:pt x="13161" y="7906"/>
                </a:lnTo>
                <a:close/>
              </a:path>
            </a:pathLst>
          </a:custGeom>
          <a:solidFill>
            <a:srgbClr val="FF0000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639AFCC-C4F3-0B43-C174-552C33894651}"/>
              </a:ext>
            </a:extLst>
          </p:cNvPr>
          <p:cNvSpPr/>
          <p:nvPr/>
        </p:nvSpPr>
        <p:spPr>
          <a:xfrm>
            <a:off x="6684617" y="2449578"/>
            <a:ext cx="2393645" cy="1690439"/>
          </a:xfrm>
          <a:custGeom>
            <a:avLst/>
            <a:gdLst>
              <a:gd name="connsiteX0" fmla="*/ 964668 w 3191526"/>
              <a:gd name="connsiteY0" fmla="*/ 1055 h 2253919"/>
              <a:gd name="connsiteX1" fmla="*/ 1085527 w 3191526"/>
              <a:gd name="connsiteY1" fmla="*/ 2309 h 2253919"/>
              <a:gd name="connsiteX2" fmla="*/ 1961205 w 3191526"/>
              <a:gd name="connsiteY2" fmla="*/ 519265 h 2253919"/>
              <a:gd name="connsiteX3" fmla="*/ 2526816 w 3191526"/>
              <a:gd name="connsiteY3" fmla="*/ 832026 h 2253919"/>
              <a:gd name="connsiteX4" fmla="*/ 2526816 w 3191526"/>
              <a:gd name="connsiteY4" fmla="*/ 831711 h 2253919"/>
              <a:gd name="connsiteX5" fmla="*/ 3191526 w 3191526"/>
              <a:gd name="connsiteY5" fmla="*/ 831711 h 2253919"/>
              <a:gd name="connsiteX6" fmla="*/ 3191526 w 3191526"/>
              <a:gd name="connsiteY6" fmla="*/ 1421887 h 2253919"/>
              <a:gd name="connsiteX7" fmla="*/ 2526624 w 3191526"/>
              <a:gd name="connsiteY7" fmla="*/ 1421887 h 2253919"/>
              <a:gd name="connsiteX8" fmla="*/ 1963125 w 3191526"/>
              <a:gd name="connsiteY8" fmla="*/ 1731387 h 2253919"/>
              <a:gd name="connsiteX9" fmla="*/ 1809147 w 3191526"/>
              <a:gd name="connsiteY9" fmla="*/ 1923589 h 2253919"/>
              <a:gd name="connsiteX10" fmla="*/ 1011226 w 3191526"/>
              <a:gd name="connsiteY10" fmla="*/ 2253919 h 2253919"/>
              <a:gd name="connsiteX11" fmla="*/ 939228 w 3191526"/>
              <a:gd name="connsiteY11" fmla="*/ 2251710 h 2253919"/>
              <a:gd name="connsiteX12" fmla="*/ 0 w 3191526"/>
              <a:gd name="connsiteY12" fmla="*/ 1621768 h 2253919"/>
              <a:gd name="connsiteX13" fmla="*/ 475950 w 3191526"/>
              <a:gd name="connsiteY13" fmla="*/ 1422097 h 2253919"/>
              <a:gd name="connsiteX14" fmla="*/ 563882 w 3191526"/>
              <a:gd name="connsiteY14" fmla="*/ 1422097 h 2253919"/>
              <a:gd name="connsiteX15" fmla="*/ 977051 w 3191526"/>
              <a:gd name="connsiteY15" fmla="*/ 1662796 h 2253919"/>
              <a:gd name="connsiteX16" fmla="*/ 1391947 w 3191526"/>
              <a:gd name="connsiteY16" fmla="*/ 1506468 h 2253919"/>
              <a:gd name="connsiteX17" fmla="*/ 1460872 w 3191526"/>
              <a:gd name="connsiteY17" fmla="*/ 1422097 h 2253919"/>
              <a:gd name="connsiteX18" fmla="*/ 1548421 w 3191526"/>
              <a:gd name="connsiteY18" fmla="*/ 1091451 h 2253919"/>
              <a:gd name="connsiteX19" fmla="*/ 1461256 w 3191526"/>
              <a:gd name="connsiteY19" fmla="*/ 831921 h 2253919"/>
              <a:gd name="connsiteX20" fmla="*/ 1048088 w 3191526"/>
              <a:gd name="connsiteY20" fmla="*/ 591222 h 2253919"/>
              <a:gd name="connsiteX21" fmla="*/ 1011993 w 3191526"/>
              <a:gd name="connsiteY21" fmla="*/ 590065 h 2253919"/>
              <a:gd name="connsiteX22" fmla="*/ 633000 w 3191526"/>
              <a:gd name="connsiteY22" fmla="*/ 747656 h 2253919"/>
              <a:gd name="connsiteX23" fmla="*/ 564074 w 3191526"/>
              <a:gd name="connsiteY23" fmla="*/ 831921 h 2253919"/>
              <a:gd name="connsiteX24" fmla="*/ 476142 w 3191526"/>
              <a:gd name="connsiteY24" fmla="*/ 831921 h 2253919"/>
              <a:gd name="connsiteX25" fmla="*/ 768 w 3191526"/>
              <a:gd name="connsiteY25" fmla="*/ 631409 h 2253919"/>
              <a:gd name="connsiteX26" fmla="*/ 215608 w 3191526"/>
              <a:gd name="connsiteY26" fmla="*/ 330219 h 2253919"/>
              <a:gd name="connsiteX27" fmla="*/ 964668 w 3191526"/>
              <a:gd name="connsiteY27" fmla="*/ 1055 h 2253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191526" h="2253919">
                <a:moveTo>
                  <a:pt x="964668" y="1055"/>
                </a:moveTo>
                <a:cubicBezTo>
                  <a:pt x="1004749" y="-680"/>
                  <a:pt x="1045089" y="-282"/>
                  <a:pt x="1085527" y="2309"/>
                </a:cubicBezTo>
                <a:cubicBezTo>
                  <a:pt x="1453193" y="25979"/>
                  <a:pt x="1773052" y="226386"/>
                  <a:pt x="1961205" y="519265"/>
                </a:cubicBezTo>
                <a:cubicBezTo>
                  <a:pt x="2085232" y="712624"/>
                  <a:pt x="2297000" y="832026"/>
                  <a:pt x="2526816" y="832026"/>
                </a:cubicBezTo>
                <a:lnTo>
                  <a:pt x="2526816" y="831711"/>
                </a:lnTo>
                <a:lnTo>
                  <a:pt x="3191526" y="831711"/>
                </a:lnTo>
                <a:lnTo>
                  <a:pt x="3191526" y="1421887"/>
                </a:lnTo>
                <a:lnTo>
                  <a:pt x="2526624" y="1421887"/>
                </a:lnTo>
                <a:cubicBezTo>
                  <a:pt x="2298152" y="1421887"/>
                  <a:pt x="2085616" y="1538554"/>
                  <a:pt x="1963125" y="1731387"/>
                </a:cubicBezTo>
                <a:cubicBezTo>
                  <a:pt x="1919351" y="1800294"/>
                  <a:pt x="1867897" y="1864887"/>
                  <a:pt x="1809147" y="1923589"/>
                </a:cubicBezTo>
                <a:cubicBezTo>
                  <a:pt x="1596995" y="2135674"/>
                  <a:pt x="1309582" y="2253919"/>
                  <a:pt x="1011226" y="2253919"/>
                </a:cubicBezTo>
                <a:cubicBezTo>
                  <a:pt x="987418" y="2253919"/>
                  <a:pt x="963227" y="2253288"/>
                  <a:pt x="939228" y="2251710"/>
                </a:cubicBezTo>
                <a:cubicBezTo>
                  <a:pt x="526252" y="2225410"/>
                  <a:pt x="173369" y="1975243"/>
                  <a:pt x="0" y="1621768"/>
                </a:cubicBezTo>
                <a:cubicBezTo>
                  <a:pt x="124027" y="1495422"/>
                  <a:pt x="295093" y="1422097"/>
                  <a:pt x="475950" y="1422097"/>
                </a:cubicBezTo>
                <a:lnTo>
                  <a:pt x="563882" y="1422097"/>
                </a:lnTo>
                <a:cubicBezTo>
                  <a:pt x="653735" y="1558648"/>
                  <a:pt x="804449" y="1651750"/>
                  <a:pt x="977051" y="1662796"/>
                </a:cubicBezTo>
                <a:cubicBezTo>
                  <a:pt x="1133525" y="1672791"/>
                  <a:pt x="1280975" y="1617350"/>
                  <a:pt x="1391947" y="1506468"/>
                </a:cubicBezTo>
                <a:cubicBezTo>
                  <a:pt x="1418058" y="1480168"/>
                  <a:pt x="1440905" y="1451869"/>
                  <a:pt x="1460872" y="1422097"/>
                </a:cubicBezTo>
                <a:cubicBezTo>
                  <a:pt x="1525190" y="1325418"/>
                  <a:pt x="1555909" y="1211275"/>
                  <a:pt x="1548421" y="1091451"/>
                </a:cubicBezTo>
                <a:cubicBezTo>
                  <a:pt x="1542277" y="996034"/>
                  <a:pt x="1510982" y="907350"/>
                  <a:pt x="1461256" y="831921"/>
                </a:cubicBezTo>
                <a:cubicBezTo>
                  <a:pt x="1371212" y="695371"/>
                  <a:pt x="1220690" y="602268"/>
                  <a:pt x="1048088" y="591222"/>
                </a:cubicBezTo>
                <a:cubicBezTo>
                  <a:pt x="1035992" y="590381"/>
                  <a:pt x="1024089" y="590065"/>
                  <a:pt x="1011993" y="590065"/>
                </a:cubicBezTo>
                <a:cubicBezTo>
                  <a:pt x="868767" y="590065"/>
                  <a:pt x="735524" y="645295"/>
                  <a:pt x="633000" y="747656"/>
                </a:cubicBezTo>
                <a:cubicBezTo>
                  <a:pt x="606889" y="773851"/>
                  <a:pt x="584042" y="802044"/>
                  <a:pt x="564074" y="831921"/>
                </a:cubicBezTo>
                <a:lnTo>
                  <a:pt x="476142" y="831921"/>
                </a:lnTo>
                <a:cubicBezTo>
                  <a:pt x="295093" y="831921"/>
                  <a:pt x="125371" y="757439"/>
                  <a:pt x="768" y="631409"/>
                </a:cubicBezTo>
                <a:cubicBezTo>
                  <a:pt x="54910" y="521053"/>
                  <a:pt x="126907" y="418903"/>
                  <a:pt x="215608" y="330219"/>
                </a:cubicBezTo>
                <a:cubicBezTo>
                  <a:pt x="416192" y="129825"/>
                  <a:pt x="684100" y="13197"/>
                  <a:pt x="964668" y="1055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28575" tIns="28575" rIns="28575" bIns="28575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5A62B34-A498-3F4B-C5FB-4F7F980FD2F4}"/>
              </a:ext>
            </a:extLst>
          </p:cNvPr>
          <p:cNvSpPr txBox="1"/>
          <p:nvPr/>
        </p:nvSpPr>
        <p:spPr>
          <a:xfrm>
            <a:off x="0" y="1691150"/>
            <a:ext cx="2194560" cy="338554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1600" b="1" cap="all" noProof="1">
                <a:solidFill>
                  <a:srgbClr val="00B050"/>
                </a:solidFill>
              </a:rPr>
              <a:t>dataset</a:t>
            </a:r>
            <a:endParaRPr lang="en-US" b="1" cap="all" noProof="1">
              <a:solidFill>
                <a:srgbClr val="00B05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2AFF19-FE9E-29F7-9F57-7C893087C08B}"/>
              </a:ext>
            </a:extLst>
          </p:cNvPr>
          <p:cNvSpPr txBox="1"/>
          <p:nvPr/>
        </p:nvSpPr>
        <p:spPr>
          <a:xfrm>
            <a:off x="1743463" y="4416205"/>
            <a:ext cx="2194560" cy="338554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1600" b="1" cap="all" noProof="1">
                <a:solidFill>
                  <a:schemeClr val="accent5">
                    <a:lumMod val="75000"/>
                  </a:schemeClr>
                </a:solidFill>
              </a:rPr>
              <a:t>primary key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F592C26-0BEC-26EE-D282-7C24EB450F04}"/>
              </a:ext>
            </a:extLst>
          </p:cNvPr>
          <p:cNvSpPr txBox="1"/>
          <p:nvPr/>
        </p:nvSpPr>
        <p:spPr>
          <a:xfrm>
            <a:off x="4806781" y="4416205"/>
            <a:ext cx="2194560" cy="338554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1600" b="1" cap="all" noProof="1">
                <a:solidFill>
                  <a:srgbClr val="FF0000"/>
                </a:solidFill>
              </a:rPr>
              <a:t>TABLE MASTER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8F0FE91-FE35-2C53-6707-DB950CB13204}"/>
              </a:ext>
            </a:extLst>
          </p:cNvPr>
          <p:cNvSpPr txBox="1"/>
          <p:nvPr/>
        </p:nvSpPr>
        <p:spPr>
          <a:xfrm>
            <a:off x="6326812" y="1656271"/>
            <a:ext cx="2194560" cy="338554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1600" b="1" cap="all" noProof="1">
                <a:solidFill>
                  <a:schemeClr val="accent6"/>
                </a:solidFill>
              </a:rPr>
              <a:t>DASHBOARD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FD741AE-AFA6-7F3D-D9C2-6F1C2579E1B4}"/>
              </a:ext>
            </a:extLst>
          </p:cNvPr>
          <p:cNvSpPr txBox="1"/>
          <p:nvPr/>
        </p:nvSpPr>
        <p:spPr>
          <a:xfrm>
            <a:off x="3063318" y="1705708"/>
            <a:ext cx="2194560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b="1" cap="all" noProof="1">
                <a:solidFill>
                  <a:schemeClr val="accent2"/>
                </a:solidFill>
              </a:rPr>
              <a:t>RELATIONSHIP TABLES</a:t>
            </a:r>
          </a:p>
        </p:txBody>
      </p:sp>
    </p:spTree>
    <p:extLst>
      <p:ext uri="{BB962C8B-B14F-4D97-AF65-F5344CB8AC3E}">
        <p14:creationId xmlns:p14="http://schemas.microsoft.com/office/powerpoint/2010/main" val="3373976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1519027" y="1129861"/>
            <a:ext cx="325576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Rubik SemiBold"/>
                <a:ea typeface="Rubik SemiBold"/>
                <a:cs typeface="Rubik SemiBold"/>
                <a:sym typeface="Rubik SemiBold"/>
              </a:rPr>
              <a:t>About Dataset</a:t>
            </a:r>
            <a:endParaRPr sz="3200" dirty="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1A2402-8B66-5332-02BE-B2D6C268E1E4}"/>
              </a:ext>
            </a:extLst>
          </p:cNvPr>
          <p:cNvSpPr txBox="1"/>
          <p:nvPr/>
        </p:nvSpPr>
        <p:spPr>
          <a:xfrm>
            <a:off x="860907" y="2319004"/>
            <a:ext cx="4572000" cy="1668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This dataset contains four tables that will be used to create a Sales Dashboard providing information on orders, customers in different cities, products, and product categories from January 1st, 2020 to December 31st, 2021.</a:t>
            </a:r>
            <a:endParaRPr lang="en-ID" dirty="0"/>
          </a:p>
        </p:txBody>
      </p:sp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13D02FF7-5B50-F053-1A14-E48B0E02416A}"/>
              </a:ext>
            </a:extLst>
          </p:cNvPr>
          <p:cNvSpPr txBox="1"/>
          <p:nvPr/>
        </p:nvSpPr>
        <p:spPr>
          <a:xfrm>
            <a:off x="6502560" y="559467"/>
            <a:ext cx="246457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2194AC9-0299-7CF3-F78F-6F5440C6A9B2}"/>
              </a:ext>
            </a:extLst>
          </p:cNvPr>
          <p:cNvGrpSpPr/>
          <p:nvPr/>
        </p:nvGrpSpPr>
        <p:grpSpPr>
          <a:xfrm>
            <a:off x="5493809" y="-126112"/>
            <a:ext cx="3523970" cy="942023"/>
            <a:chOff x="5408749" y="-59406"/>
            <a:chExt cx="3523970" cy="942023"/>
          </a:xfrm>
        </p:grpSpPr>
        <p:pic>
          <p:nvPicPr>
            <p:cNvPr id="75" name="Google Shape;75;p15"/>
            <p:cNvPicPr preferRelativeResize="0">
              <a:picLocks/>
            </p:cNvPicPr>
            <p:nvPr/>
          </p:nvPicPr>
          <p:blipFill rotWithShape="1">
            <a:blip r:embed="rId4">
              <a:alphaModFix/>
            </a:blip>
            <a:srcRect t="5658" b="5649"/>
            <a:stretch/>
          </p:blipFill>
          <p:spPr>
            <a:xfrm>
              <a:off x="5408749" y="69376"/>
              <a:ext cx="1410263" cy="5897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Picture 6" descr="A logo with a green and purple logo&#10;&#10;Description automatically generated">
              <a:extLst>
                <a:ext uri="{FF2B5EF4-FFF2-40B4-BE49-F238E27FC236}">
                  <a16:creationId xmlns:a16="http://schemas.microsoft.com/office/drawing/2014/main" id="{E5B20BB1-B275-8A7A-F68C-3EE7E1903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87496" y="-59406"/>
              <a:ext cx="1645223" cy="942023"/>
            </a:xfrm>
            <a:prstGeom prst="rect">
              <a:avLst/>
            </a:prstGeom>
          </p:spPr>
        </p:pic>
      </p:grpSp>
      <p:pic>
        <p:nvPicPr>
          <p:cNvPr id="2" name="Google Shape;103;p17">
            <a:extLst>
              <a:ext uri="{FF2B5EF4-FFF2-40B4-BE49-F238E27FC236}">
                <a16:creationId xmlns:a16="http://schemas.microsoft.com/office/drawing/2014/main" id="{CC96BCDA-1B2E-508D-BE94-1FB1B5A39CB0}"/>
              </a:ext>
            </a:extLst>
          </p:cNvPr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12294"/>
            <a:ext cx="9144001" cy="51435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8604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13D02FF7-5B50-F053-1A14-E48B0E02416A}"/>
              </a:ext>
            </a:extLst>
          </p:cNvPr>
          <p:cNvSpPr txBox="1"/>
          <p:nvPr/>
        </p:nvSpPr>
        <p:spPr>
          <a:xfrm>
            <a:off x="6502560" y="559467"/>
            <a:ext cx="246457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2194AC9-0299-7CF3-F78F-6F5440C6A9B2}"/>
              </a:ext>
            </a:extLst>
          </p:cNvPr>
          <p:cNvGrpSpPr/>
          <p:nvPr/>
        </p:nvGrpSpPr>
        <p:grpSpPr>
          <a:xfrm>
            <a:off x="5493809" y="-126112"/>
            <a:ext cx="3523970" cy="942023"/>
            <a:chOff x="5408749" y="-59406"/>
            <a:chExt cx="3523970" cy="942023"/>
          </a:xfrm>
        </p:grpSpPr>
        <p:pic>
          <p:nvPicPr>
            <p:cNvPr id="75" name="Google Shape;75;p15"/>
            <p:cNvPicPr preferRelativeResize="0">
              <a:picLocks/>
            </p:cNvPicPr>
            <p:nvPr/>
          </p:nvPicPr>
          <p:blipFill rotWithShape="1">
            <a:blip r:embed="rId4">
              <a:alphaModFix/>
            </a:blip>
            <a:srcRect t="5658" b="5649"/>
            <a:stretch/>
          </p:blipFill>
          <p:spPr>
            <a:xfrm>
              <a:off x="5408749" y="69376"/>
              <a:ext cx="1410263" cy="5897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Picture 6" descr="A logo with a green and purple logo&#10;&#10;Description automatically generated">
              <a:extLst>
                <a:ext uri="{FF2B5EF4-FFF2-40B4-BE49-F238E27FC236}">
                  <a16:creationId xmlns:a16="http://schemas.microsoft.com/office/drawing/2014/main" id="{E5B20BB1-B275-8A7A-F68C-3EE7E1903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87496" y="-59406"/>
              <a:ext cx="1645223" cy="942023"/>
            </a:xfrm>
            <a:prstGeom prst="rect">
              <a:avLst/>
            </a:prstGeom>
          </p:spPr>
        </p:pic>
      </p:grpSp>
      <p:pic>
        <p:nvPicPr>
          <p:cNvPr id="2" name="Google Shape;103;p17">
            <a:extLst>
              <a:ext uri="{FF2B5EF4-FFF2-40B4-BE49-F238E27FC236}">
                <a16:creationId xmlns:a16="http://schemas.microsoft.com/office/drawing/2014/main" id="{C74E3E3E-D7A7-D1BA-665D-306BBC75BC67}"/>
              </a:ext>
            </a:extLst>
          </p:cNvPr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12294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04;p17">
            <a:extLst>
              <a:ext uri="{FF2B5EF4-FFF2-40B4-BE49-F238E27FC236}">
                <a16:creationId xmlns:a16="http://schemas.microsoft.com/office/drawing/2014/main" id="{874ADEE6-B4EB-71D4-588E-135C00920E09}"/>
              </a:ext>
            </a:extLst>
          </p:cNvPr>
          <p:cNvSpPr txBox="1"/>
          <p:nvPr/>
        </p:nvSpPr>
        <p:spPr>
          <a:xfrm>
            <a:off x="-1424505" y="882617"/>
            <a:ext cx="8463000" cy="73863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latin typeface="Rubik"/>
                <a:ea typeface="Rubik"/>
                <a:cs typeface="Rubik"/>
                <a:sym typeface="Rubik"/>
              </a:rPr>
              <a:t>Define a Primary Key</a:t>
            </a:r>
            <a:endParaRPr sz="3600" b="1"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6EB9EC-E0B7-3DF8-AF8A-7F09F800F293}"/>
              </a:ext>
            </a:extLst>
          </p:cNvPr>
          <p:cNvSpPr txBox="1"/>
          <p:nvPr/>
        </p:nvSpPr>
        <p:spPr>
          <a:xfrm>
            <a:off x="340500" y="2231169"/>
            <a:ext cx="8463000" cy="2185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600" kern="1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 primary key is a column or series of columns in a database table that uniquely identifies each row or entity in the table.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600" kern="1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1. Customer primary key table		: 	</a:t>
            </a:r>
            <a:r>
              <a:rPr lang="en-US" sz="1600" b="1" kern="1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Customer ID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600" kern="1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2. Product primary key table		: 	</a:t>
            </a:r>
            <a:r>
              <a:rPr lang="en-US" sz="1600" b="1" kern="1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ProdNumber</a:t>
            </a:r>
            <a:endParaRPr lang="en-US" sz="1600" b="1" kern="100" dirty="0">
              <a:solidFill>
                <a:schemeClr val="tx1"/>
              </a:solidFill>
              <a:effectLst/>
              <a:latin typeface="Segoe UI" panose="020B0502040204020203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600" kern="1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3. Order primary key table		: 	</a:t>
            </a:r>
            <a:r>
              <a:rPr lang="en-US" sz="1600" b="1" kern="1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OrderID</a:t>
            </a:r>
            <a:endParaRPr lang="en-US" sz="1600" b="1" kern="100" dirty="0">
              <a:solidFill>
                <a:schemeClr val="tx1"/>
              </a:solidFill>
              <a:effectLst/>
              <a:latin typeface="Segoe UI" panose="020B0502040204020203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600" kern="1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4. Product Category primary key table	: 	</a:t>
            </a:r>
            <a:r>
              <a:rPr lang="en-US" sz="1600" b="1" kern="1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Category ID</a:t>
            </a:r>
            <a:endParaRPr lang="en-ID" sz="1800" b="1" kern="100" dirty="0">
              <a:solidFill>
                <a:schemeClr val="tx1"/>
              </a:solidFill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602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103;p17">
            <a:extLst>
              <a:ext uri="{FF2B5EF4-FFF2-40B4-BE49-F238E27FC236}">
                <a16:creationId xmlns:a16="http://schemas.microsoft.com/office/drawing/2014/main" id="{DF0EF2F5-2816-AE66-B6C5-5AE6E0C02DBD}"/>
              </a:ext>
            </a:extLst>
          </p:cNvPr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-21266" y="-2671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85062" y="681048"/>
            <a:ext cx="6581553" cy="553968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1"/>
                </a:solidFill>
                <a:effectLst/>
              </a:rPr>
              <a:t>Determine a relationship between tables.</a:t>
            </a:r>
            <a:endParaRPr lang="en-US" sz="1800" b="1" dirty="0">
              <a:solidFill>
                <a:schemeClr val="tx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DF239C4-68C6-1087-7BD8-B8E5692467A4}"/>
              </a:ext>
            </a:extLst>
          </p:cNvPr>
          <p:cNvGrpSpPr/>
          <p:nvPr/>
        </p:nvGrpSpPr>
        <p:grpSpPr>
          <a:xfrm>
            <a:off x="5493809" y="-126112"/>
            <a:ext cx="3523970" cy="942023"/>
            <a:chOff x="5408749" y="-59406"/>
            <a:chExt cx="3523970" cy="942023"/>
          </a:xfrm>
        </p:grpSpPr>
        <p:pic>
          <p:nvPicPr>
            <p:cNvPr id="4" name="Google Shape;75;p15">
              <a:extLst>
                <a:ext uri="{FF2B5EF4-FFF2-40B4-BE49-F238E27FC236}">
                  <a16:creationId xmlns:a16="http://schemas.microsoft.com/office/drawing/2014/main" id="{9948D7BC-A5D1-12C9-F089-F67F13E2DE5C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4">
              <a:alphaModFix/>
            </a:blip>
            <a:srcRect t="5658" b="5649"/>
            <a:stretch/>
          </p:blipFill>
          <p:spPr>
            <a:xfrm>
              <a:off x="5408749" y="69376"/>
              <a:ext cx="1410263" cy="5897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Picture 5" descr="A logo with a green and purple logo&#10;&#10;Description automatically generated">
              <a:extLst>
                <a:ext uri="{FF2B5EF4-FFF2-40B4-BE49-F238E27FC236}">
                  <a16:creationId xmlns:a16="http://schemas.microsoft.com/office/drawing/2014/main" id="{61A412B1-919E-3A91-ABF6-FB389BA3E4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87496" y="-59406"/>
              <a:ext cx="1645223" cy="942023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6B66F6A-5A68-5EAF-413F-8DEE559AE553}"/>
              </a:ext>
            </a:extLst>
          </p:cNvPr>
          <p:cNvSpPr txBox="1"/>
          <p:nvPr/>
        </p:nvSpPr>
        <p:spPr>
          <a:xfrm>
            <a:off x="340500" y="3189454"/>
            <a:ext cx="8463000" cy="1491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600" kern="1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 term "table relationships" generally pertains to the connections or associations between various tables in a relational database. In such databases, data is arranged into tables, where each table corresponds to a distinct entity or concept, and each row within the table represents a singular occurrence of that entity. These table relationships are built using keys, which usually include primary and foreign keys.</a:t>
            </a:r>
            <a:endParaRPr lang="en-ID" sz="1800" kern="100" dirty="0"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C4AF2B31-B426-30FD-E13F-B2915139B5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2623" y="1487301"/>
            <a:ext cx="6628402" cy="129769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103;p17">
            <a:extLst>
              <a:ext uri="{FF2B5EF4-FFF2-40B4-BE49-F238E27FC236}">
                <a16:creationId xmlns:a16="http://schemas.microsoft.com/office/drawing/2014/main" id="{DF0EF2F5-2816-AE66-B6C5-5AE6E0C02DBD}"/>
              </a:ext>
            </a:extLst>
          </p:cNvPr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-21266" y="-2671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21265" y="689626"/>
            <a:ext cx="6581553" cy="553968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1"/>
                </a:solidFill>
                <a:effectLst/>
              </a:rPr>
              <a:t>Determine a relationship between tables.</a:t>
            </a:r>
            <a:endParaRPr lang="en-US" sz="1800" b="1" dirty="0">
              <a:solidFill>
                <a:schemeClr val="tx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DF239C4-68C6-1087-7BD8-B8E5692467A4}"/>
              </a:ext>
            </a:extLst>
          </p:cNvPr>
          <p:cNvGrpSpPr/>
          <p:nvPr/>
        </p:nvGrpSpPr>
        <p:grpSpPr>
          <a:xfrm>
            <a:off x="5493809" y="-126112"/>
            <a:ext cx="3523970" cy="942023"/>
            <a:chOff x="5408749" y="-59406"/>
            <a:chExt cx="3523970" cy="942023"/>
          </a:xfrm>
        </p:grpSpPr>
        <p:pic>
          <p:nvPicPr>
            <p:cNvPr id="4" name="Google Shape;75;p15">
              <a:extLst>
                <a:ext uri="{FF2B5EF4-FFF2-40B4-BE49-F238E27FC236}">
                  <a16:creationId xmlns:a16="http://schemas.microsoft.com/office/drawing/2014/main" id="{9948D7BC-A5D1-12C9-F089-F67F13E2DE5C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4">
              <a:alphaModFix/>
            </a:blip>
            <a:srcRect t="5658" b="5649"/>
            <a:stretch/>
          </p:blipFill>
          <p:spPr>
            <a:xfrm>
              <a:off x="5408749" y="69376"/>
              <a:ext cx="1410263" cy="5897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Picture 5" descr="A logo with a green and purple logo&#10;&#10;Description automatically generated">
              <a:extLst>
                <a:ext uri="{FF2B5EF4-FFF2-40B4-BE49-F238E27FC236}">
                  <a16:creationId xmlns:a16="http://schemas.microsoft.com/office/drawing/2014/main" id="{61A412B1-919E-3A91-ABF6-FB389BA3E4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87496" y="-59406"/>
              <a:ext cx="1645223" cy="942023"/>
            </a:xfrm>
            <a:prstGeom prst="rect">
              <a:avLst/>
            </a:prstGeom>
          </p:spPr>
        </p:pic>
      </p:grp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C4AF2B31-B426-30FD-E13F-B2915139B5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1591" y="1367035"/>
            <a:ext cx="6628402" cy="12976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5DEEE3-C0FE-19C3-86DF-76FC80ACE6F7}"/>
              </a:ext>
            </a:extLst>
          </p:cNvPr>
          <p:cNvSpPr txBox="1"/>
          <p:nvPr/>
        </p:nvSpPr>
        <p:spPr>
          <a:xfrm>
            <a:off x="831591" y="2720245"/>
            <a:ext cx="566490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The following relationship for each table is :</a:t>
            </a:r>
            <a:endParaRPr lang="en-ID" sz="1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/>
            <a:endParaRPr lang="en-ID" sz="20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ID" sz="16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en-ID" sz="16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Customers.CustomerID</a:t>
            </a:r>
            <a:r>
              <a:rPr lang="en-ID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ID" sz="16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Orders.CustomerID</a:t>
            </a:r>
            <a:r>
              <a:rPr lang="en-ID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with </a:t>
            </a:r>
            <a:r>
              <a:rPr lang="en-ID" sz="1600" b="1" i="0" u="none" strike="noStrike" baseline="0" dirty="0">
                <a:solidFill>
                  <a:srgbClr val="3E796B"/>
                </a:solidFill>
                <a:latin typeface="Calibri" panose="020F0502020204030204" pitchFamily="34" charset="0"/>
              </a:rPr>
              <a:t>one to many </a:t>
            </a:r>
            <a:r>
              <a:rPr lang="en-ID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relationship.</a:t>
            </a:r>
          </a:p>
          <a:p>
            <a:r>
              <a:rPr lang="en-ID" sz="16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en-ID" sz="16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Orders.ProdNumber</a:t>
            </a:r>
            <a:r>
              <a:rPr lang="en-ID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ID" sz="16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Producsts.ProdNumber</a:t>
            </a:r>
            <a:r>
              <a:rPr lang="en-ID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with </a:t>
            </a:r>
            <a:r>
              <a:rPr lang="en-ID" sz="1600" b="1" i="0" u="none" strike="noStrike" baseline="0" dirty="0">
                <a:solidFill>
                  <a:srgbClr val="3E796B"/>
                </a:solidFill>
                <a:latin typeface="Calibri" panose="020F0502020204030204" pitchFamily="34" charset="0"/>
              </a:rPr>
              <a:t>many to one </a:t>
            </a:r>
            <a:r>
              <a:rPr lang="en-ID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relationship</a:t>
            </a:r>
          </a:p>
          <a:p>
            <a:r>
              <a:rPr lang="en-ID" sz="16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en-ID" sz="16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Products.Category</a:t>
            </a:r>
            <a:r>
              <a:rPr lang="en-ID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ID" sz="16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ProductCategory.CategoryID</a:t>
            </a:r>
            <a:r>
              <a:rPr lang="en-ID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with </a:t>
            </a:r>
            <a:r>
              <a:rPr lang="en-ID" sz="1600" b="1" i="0" u="none" strike="noStrike" baseline="0" dirty="0">
                <a:solidFill>
                  <a:srgbClr val="3E796B"/>
                </a:solidFill>
                <a:latin typeface="Calibri" panose="020F0502020204030204" pitchFamily="34" charset="0"/>
              </a:rPr>
              <a:t>many to one </a:t>
            </a:r>
            <a:r>
              <a:rPr lang="en-ID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relationship</a:t>
            </a:r>
          </a:p>
        </p:txBody>
      </p:sp>
    </p:spTree>
    <p:extLst>
      <p:ext uri="{BB962C8B-B14F-4D97-AF65-F5344CB8AC3E}">
        <p14:creationId xmlns:p14="http://schemas.microsoft.com/office/powerpoint/2010/main" val="1147277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103;p17">
            <a:extLst>
              <a:ext uri="{FF2B5EF4-FFF2-40B4-BE49-F238E27FC236}">
                <a16:creationId xmlns:a16="http://schemas.microsoft.com/office/drawing/2014/main" id="{DF0EF2F5-2816-AE66-B6C5-5AE6E0C02DBD}"/>
              </a:ext>
            </a:extLst>
          </p:cNvPr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-21266" y="-2671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372485" y="487475"/>
            <a:ext cx="4086626" cy="553968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1"/>
                </a:solidFill>
                <a:effectLst/>
              </a:rPr>
              <a:t>Create a Table Master</a:t>
            </a:r>
            <a:endParaRPr lang="en-US" sz="1800" b="1" dirty="0">
              <a:solidFill>
                <a:schemeClr val="tx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DF239C4-68C6-1087-7BD8-B8E5692467A4}"/>
              </a:ext>
            </a:extLst>
          </p:cNvPr>
          <p:cNvGrpSpPr/>
          <p:nvPr/>
        </p:nvGrpSpPr>
        <p:grpSpPr>
          <a:xfrm>
            <a:off x="5493809" y="-126112"/>
            <a:ext cx="3523970" cy="942023"/>
            <a:chOff x="5408749" y="-59406"/>
            <a:chExt cx="3523970" cy="942023"/>
          </a:xfrm>
        </p:grpSpPr>
        <p:pic>
          <p:nvPicPr>
            <p:cNvPr id="4" name="Google Shape;75;p15">
              <a:extLst>
                <a:ext uri="{FF2B5EF4-FFF2-40B4-BE49-F238E27FC236}">
                  <a16:creationId xmlns:a16="http://schemas.microsoft.com/office/drawing/2014/main" id="{9948D7BC-A5D1-12C9-F089-F67F13E2DE5C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4">
              <a:alphaModFix/>
            </a:blip>
            <a:srcRect t="5658" b="5649"/>
            <a:stretch/>
          </p:blipFill>
          <p:spPr>
            <a:xfrm>
              <a:off x="5408749" y="69376"/>
              <a:ext cx="1410263" cy="5897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Picture 5" descr="A logo with a green and purple logo&#10;&#10;Description automatically generated">
              <a:extLst>
                <a:ext uri="{FF2B5EF4-FFF2-40B4-BE49-F238E27FC236}">
                  <a16:creationId xmlns:a16="http://schemas.microsoft.com/office/drawing/2014/main" id="{61A412B1-919E-3A91-ABF6-FB389BA3E4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87496" y="-59406"/>
              <a:ext cx="1645223" cy="942023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1F33CBF-421D-8417-581F-F1E67293729A}"/>
              </a:ext>
            </a:extLst>
          </p:cNvPr>
          <p:cNvSpPr txBox="1"/>
          <p:nvPr/>
        </p:nvSpPr>
        <p:spPr>
          <a:xfrm>
            <a:off x="756355" y="1143081"/>
            <a:ext cx="4222045" cy="4253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dirty="0"/>
              <a:t>The purpose of this master table is to combine 4 tables using Google </a:t>
            </a:r>
            <a:r>
              <a:rPr lang="en-ID" dirty="0" err="1"/>
              <a:t>BigQuery</a:t>
            </a:r>
            <a:r>
              <a:rPr lang="en-ID" dirty="0"/>
              <a:t> queries. The resulting data will be visualized on a dashboard with the following features :</a:t>
            </a:r>
          </a:p>
          <a:p>
            <a:pPr algn="just">
              <a:lnSpc>
                <a:spcPct val="150000"/>
              </a:lnSpc>
            </a:pPr>
            <a:r>
              <a:rPr lang="en-ID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</a:t>
            </a:r>
            <a:r>
              <a:rPr lang="en-ID" sz="1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CustomerEmail</a:t>
            </a:r>
            <a:r>
              <a:rPr lang="en-ID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D" sz="1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cust_email</a:t>
            </a:r>
            <a:r>
              <a:rPr lang="en-ID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en-ID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</a:t>
            </a:r>
            <a:r>
              <a:rPr lang="en-ID" sz="1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CustomerCity</a:t>
            </a:r>
            <a:r>
              <a:rPr lang="en-ID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D" sz="1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cust_city</a:t>
            </a:r>
            <a:r>
              <a:rPr lang="en-ID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en-ID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</a:t>
            </a:r>
            <a:r>
              <a:rPr lang="en-ID" sz="1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OrderDate</a:t>
            </a:r>
            <a:r>
              <a:rPr lang="en-ID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D" sz="1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order_date</a:t>
            </a:r>
            <a:r>
              <a:rPr lang="en-ID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en-ID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</a:t>
            </a:r>
            <a:r>
              <a:rPr lang="en-ID" sz="1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OrderQty</a:t>
            </a:r>
            <a:r>
              <a:rPr lang="en-ID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D" sz="1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order_qty</a:t>
            </a:r>
            <a:r>
              <a:rPr lang="en-ID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en-ID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•ProductName(</a:t>
            </a:r>
            <a:r>
              <a:rPr lang="en-ID" sz="1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product_name</a:t>
            </a:r>
            <a:r>
              <a:rPr lang="en-ID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en-ID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</a:t>
            </a:r>
            <a:r>
              <a:rPr lang="en-ID" sz="1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ProductPrice</a:t>
            </a:r>
            <a:r>
              <a:rPr lang="en-ID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D" sz="1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product_price</a:t>
            </a:r>
            <a:r>
              <a:rPr lang="en-ID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en-ID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</a:t>
            </a:r>
            <a:r>
              <a:rPr lang="en-ID" sz="1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ProductCategoryName</a:t>
            </a:r>
            <a:r>
              <a:rPr lang="en-ID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D" sz="1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category_name</a:t>
            </a:r>
            <a:r>
              <a:rPr lang="en-ID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en-ID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</a:t>
            </a:r>
            <a:r>
              <a:rPr lang="en-ID" sz="1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TotalSales</a:t>
            </a:r>
            <a:r>
              <a:rPr lang="en-ID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D" sz="1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total_sales</a:t>
            </a:r>
            <a:r>
              <a:rPr lang="en-ID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just">
              <a:lnSpc>
                <a:spcPct val="150000"/>
              </a:lnSpc>
            </a:pPr>
            <a:endParaRPr lang="en-ID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09265EE-96F6-4913-D855-CECD038B86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3283" y="2214412"/>
            <a:ext cx="3950786" cy="268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118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7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-912567" y="85805"/>
            <a:ext cx="8463000" cy="61552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Rubik"/>
                <a:ea typeface="Rubik"/>
                <a:cs typeface="Rubik"/>
                <a:sym typeface="Rubik"/>
              </a:rPr>
              <a:t>Query Results</a:t>
            </a:r>
            <a:endParaRPr sz="28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49CF5B-CECD-5CE5-9790-8CFECAD79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56897"/>
            <a:ext cx="9144000" cy="3333827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E1DC85BF-143A-B828-37CA-4B4434F1B6EA}"/>
              </a:ext>
            </a:extLst>
          </p:cNvPr>
          <p:cNvGrpSpPr/>
          <p:nvPr/>
        </p:nvGrpSpPr>
        <p:grpSpPr>
          <a:xfrm>
            <a:off x="5493809" y="-126112"/>
            <a:ext cx="3523970" cy="942023"/>
            <a:chOff x="5408749" y="-59406"/>
            <a:chExt cx="3523970" cy="942023"/>
          </a:xfrm>
        </p:grpSpPr>
        <p:pic>
          <p:nvPicPr>
            <p:cNvPr id="9" name="Google Shape;75;p15">
              <a:extLst>
                <a:ext uri="{FF2B5EF4-FFF2-40B4-BE49-F238E27FC236}">
                  <a16:creationId xmlns:a16="http://schemas.microsoft.com/office/drawing/2014/main" id="{B247D3FB-79F4-8019-07C9-80886B2EA022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5">
              <a:alphaModFix/>
            </a:blip>
            <a:srcRect t="5658" b="5649"/>
            <a:stretch/>
          </p:blipFill>
          <p:spPr>
            <a:xfrm>
              <a:off x="5408749" y="69376"/>
              <a:ext cx="1410263" cy="5897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Picture 9" descr="A logo with a green and purple logo&#10;&#10;Description automatically generated">
              <a:extLst>
                <a:ext uri="{FF2B5EF4-FFF2-40B4-BE49-F238E27FC236}">
                  <a16:creationId xmlns:a16="http://schemas.microsoft.com/office/drawing/2014/main" id="{9B7C8305-90F2-3B09-F8B1-45A218B38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87496" y="-59406"/>
              <a:ext cx="1645223" cy="9420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914336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6462</TotalTime>
  <Words>565</Words>
  <Application>Microsoft Office PowerPoint</Application>
  <PresentationFormat>On-screen Show (16:9)</PresentationFormat>
  <Paragraphs>56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Rubik</vt:lpstr>
      <vt:lpstr>Arial</vt:lpstr>
      <vt:lpstr>Rubik SemiBold</vt:lpstr>
      <vt:lpstr>Rubik Light</vt:lpstr>
      <vt:lpstr>Calibri</vt:lpstr>
      <vt:lpstr>Aptos</vt:lpstr>
      <vt:lpstr>Segoe UI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romadloniqbal</cp:lastModifiedBy>
  <cp:revision>23</cp:revision>
  <dcterms:modified xsi:type="dcterms:W3CDTF">2024-03-10T08:47:42Z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2024-03-01T18:06:51Z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62b49198-331c-4a9a-8aa9-099a2bdced9b</vt:lpwstr>
  </property>
  <property fmtid="{D5CDD505-2E9C-101B-9397-08002B2CF9AE}" pid="7" name="MSIP_Label_defa4170-0d19-0005-0004-bc88714345d2_ActionId">
    <vt:lpwstr>2799b3c7-6eb2-42f8-96b5-e651d5975fa4</vt:lpwstr>
  </property>
  <property fmtid="{D5CDD505-2E9C-101B-9397-08002B2CF9AE}" pid="8" name="MSIP_Label_defa4170-0d19-0005-0004-bc88714345d2_ContentBits">
    <vt:lpwstr>0</vt:lpwstr>
  </property>
</Properties>
</file>